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7"/>
  </p:notesMasterIdLst>
  <p:handoutMasterIdLst>
    <p:handoutMasterId r:id="rId28"/>
  </p:handoutMasterIdLst>
  <p:sldIdLst>
    <p:sldId id="271" r:id="rId5"/>
    <p:sldId id="270" r:id="rId6"/>
    <p:sldId id="328" r:id="rId7"/>
    <p:sldId id="320" r:id="rId8"/>
    <p:sldId id="272" r:id="rId9"/>
    <p:sldId id="302" r:id="rId10"/>
    <p:sldId id="304" r:id="rId11"/>
    <p:sldId id="311" r:id="rId12"/>
    <p:sldId id="308" r:id="rId13"/>
    <p:sldId id="316" r:id="rId14"/>
    <p:sldId id="325" r:id="rId15"/>
    <p:sldId id="303" r:id="rId16"/>
    <p:sldId id="273" r:id="rId17"/>
    <p:sldId id="279" r:id="rId18"/>
    <p:sldId id="322" r:id="rId19"/>
    <p:sldId id="305" r:id="rId20"/>
    <p:sldId id="329" r:id="rId21"/>
    <p:sldId id="326" r:id="rId22"/>
    <p:sldId id="312" r:id="rId23"/>
    <p:sldId id="313" r:id="rId24"/>
    <p:sldId id="330" r:id="rId25"/>
    <p:sldId id="28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CCCFF"/>
    <a:srgbClr val="0000FF"/>
    <a:srgbClr val="DEEFFF"/>
    <a:srgbClr val="CC99FF"/>
    <a:srgbClr val="99CCFF"/>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591" autoAdjust="0"/>
    <p:restoredTop sz="90791" autoAdjust="0"/>
  </p:normalViewPr>
  <p:slideViewPr>
    <p:cSldViewPr>
      <p:cViewPr varScale="1">
        <p:scale>
          <a:sx n="104" d="100"/>
          <a:sy n="104" d="100"/>
        </p:scale>
        <p:origin x="2538" y="114"/>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DA477F-6D58-406A-9AA6-CAE27A679679}" type="doc">
      <dgm:prSet loTypeId="urn:microsoft.com/office/officeart/2005/8/layout/hProcess9" loCatId="process" qsTypeId="urn:microsoft.com/office/officeart/2005/8/quickstyle/simple1" qsCatId="simple" csTypeId="urn:microsoft.com/office/officeart/2005/8/colors/accent1_2" csCatId="accent1" phldr="1"/>
      <dgm:spPr/>
    </dgm:pt>
    <dgm:pt modelId="{D22730B4-6043-425D-BA32-EF52687D997E}">
      <dgm:prSet phldrT="[Text]" custT="1"/>
      <dgm:spPr>
        <a:solidFill>
          <a:srgbClr val="0070C0"/>
        </a:solidFill>
      </dgm:spPr>
      <dgm:t>
        <a:bodyPr/>
        <a:lstStyle/>
        <a:p>
          <a:r>
            <a:rPr lang="en-US" sz="2000" dirty="0" smtClean="0">
              <a:solidFill>
                <a:srgbClr val="FFFFFF"/>
              </a:solidFill>
            </a:rPr>
            <a:t>Technical &amp; Functional Workshops</a:t>
          </a:r>
        </a:p>
        <a:p>
          <a:r>
            <a:rPr lang="en-US" sz="1400" i="1" dirty="0" smtClean="0">
              <a:solidFill>
                <a:srgbClr val="FFFFFF"/>
              </a:solidFill>
            </a:rPr>
            <a:t>Gather requirements &amp; information</a:t>
          </a:r>
          <a:endParaRPr lang="en-US" sz="1400" i="1" dirty="0">
            <a:solidFill>
              <a:srgbClr val="FFFFFF"/>
            </a:solidFill>
          </a:endParaRPr>
        </a:p>
      </dgm:t>
    </dgm:pt>
    <dgm:pt modelId="{351B5E8E-BCF2-4219-AB64-14DC1F0C61CC}" type="parTrans" cxnId="{7066584D-F82A-4C6D-ADDE-510E07174037}">
      <dgm:prSet/>
      <dgm:spPr/>
      <dgm:t>
        <a:bodyPr/>
        <a:lstStyle/>
        <a:p>
          <a:endParaRPr lang="en-US"/>
        </a:p>
      </dgm:t>
    </dgm:pt>
    <dgm:pt modelId="{AB6B3C07-2A51-4786-81B3-FFF2C36F92E7}" type="sibTrans" cxnId="{7066584D-F82A-4C6D-ADDE-510E07174037}">
      <dgm:prSet/>
      <dgm:spPr/>
      <dgm:t>
        <a:bodyPr/>
        <a:lstStyle/>
        <a:p>
          <a:endParaRPr lang="en-US"/>
        </a:p>
      </dgm:t>
    </dgm:pt>
    <dgm:pt modelId="{2DA8EA3E-055E-4FE7-A0C8-2F497BBC4939}">
      <dgm:prSet phldrT="[Text]" custT="1"/>
      <dgm:spPr>
        <a:solidFill>
          <a:srgbClr val="0070C0"/>
        </a:solidFill>
      </dgm:spPr>
      <dgm:t>
        <a:bodyPr/>
        <a:lstStyle/>
        <a:p>
          <a:r>
            <a:rPr lang="en-US" sz="2000" b="1" dirty="0" smtClean="0">
              <a:solidFill>
                <a:srgbClr val="FFFFFF"/>
              </a:solidFill>
            </a:rPr>
            <a:t>Previews/ Demos</a:t>
          </a:r>
        </a:p>
        <a:p>
          <a:r>
            <a:rPr lang="en-US" sz="1400" b="0" i="1" dirty="0" smtClean="0">
              <a:solidFill>
                <a:srgbClr val="FFFFFF"/>
              </a:solidFill>
            </a:rPr>
            <a:t>Provide users with an idea of what to expect from upcoming changes</a:t>
          </a:r>
          <a:endParaRPr lang="en-US" sz="1400" b="0" i="1" dirty="0">
            <a:solidFill>
              <a:srgbClr val="FFFFFF"/>
            </a:solidFill>
          </a:endParaRPr>
        </a:p>
      </dgm:t>
    </dgm:pt>
    <dgm:pt modelId="{14B81222-20BB-4A76-BF13-EA85EF7F7525}" type="parTrans" cxnId="{87E7C7FD-0F20-4F87-9295-03CB7648251B}">
      <dgm:prSet/>
      <dgm:spPr/>
      <dgm:t>
        <a:bodyPr/>
        <a:lstStyle/>
        <a:p>
          <a:endParaRPr lang="en-US"/>
        </a:p>
      </dgm:t>
    </dgm:pt>
    <dgm:pt modelId="{4CDC3662-1B47-4A50-AC81-50A185904082}" type="sibTrans" cxnId="{87E7C7FD-0F20-4F87-9295-03CB7648251B}">
      <dgm:prSet/>
      <dgm:spPr/>
      <dgm:t>
        <a:bodyPr/>
        <a:lstStyle/>
        <a:p>
          <a:endParaRPr lang="en-US"/>
        </a:p>
      </dgm:t>
    </dgm:pt>
    <dgm:pt modelId="{EC7FBEEA-2DB3-408B-A682-8B8C1FFE373E}">
      <dgm:prSet phldrT="[Text]" custT="1"/>
      <dgm:spPr>
        <a:solidFill>
          <a:srgbClr val="0070C0"/>
        </a:solidFill>
      </dgm:spPr>
      <dgm:t>
        <a:bodyPr/>
        <a:lstStyle/>
        <a:p>
          <a:r>
            <a:rPr lang="en-US" sz="2000" dirty="0" smtClean="0">
              <a:solidFill>
                <a:srgbClr val="FFFFFF"/>
              </a:solidFill>
            </a:rPr>
            <a:t>End User Training</a:t>
          </a:r>
        </a:p>
        <a:p>
          <a:r>
            <a:rPr lang="en-US" sz="1400" i="1" dirty="0" smtClean="0">
              <a:solidFill>
                <a:srgbClr val="FFFFFF"/>
              </a:solidFill>
            </a:rPr>
            <a:t>Provide detailed instruction on how to perform the new functionality</a:t>
          </a:r>
          <a:endParaRPr lang="en-US" sz="1400" i="1" dirty="0">
            <a:solidFill>
              <a:srgbClr val="FFFFFF"/>
            </a:solidFill>
          </a:endParaRPr>
        </a:p>
      </dgm:t>
    </dgm:pt>
    <dgm:pt modelId="{EDCD592E-FB75-41B8-85C0-B9BE50245832}" type="parTrans" cxnId="{5C79CC0A-10AA-4637-B1EA-9198BF5151B7}">
      <dgm:prSet/>
      <dgm:spPr/>
      <dgm:t>
        <a:bodyPr/>
        <a:lstStyle/>
        <a:p>
          <a:endParaRPr lang="en-US"/>
        </a:p>
      </dgm:t>
    </dgm:pt>
    <dgm:pt modelId="{9003A52C-F2BA-4BA2-AA1D-97EBC029ED6D}" type="sibTrans" cxnId="{5C79CC0A-10AA-4637-B1EA-9198BF5151B7}">
      <dgm:prSet/>
      <dgm:spPr/>
      <dgm:t>
        <a:bodyPr/>
        <a:lstStyle/>
        <a:p>
          <a:endParaRPr lang="en-US"/>
        </a:p>
      </dgm:t>
    </dgm:pt>
    <dgm:pt modelId="{E171134E-A583-456F-A192-C9FAF91ACD52}" type="pres">
      <dgm:prSet presAssocID="{B0DA477F-6D58-406A-9AA6-CAE27A679679}" presName="CompostProcess" presStyleCnt="0">
        <dgm:presLayoutVars>
          <dgm:dir/>
          <dgm:resizeHandles val="exact"/>
        </dgm:presLayoutVars>
      </dgm:prSet>
      <dgm:spPr/>
    </dgm:pt>
    <dgm:pt modelId="{B5E5FFEF-9EE2-4A22-A2E3-0FC2BEE5A755}" type="pres">
      <dgm:prSet presAssocID="{B0DA477F-6D58-406A-9AA6-CAE27A679679}" presName="arrow" presStyleLbl="bgShp" presStyleIdx="0" presStyleCnt="1"/>
      <dgm:spPr>
        <a:solidFill>
          <a:srgbClr val="CCCCFF"/>
        </a:solidFill>
      </dgm:spPr>
    </dgm:pt>
    <dgm:pt modelId="{16BCCEBC-B8D6-4103-A20F-88F70E06BD37}" type="pres">
      <dgm:prSet presAssocID="{B0DA477F-6D58-406A-9AA6-CAE27A679679}" presName="linearProcess" presStyleCnt="0"/>
      <dgm:spPr/>
    </dgm:pt>
    <dgm:pt modelId="{F94E76C6-5456-471B-81EF-34C2B26BCE56}" type="pres">
      <dgm:prSet presAssocID="{D22730B4-6043-425D-BA32-EF52687D997E}" presName="textNode" presStyleLbl="node1" presStyleIdx="0" presStyleCnt="3">
        <dgm:presLayoutVars>
          <dgm:bulletEnabled val="1"/>
        </dgm:presLayoutVars>
      </dgm:prSet>
      <dgm:spPr/>
      <dgm:t>
        <a:bodyPr/>
        <a:lstStyle/>
        <a:p>
          <a:endParaRPr lang="en-US"/>
        </a:p>
      </dgm:t>
    </dgm:pt>
    <dgm:pt modelId="{CFD6E97F-5F55-4B6B-8D09-B252EE019893}" type="pres">
      <dgm:prSet presAssocID="{AB6B3C07-2A51-4786-81B3-FFF2C36F92E7}" presName="sibTrans" presStyleCnt="0"/>
      <dgm:spPr/>
    </dgm:pt>
    <dgm:pt modelId="{A5D63B83-4990-4E10-8949-8C6A73D65FA0}" type="pres">
      <dgm:prSet presAssocID="{2DA8EA3E-055E-4FE7-A0C8-2F497BBC4939}" presName="textNode" presStyleLbl="node1" presStyleIdx="1" presStyleCnt="3">
        <dgm:presLayoutVars>
          <dgm:bulletEnabled val="1"/>
        </dgm:presLayoutVars>
      </dgm:prSet>
      <dgm:spPr/>
      <dgm:t>
        <a:bodyPr/>
        <a:lstStyle/>
        <a:p>
          <a:endParaRPr lang="en-US"/>
        </a:p>
      </dgm:t>
    </dgm:pt>
    <dgm:pt modelId="{62B309B6-6C07-499D-A7EB-7A46BE5617CB}" type="pres">
      <dgm:prSet presAssocID="{4CDC3662-1B47-4A50-AC81-50A185904082}" presName="sibTrans" presStyleCnt="0"/>
      <dgm:spPr/>
    </dgm:pt>
    <dgm:pt modelId="{912D6A5B-003C-4109-86FD-AAA82082F739}" type="pres">
      <dgm:prSet presAssocID="{EC7FBEEA-2DB3-408B-A682-8B8C1FFE373E}" presName="textNode" presStyleLbl="node1" presStyleIdx="2" presStyleCnt="3">
        <dgm:presLayoutVars>
          <dgm:bulletEnabled val="1"/>
        </dgm:presLayoutVars>
      </dgm:prSet>
      <dgm:spPr/>
      <dgm:t>
        <a:bodyPr/>
        <a:lstStyle/>
        <a:p>
          <a:endParaRPr lang="en-US"/>
        </a:p>
      </dgm:t>
    </dgm:pt>
  </dgm:ptLst>
  <dgm:cxnLst>
    <dgm:cxn modelId="{4DAE93BD-5533-4CD9-B5F1-CBA5A0552F7F}" type="presOf" srcId="{2DA8EA3E-055E-4FE7-A0C8-2F497BBC4939}" destId="{A5D63B83-4990-4E10-8949-8C6A73D65FA0}" srcOrd="0" destOrd="0" presId="urn:microsoft.com/office/officeart/2005/8/layout/hProcess9"/>
    <dgm:cxn modelId="{87E7C7FD-0F20-4F87-9295-03CB7648251B}" srcId="{B0DA477F-6D58-406A-9AA6-CAE27A679679}" destId="{2DA8EA3E-055E-4FE7-A0C8-2F497BBC4939}" srcOrd="1" destOrd="0" parTransId="{14B81222-20BB-4A76-BF13-EA85EF7F7525}" sibTransId="{4CDC3662-1B47-4A50-AC81-50A185904082}"/>
    <dgm:cxn modelId="{7066584D-F82A-4C6D-ADDE-510E07174037}" srcId="{B0DA477F-6D58-406A-9AA6-CAE27A679679}" destId="{D22730B4-6043-425D-BA32-EF52687D997E}" srcOrd="0" destOrd="0" parTransId="{351B5E8E-BCF2-4219-AB64-14DC1F0C61CC}" sibTransId="{AB6B3C07-2A51-4786-81B3-FFF2C36F92E7}"/>
    <dgm:cxn modelId="{5C2DCC4C-9DBD-4B3C-8BD5-D60A390EAFB8}" type="presOf" srcId="{EC7FBEEA-2DB3-408B-A682-8B8C1FFE373E}" destId="{912D6A5B-003C-4109-86FD-AAA82082F739}" srcOrd="0" destOrd="0" presId="urn:microsoft.com/office/officeart/2005/8/layout/hProcess9"/>
    <dgm:cxn modelId="{183424BF-AAE7-490C-9C2E-773B9A897F88}" type="presOf" srcId="{D22730B4-6043-425D-BA32-EF52687D997E}" destId="{F94E76C6-5456-471B-81EF-34C2B26BCE56}" srcOrd="0" destOrd="0" presId="urn:microsoft.com/office/officeart/2005/8/layout/hProcess9"/>
    <dgm:cxn modelId="{F2F01C18-672C-4D07-A323-F2E0F2A31083}" type="presOf" srcId="{B0DA477F-6D58-406A-9AA6-CAE27A679679}" destId="{E171134E-A583-456F-A192-C9FAF91ACD52}" srcOrd="0" destOrd="0" presId="urn:microsoft.com/office/officeart/2005/8/layout/hProcess9"/>
    <dgm:cxn modelId="{5C79CC0A-10AA-4637-B1EA-9198BF5151B7}" srcId="{B0DA477F-6D58-406A-9AA6-CAE27A679679}" destId="{EC7FBEEA-2DB3-408B-A682-8B8C1FFE373E}" srcOrd="2" destOrd="0" parTransId="{EDCD592E-FB75-41B8-85C0-B9BE50245832}" sibTransId="{9003A52C-F2BA-4BA2-AA1D-97EBC029ED6D}"/>
    <dgm:cxn modelId="{5DBAA040-6E61-48DF-AE7F-E9EEC93DCA51}" type="presParOf" srcId="{E171134E-A583-456F-A192-C9FAF91ACD52}" destId="{B5E5FFEF-9EE2-4A22-A2E3-0FC2BEE5A755}" srcOrd="0" destOrd="0" presId="urn:microsoft.com/office/officeart/2005/8/layout/hProcess9"/>
    <dgm:cxn modelId="{9BEE119D-C142-4D65-BE15-6344A86FB08A}" type="presParOf" srcId="{E171134E-A583-456F-A192-C9FAF91ACD52}" destId="{16BCCEBC-B8D6-4103-A20F-88F70E06BD37}" srcOrd="1" destOrd="0" presId="urn:microsoft.com/office/officeart/2005/8/layout/hProcess9"/>
    <dgm:cxn modelId="{2032A7B9-D2DE-497B-B5AC-9217AA2CD271}" type="presParOf" srcId="{16BCCEBC-B8D6-4103-A20F-88F70E06BD37}" destId="{F94E76C6-5456-471B-81EF-34C2B26BCE56}" srcOrd="0" destOrd="0" presId="urn:microsoft.com/office/officeart/2005/8/layout/hProcess9"/>
    <dgm:cxn modelId="{8A4E28E2-DEFE-460F-8407-7D3072B538CC}" type="presParOf" srcId="{16BCCEBC-B8D6-4103-A20F-88F70E06BD37}" destId="{CFD6E97F-5F55-4B6B-8D09-B252EE019893}" srcOrd="1" destOrd="0" presId="urn:microsoft.com/office/officeart/2005/8/layout/hProcess9"/>
    <dgm:cxn modelId="{5322A6B2-E0C0-4E9C-AFA8-ABBD8273E6AF}" type="presParOf" srcId="{16BCCEBC-B8D6-4103-A20F-88F70E06BD37}" destId="{A5D63B83-4990-4E10-8949-8C6A73D65FA0}" srcOrd="2" destOrd="0" presId="urn:microsoft.com/office/officeart/2005/8/layout/hProcess9"/>
    <dgm:cxn modelId="{721624AF-84BB-4C98-A552-7520C4DBD4F5}" type="presParOf" srcId="{16BCCEBC-B8D6-4103-A20F-88F70E06BD37}" destId="{62B309B6-6C07-499D-A7EB-7A46BE5617CB}" srcOrd="3" destOrd="0" presId="urn:microsoft.com/office/officeart/2005/8/layout/hProcess9"/>
    <dgm:cxn modelId="{AE730AC1-610F-4705-A62B-4A72137516B2}" type="presParOf" srcId="{16BCCEBC-B8D6-4103-A20F-88F70E06BD37}" destId="{912D6A5B-003C-4109-86FD-AAA82082F739}"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E5FFEF-9EE2-4A22-A2E3-0FC2BEE5A755}">
      <dsp:nvSpPr>
        <dsp:cNvPr id="0" name=""/>
        <dsp:cNvSpPr/>
      </dsp:nvSpPr>
      <dsp:spPr>
        <a:xfrm>
          <a:off x="457199" y="0"/>
          <a:ext cx="5181600" cy="4064000"/>
        </a:xfrm>
        <a:prstGeom prst="rightArrow">
          <a:avLst/>
        </a:prstGeom>
        <a:solidFill>
          <a:srgbClr val="CCCCFF"/>
        </a:solidFill>
        <a:ln>
          <a:noFill/>
        </a:ln>
        <a:effectLst/>
      </dsp:spPr>
      <dsp:style>
        <a:lnRef idx="0">
          <a:scrgbClr r="0" g="0" b="0"/>
        </a:lnRef>
        <a:fillRef idx="1">
          <a:scrgbClr r="0" g="0" b="0"/>
        </a:fillRef>
        <a:effectRef idx="0">
          <a:scrgbClr r="0" g="0" b="0"/>
        </a:effectRef>
        <a:fontRef idx="minor"/>
      </dsp:style>
    </dsp:sp>
    <dsp:sp modelId="{F94E76C6-5456-471B-81EF-34C2B26BCE56}">
      <dsp:nvSpPr>
        <dsp:cNvPr id="0" name=""/>
        <dsp:cNvSpPr/>
      </dsp:nvSpPr>
      <dsp:spPr>
        <a:xfrm>
          <a:off x="1962" y="1219199"/>
          <a:ext cx="1875910" cy="1625600"/>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FFFFFF"/>
              </a:solidFill>
            </a:rPr>
            <a:t>Technical &amp; Functional Workshops</a:t>
          </a:r>
        </a:p>
        <a:p>
          <a:pPr lvl="0" algn="ctr" defTabSz="889000">
            <a:lnSpc>
              <a:spcPct val="90000"/>
            </a:lnSpc>
            <a:spcBef>
              <a:spcPct val="0"/>
            </a:spcBef>
            <a:spcAft>
              <a:spcPct val="35000"/>
            </a:spcAft>
          </a:pPr>
          <a:r>
            <a:rPr lang="en-US" sz="1400" i="1" kern="1200" dirty="0" smtClean="0">
              <a:solidFill>
                <a:srgbClr val="FFFFFF"/>
              </a:solidFill>
            </a:rPr>
            <a:t>Gather requirements &amp; information</a:t>
          </a:r>
          <a:endParaRPr lang="en-US" sz="1400" i="1" kern="1200" dirty="0">
            <a:solidFill>
              <a:srgbClr val="FFFFFF"/>
            </a:solidFill>
          </a:endParaRPr>
        </a:p>
      </dsp:txBody>
      <dsp:txXfrm>
        <a:off x="81317" y="1298554"/>
        <a:ext cx="1717200" cy="1466890"/>
      </dsp:txXfrm>
    </dsp:sp>
    <dsp:sp modelId="{A5D63B83-4990-4E10-8949-8C6A73D65FA0}">
      <dsp:nvSpPr>
        <dsp:cNvPr id="0" name=""/>
        <dsp:cNvSpPr/>
      </dsp:nvSpPr>
      <dsp:spPr>
        <a:xfrm>
          <a:off x="2110044" y="1219199"/>
          <a:ext cx="1875910" cy="1625600"/>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FFFFFF"/>
              </a:solidFill>
            </a:rPr>
            <a:t>Previews/ Demos</a:t>
          </a:r>
        </a:p>
        <a:p>
          <a:pPr lvl="0" algn="ctr" defTabSz="889000">
            <a:lnSpc>
              <a:spcPct val="90000"/>
            </a:lnSpc>
            <a:spcBef>
              <a:spcPct val="0"/>
            </a:spcBef>
            <a:spcAft>
              <a:spcPct val="35000"/>
            </a:spcAft>
          </a:pPr>
          <a:r>
            <a:rPr lang="en-US" sz="1400" b="0" i="1" kern="1200" dirty="0" smtClean="0">
              <a:solidFill>
                <a:srgbClr val="FFFFFF"/>
              </a:solidFill>
            </a:rPr>
            <a:t>Provide users with an idea of what to expect from upcoming changes</a:t>
          </a:r>
          <a:endParaRPr lang="en-US" sz="1400" b="0" i="1" kern="1200" dirty="0">
            <a:solidFill>
              <a:srgbClr val="FFFFFF"/>
            </a:solidFill>
          </a:endParaRPr>
        </a:p>
      </dsp:txBody>
      <dsp:txXfrm>
        <a:off x="2189399" y="1298554"/>
        <a:ext cx="1717200" cy="1466890"/>
      </dsp:txXfrm>
    </dsp:sp>
    <dsp:sp modelId="{912D6A5B-003C-4109-86FD-AAA82082F739}">
      <dsp:nvSpPr>
        <dsp:cNvPr id="0" name=""/>
        <dsp:cNvSpPr/>
      </dsp:nvSpPr>
      <dsp:spPr>
        <a:xfrm>
          <a:off x="4218126" y="1219199"/>
          <a:ext cx="1875910" cy="1625600"/>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FFFFFF"/>
              </a:solidFill>
            </a:rPr>
            <a:t>End User Training</a:t>
          </a:r>
        </a:p>
        <a:p>
          <a:pPr lvl="0" algn="ctr" defTabSz="889000">
            <a:lnSpc>
              <a:spcPct val="90000"/>
            </a:lnSpc>
            <a:spcBef>
              <a:spcPct val="0"/>
            </a:spcBef>
            <a:spcAft>
              <a:spcPct val="35000"/>
            </a:spcAft>
          </a:pPr>
          <a:r>
            <a:rPr lang="en-US" sz="1400" i="1" kern="1200" dirty="0" smtClean="0">
              <a:solidFill>
                <a:srgbClr val="FFFFFF"/>
              </a:solidFill>
            </a:rPr>
            <a:t>Provide detailed instruction on how to perform the new functionality</a:t>
          </a:r>
          <a:endParaRPr lang="en-US" sz="1400" i="1" kern="1200" dirty="0">
            <a:solidFill>
              <a:srgbClr val="FFFFFF"/>
            </a:solidFill>
          </a:endParaRPr>
        </a:p>
      </dsp:txBody>
      <dsp:txXfrm>
        <a:off x="4297481" y="1298554"/>
        <a:ext cx="1717200" cy="146689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4B28699-0F8B-4F99-B591-19AEF64C58A4}" type="datetimeFigureOut">
              <a:rPr lang="en-US" smtClean="0"/>
              <a:t>12/17/2018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6A4EDF1-CB13-4EC9-8A94-DD53FF540B0C}" type="slidenum">
              <a:rPr lang="en-US" smtClean="0"/>
              <a:t>‹#›</a:t>
            </a:fld>
            <a:endParaRPr lang="en-US"/>
          </a:p>
        </p:txBody>
      </p:sp>
    </p:spTree>
    <p:extLst>
      <p:ext uri="{BB962C8B-B14F-4D97-AF65-F5344CB8AC3E}">
        <p14:creationId xmlns:p14="http://schemas.microsoft.com/office/powerpoint/2010/main" val="42860183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318DB4-6A0F-4004-A7CB-3CEFA5CF602D}" type="datetimeFigureOut">
              <a:rPr lang="en-US" smtClean="0"/>
              <a:pPr/>
              <a:t>12/17/2018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2C5F8E-EB54-4DA5-A75F-741AB1727CED}" type="slidenum">
              <a:rPr lang="en-US" smtClean="0"/>
              <a:pPr/>
              <a:t>‹#›</a:t>
            </a:fld>
            <a:endParaRPr lang="en-US"/>
          </a:p>
        </p:txBody>
      </p:sp>
    </p:spTree>
    <p:extLst>
      <p:ext uri="{BB962C8B-B14F-4D97-AF65-F5344CB8AC3E}">
        <p14:creationId xmlns:p14="http://schemas.microsoft.com/office/powerpoint/2010/main" val="1678052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eaLnBrk="1" fontAlgn="t" latinLnBrk="0" hangingPunct="1"/>
            <a:r>
              <a:rPr lang="en-US" sz="1200" b="1" i="0" u="sng" strike="noStrike" kern="1200" dirty="0" smtClean="0">
                <a:solidFill>
                  <a:schemeClr val="tx1"/>
                </a:solidFill>
                <a:effectLst/>
                <a:latin typeface="+mn-lt"/>
                <a:ea typeface="+mn-ea"/>
                <a:cs typeface="+mn-cs"/>
              </a:rPr>
              <a:t>Timing</a:t>
            </a:r>
            <a:r>
              <a:rPr lang="en-US" sz="1200" b="0" i="0" u="sng" strike="noStrike" kern="1200" dirty="0" smtClean="0">
                <a:solidFill>
                  <a:schemeClr val="tx1"/>
                </a:solidFill>
                <a:effectLst/>
                <a:latin typeface="+mn-lt"/>
                <a:ea typeface="+mn-ea"/>
                <a:cs typeface="+mn-cs"/>
              </a:rPr>
              <a:t>	</a:t>
            </a:r>
            <a:r>
              <a:rPr lang="en-US" sz="1200" b="1" i="0" u="sng" strike="noStrike" kern="1200" dirty="0" smtClean="0">
                <a:solidFill>
                  <a:schemeClr val="tx1"/>
                </a:solidFill>
                <a:effectLst/>
                <a:latin typeface="+mn-lt"/>
                <a:ea typeface="+mn-ea"/>
                <a:cs typeface="+mn-cs"/>
              </a:rPr>
              <a:t>Content</a:t>
            </a:r>
            <a:endParaRPr lang="en-US" sz="1200" b="0" i="0" u="sng" strike="noStrike" kern="1200" dirty="0" smtClean="0">
              <a:solidFill>
                <a:schemeClr val="tx1"/>
              </a:solidFill>
              <a:effectLst/>
              <a:latin typeface="+mn-lt"/>
              <a:ea typeface="+mn-ea"/>
              <a:cs typeface="+mn-cs"/>
            </a:endParaRPr>
          </a:p>
          <a:p>
            <a:pPr rtl="0" eaLnBrk="1" fontAlgn="t" latinLnBrk="0" hangingPunct="1"/>
            <a:r>
              <a:rPr lang="en-US" sz="1200" b="0" i="0" u="none" strike="noStrike" kern="1200" dirty="0" smtClean="0">
                <a:solidFill>
                  <a:schemeClr val="tx1"/>
                </a:solidFill>
                <a:effectLst/>
                <a:latin typeface="+mn-lt"/>
                <a:ea typeface="+mn-ea"/>
                <a:cs typeface="+mn-cs"/>
              </a:rPr>
              <a:t>Mid-July	Polices </a:t>
            </a:r>
          </a:p>
          <a:p>
            <a:pPr rtl="0" eaLnBrk="1" fontAlgn="t" latinLnBrk="0" hangingPunct="1"/>
            <a:r>
              <a:rPr lang="en-US" sz="1200" b="1" i="0" u="none" strike="noStrike" kern="1200" dirty="0" smtClean="0">
                <a:solidFill>
                  <a:schemeClr val="tx1"/>
                </a:solidFill>
                <a:effectLst/>
                <a:latin typeface="+mn-lt"/>
                <a:ea typeface="+mn-ea"/>
                <a:cs typeface="+mn-cs"/>
              </a:rPr>
              <a:t>Mid-Sept</a:t>
            </a:r>
            <a:r>
              <a:rPr lang="en-US" sz="1200" b="0" i="0" u="none" strike="noStrike" kern="1200" dirty="0" smtClean="0">
                <a:solidFill>
                  <a:schemeClr val="tx1"/>
                </a:solidFill>
                <a:effectLst/>
                <a:latin typeface="+mn-lt"/>
                <a:ea typeface="+mn-ea"/>
                <a:cs typeface="+mn-cs"/>
              </a:rPr>
              <a:t>	</a:t>
            </a:r>
            <a:r>
              <a:rPr lang="en-US" sz="1200" b="1" i="0" u="none" strike="noStrike" kern="1200" dirty="0" smtClean="0">
                <a:solidFill>
                  <a:schemeClr val="tx1"/>
                </a:solidFill>
                <a:effectLst/>
                <a:latin typeface="+mn-lt"/>
                <a:ea typeface="+mn-ea"/>
                <a:cs typeface="+mn-cs"/>
              </a:rPr>
              <a:t>Policies &amp; Processes</a:t>
            </a:r>
            <a:endParaRPr lang="en-US" sz="1200" b="0" i="0" u="none" strike="noStrike" kern="1200" dirty="0" smtClean="0">
              <a:solidFill>
                <a:schemeClr val="tx1"/>
              </a:solidFill>
              <a:effectLst/>
              <a:latin typeface="+mn-lt"/>
              <a:ea typeface="+mn-ea"/>
              <a:cs typeface="+mn-cs"/>
            </a:endParaRPr>
          </a:p>
          <a:p>
            <a:pPr rtl="0" eaLnBrk="1" fontAlgn="t" latinLnBrk="0" hangingPunct="1"/>
            <a:r>
              <a:rPr lang="en-US" sz="1200" b="0" i="0" u="none" strike="noStrike" kern="1200" dirty="0" smtClean="0">
                <a:solidFill>
                  <a:schemeClr val="tx1"/>
                </a:solidFill>
                <a:effectLst/>
                <a:latin typeface="+mn-lt"/>
                <a:ea typeface="+mn-ea"/>
                <a:cs typeface="+mn-cs"/>
              </a:rPr>
              <a:t>	Intercompany Rebills (wave 1)</a:t>
            </a:r>
          </a:p>
          <a:p>
            <a:pPr rtl="0" eaLnBrk="1" fontAlgn="t" latinLnBrk="0" hangingPunct="1"/>
            <a:r>
              <a:rPr lang="en-US" sz="1200" b="0" i="0" u="none" strike="noStrike" kern="1200" dirty="0" smtClean="0">
                <a:solidFill>
                  <a:schemeClr val="tx1"/>
                </a:solidFill>
                <a:effectLst/>
                <a:latin typeface="+mn-lt"/>
                <a:ea typeface="+mn-ea"/>
                <a:cs typeface="+mn-cs"/>
              </a:rPr>
              <a:t>	Transfer Pricing</a:t>
            </a:r>
          </a:p>
          <a:p>
            <a:pPr rtl="0" eaLnBrk="1" fontAlgn="t" latinLnBrk="0" hangingPunct="1"/>
            <a:r>
              <a:rPr lang="en-US" sz="1200" b="0" i="0" u="none" strike="noStrike" kern="1200" dirty="0" smtClean="0">
                <a:solidFill>
                  <a:schemeClr val="tx1"/>
                </a:solidFill>
                <a:effectLst/>
                <a:latin typeface="+mn-lt"/>
                <a:ea typeface="+mn-ea"/>
                <a:cs typeface="+mn-cs"/>
              </a:rPr>
              <a:t>	Legal Entity Maintenance</a:t>
            </a:r>
          </a:p>
          <a:p>
            <a:pPr rtl="0" eaLnBrk="1" fontAlgn="t" latinLnBrk="0" hangingPunct="1"/>
            <a:r>
              <a:rPr lang="en-US" sz="1200" b="1" i="0" u="none" strike="noStrike" kern="1200" dirty="0" smtClean="0">
                <a:solidFill>
                  <a:schemeClr val="tx1"/>
                </a:solidFill>
                <a:effectLst/>
                <a:latin typeface="+mn-lt"/>
                <a:ea typeface="+mn-ea"/>
                <a:cs typeface="+mn-cs"/>
              </a:rPr>
              <a:t>Late Nov</a:t>
            </a:r>
            <a:r>
              <a:rPr lang="en-US" sz="1200" b="0" i="0" u="none" strike="noStrike" kern="1200" baseline="0" dirty="0" smtClean="0">
                <a:solidFill>
                  <a:schemeClr val="tx1"/>
                </a:solidFill>
                <a:effectLst/>
                <a:latin typeface="+mn-lt"/>
                <a:ea typeface="+mn-ea"/>
                <a:cs typeface="+mn-cs"/>
              </a:rPr>
              <a:t>	</a:t>
            </a:r>
            <a:r>
              <a:rPr lang="en-US" sz="1200" b="1" i="0" u="none" strike="noStrike" kern="1200" dirty="0" smtClean="0">
                <a:solidFill>
                  <a:schemeClr val="tx1"/>
                </a:solidFill>
                <a:effectLst/>
                <a:latin typeface="+mn-lt"/>
                <a:ea typeface="+mn-ea"/>
                <a:cs typeface="+mn-cs"/>
              </a:rPr>
              <a:t>Processes</a:t>
            </a:r>
            <a:endParaRPr lang="en-US" sz="1200" b="0" i="0" u="none" strike="noStrike" kern="1200" dirty="0" smtClean="0">
              <a:solidFill>
                <a:schemeClr val="tx1"/>
              </a:solidFill>
              <a:effectLst/>
              <a:latin typeface="+mn-lt"/>
              <a:ea typeface="+mn-ea"/>
              <a:cs typeface="+mn-cs"/>
            </a:endParaRPr>
          </a:p>
          <a:p>
            <a:pPr rtl="0" eaLnBrk="1" fontAlgn="t" latinLnBrk="0" hangingPunct="1"/>
            <a:r>
              <a:rPr lang="en-US" sz="1200" b="0" i="0" u="none" strike="noStrike" kern="1200" dirty="0" smtClean="0">
                <a:solidFill>
                  <a:schemeClr val="tx1"/>
                </a:solidFill>
                <a:effectLst/>
                <a:latin typeface="+mn-lt"/>
                <a:ea typeface="+mn-ea"/>
                <a:cs typeface="+mn-cs"/>
              </a:rPr>
              <a:t>	Intercompany Rebills (wave 2)</a:t>
            </a:r>
          </a:p>
          <a:p>
            <a:pPr rtl="0" eaLnBrk="1" fontAlgn="t" latinLnBrk="0" hangingPunct="1"/>
            <a:r>
              <a:rPr lang="en-US" sz="1200" b="0" i="0" u="none" strike="noStrike" kern="1200" dirty="0" smtClean="0">
                <a:solidFill>
                  <a:schemeClr val="tx1"/>
                </a:solidFill>
                <a:effectLst/>
                <a:latin typeface="+mn-lt"/>
                <a:ea typeface="+mn-ea"/>
                <a:cs typeface="+mn-cs"/>
              </a:rPr>
              <a:t>	Audit</a:t>
            </a:r>
          </a:p>
          <a:p>
            <a:pPr rtl="0" eaLnBrk="1" fontAlgn="t" latinLnBrk="0" hangingPunct="1"/>
            <a:r>
              <a:rPr lang="en-US" sz="1200" b="0" i="0" u="none" strike="noStrike" kern="1200" dirty="0" smtClean="0">
                <a:solidFill>
                  <a:schemeClr val="tx1"/>
                </a:solidFill>
                <a:effectLst/>
                <a:latin typeface="+mn-lt"/>
                <a:ea typeface="+mn-ea"/>
                <a:cs typeface="+mn-cs"/>
              </a:rPr>
              <a:t>	Foreign  Credit Collection, Reconciliation, and Retention</a:t>
            </a:r>
          </a:p>
          <a:p>
            <a:pPr rtl="0" eaLnBrk="1" fontAlgn="t" latinLnBrk="0" hangingPunct="1"/>
            <a:r>
              <a:rPr lang="en-US" sz="1200" b="0" i="0" u="none" strike="noStrike" kern="1200" dirty="0" smtClean="0">
                <a:solidFill>
                  <a:schemeClr val="tx1"/>
                </a:solidFill>
                <a:effectLst/>
                <a:latin typeface="+mn-lt"/>
                <a:ea typeface="+mn-ea"/>
                <a:cs typeface="+mn-cs"/>
              </a:rPr>
              <a:t>	 Operations &amp; Continuous Improvement  </a:t>
            </a:r>
          </a:p>
          <a:p>
            <a:pPr rtl="0" eaLnBrk="1" fontAlgn="t" latinLnBrk="0" hangingPunct="1"/>
            <a:r>
              <a:rPr lang="en-US" sz="1200" b="0" i="0" u="none" strike="noStrike" kern="1200" dirty="0" smtClean="0">
                <a:solidFill>
                  <a:schemeClr val="tx1"/>
                </a:solidFill>
                <a:effectLst/>
                <a:latin typeface="+mn-lt"/>
                <a:ea typeface="+mn-ea"/>
                <a:cs typeface="+mn-cs"/>
              </a:rPr>
              <a:t>	Technical Release of  Data</a:t>
            </a:r>
            <a:r>
              <a:rPr lang="en-US" sz="1200" b="0" i="0" u="none" strike="noStrike" kern="1200" baseline="0" dirty="0" smtClean="0">
                <a:solidFill>
                  <a:schemeClr val="tx1"/>
                </a:solidFill>
                <a:effectLst/>
                <a:latin typeface="+mn-lt"/>
                <a:ea typeface="+mn-ea"/>
                <a:cs typeface="+mn-cs"/>
              </a:rPr>
              <a:t> Mart</a:t>
            </a:r>
            <a:endParaRPr lang="en-US" sz="1200" b="0" i="0" u="none" strike="noStrike" kern="1200" dirty="0" smtClean="0">
              <a:solidFill>
                <a:schemeClr val="tx1"/>
              </a:solidFill>
              <a:effectLst/>
              <a:latin typeface="+mn-lt"/>
              <a:ea typeface="+mn-ea"/>
              <a:cs typeface="+mn-cs"/>
            </a:endParaRPr>
          </a:p>
          <a:p>
            <a:pPr rtl="0" eaLnBrk="1" fontAlgn="t" latinLnBrk="0" hangingPunct="1"/>
            <a:r>
              <a:rPr lang="en-US" sz="1200" b="0" i="0" u="none" strike="noStrike" kern="1200" dirty="0" smtClean="0">
                <a:solidFill>
                  <a:schemeClr val="tx1"/>
                </a:solidFill>
                <a:effectLst/>
                <a:latin typeface="+mn-lt"/>
                <a:ea typeface="+mn-ea"/>
                <a:cs typeface="+mn-cs"/>
              </a:rPr>
              <a:t>January 1	SAP Changes</a:t>
            </a:r>
          </a:p>
          <a:p>
            <a:pPr rtl="0" eaLnBrk="1" fontAlgn="t" latinLnBrk="0" hangingPunct="1"/>
            <a:r>
              <a:rPr lang="en-US" sz="1200" b="1" i="0" u="none" strike="noStrike" kern="1200" dirty="0" smtClean="0">
                <a:solidFill>
                  <a:schemeClr val="tx1"/>
                </a:solidFill>
                <a:effectLst/>
                <a:latin typeface="+mn-lt"/>
                <a:ea typeface="+mn-ea"/>
                <a:cs typeface="+mn-cs"/>
              </a:rPr>
              <a:t>February</a:t>
            </a:r>
            <a:r>
              <a:rPr lang="en-US" sz="1200" b="0" i="0" u="none" strike="noStrike" kern="1200" dirty="0" smtClean="0">
                <a:solidFill>
                  <a:schemeClr val="tx1"/>
                </a:solidFill>
                <a:effectLst/>
                <a:latin typeface="+mn-lt"/>
                <a:ea typeface="+mn-ea"/>
                <a:cs typeface="+mn-cs"/>
              </a:rPr>
              <a:t>	</a:t>
            </a:r>
            <a:r>
              <a:rPr lang="en-US" sz="1200" b="1" i="0" u="none" strike="noStrike" kern="1200" dirty="0" smtClean="0">
                <a:solidFill>
                  <a:schemeClr val="tx1"/>
                </a:solidFill>
                <a:effectLst/>
                <a:latin typeface="+mn-lt"/>
                <a:ea typeface="+mn-ea"/>
                <a:cs typeface="+mn-cs"/>
              </a:rPr>
              <a:t>Processes</a:t>
            </a:r>
            <a:endParaRPr lang="en-US" sz="1200" b="0" i="0" u="none" strike="noStrike" kern="1200" dirty="0" smtClean="0">
              <a:solidFill>
                <a:schemeClr val="tx1"/>
              </a:solidFill>
              <a:effectLst/>
              <a:latin typeface="+mn-lt"/>
              <a:ea typeface="+mn-ea"/>
              <a:cs typeface="+mn-cs"/>
            </a:endParaRPr>
          </a:p>
          <a:p>
            <a:pPr rtl="0" eaLnBrk="1" fontAlgn="t" latinLnBrk="0" hangingPunct="1"/>
            <a:r>
              <a:rPr lang="en-US" sz="1200" b="0" i="0" u="none" strike="noStrike" kern="1200" dirty="0" smtClean="0">
                <a:solidFill>
                  <a:schemeClr val="tx1"/>
                </a:solidFill>
                <a:effectLst/>
                <a:latin typeface="+mn-lt"/>
                <a:ea typeface="+mn-ea"/>
                <a:cs typeface="+mn-cs"/>
              </a:rPr>
              <a:t>	Intercompany Rebills (wave 3)</a:t>
            </a:r>
          </a:p>
          <a:p>
            <a:pPr rtl="0" eaLnBrk="1" fontAlgn="t" latinLnBrk="0" hangingPunct="1"/>
            <a:r>
              <a:rPr lang="en-US" sz="1200" b="0" i="0" u="none" strike="noStrike" kern="1200" dirty="0" smtClean="0">
                <a:solidFill>
                  <a:schemeClr val="tx1"/>
                </a:solidFill>
                <a:effectLst/>
                <a:latin typeface="+mn-lt"/>
                <a:ea typeface="+mn-ea"/>
                <a:cs typeface="+mn-cs"/>
              </a:rPr>
              <a:t>	Provision &amp; Compliance (Cumulative Build)</a:t>
            </a:r>
          </a:p>
          <a:p>
            <a:pPr rtl="0" eaLnBrk="1" fontAlgn="t" latinLnBrk="0" hangingPunct="1"/>
            <a:r>
              <a:rPr lang="en-US" sz="1200" b="1" i="0" u="none" strike="noStrike" kern="1200" dirty="0" smtClean="0">
                <a:solidFill>
                  <a:schemeClr val="tx1"/>
                </a:solidFill>
                <a:effectLst/>
                <a:latin typeface="+mn-lt"/>
                <a:ea typeface="+mn-ea"/>
                <a:cs typeface="+mn-cs"/>
              </a:rPr>
              <a:t>Late March</a:t>
            </a:r>
            <a:r>
              <a:rPr lang="en-US" sz="1200" b="0" i="0" u="none" strike="noStrike" kern="1200" dirty="0" smtClean="0">
                <a:solidFill>
                  <a:schemeClr val="tx1"/>
                </a:solidFill>
                <a:effectLst/>
                <a:latin typeface="+mn-lt"/>
                <a:ea typeface="+mn-ea"/>
                <a:cs typeface="+mn-cs"/>
              </a:rPr>
              <a:t>	</a:t>
            </a:r>
            <a:r>
              <a:rPr lang="en-US" sz="1200" b="1" i="0" u="none" strike="noStrike" kern="1200" dirty="0" smtClean="0">
                <a:solidFill>
                  <a:schemeClr val="tx1"/>
                </a:solidFill>
                <a:effectLst/>
                <a:latin typeface="+mn-lt"/>
                <a:ea typeface="+mn-ea"/>
                <a:cs typeface="+mn-cs"/>
              </a:rPr>
              <a:t> Data Mart</a:t>
            </a:r>
            <a:endParaRPr lang="en-US" sz="1200" b="0" i="0" u="none" strike="noStrik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D2C5F8E-EB54-4DA5-A75F-741AB1727CED}" type="slidenum">
              <a:rPr lang="en-US" smtClean="0"/>
              <a:pPr/>
              <a:t>4</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b="1" dirty="0" smtClean="0"/>
              <a:t>To establish consistency, there will be timing standards set for events throughout the process:</a:t>
            </a:r>
          </a:p>
          <a:p>
            <a:pPr lvl="1"/>
            <a:r>
              <a:rPr lang="en-US" dirty="0" smtClean="0"/>
              <a:t>Use of ’s logos and templates, if available</a:t>
            </a:r>
          </a:p>
          <a:p>
            <a:pPr lvl="1"/>
            <a:r>
              <a:rPr lang="en-US" dirty="0" smtClean="0"/>
              <a:t>Invitations will be sent out </a:t>
            </a:r>
            <a:r>
              <a:rPr lang="en-US" b="1" dirty="0" smtClean="0"/>
              <a:t>two weeks</a:t>
            </a:r>
            <a:r>
              <a:rPr lang="en-US" dirty="0" smtClean="0"/>
              <a:t> prior to meetings or events</a:t>
            </a:r>
          </a:p>
          <a:p>
            <a:pPr lvl="1"/>
            <a:r>
              <a:rPr lang="en-US" dirty="0" smtClean="0"/>
              <a:t>An event reminder will be sent one week prior to meetings or events</a:t>
            </a:r>
          </a:p>
          <a:p>
            <a:pPr lvl="1"/>
            <a:r>
              <a:rPr lang="en-US" dirty="0" smtClean="0"/>
              <a:t>A feedback survey will be sent out 1-2 days after the event, if necessary</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D2C5F8E-EB54-4DA5-A75F-741AB1727CED}"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2C5F8E-EB54-4DA5-A75F-741AB1727CED}" type="slidenum">
              <a:rPr lang="en-US" smtClean="0"/>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Best</a:t>
            </a:r>
            <a:r>
              <a:rPr lang="en-US" b="1" baseline="0" dirty="0" smtClean="0"/>
              <a:t> Practices:</a:t>
            </a:r>
          </a:p>
          <a:p>
            <a:pPr marL="114300" indent="-114300">
              <a:buFont typeface="Arial" pitchFamily="34" charset="0"/>
              <a:buChar char="•"/>
              <a:defRPr/>
            </a:pPr>
            <a:r>
              <a:rPr lang="en-US" sz="1200" dirty="0" smtClean="0"/>
              <a:t>Instructor-led training is effective for teaching about new processes and technology</a:t>
            </a:r>
          </a:p>
          <a:p>
            <a:pPr marL="114300" indent="-114300">
              <a:buFont typeface="Arial" pitchFamily="34" charset="0"/>
              <a:buChar char="•"/>
              <a:defRPr/>
            </a:pPr>
            <a:r>
              <a:rPr lang="en-US" sz="1200" dirty="0" smtClean="0"/>
              <a:t>Offering self-paced training options through Web-Based Training in </a:t>
            </a:r>
            <a:r>
              <a:rPr lang="en-US" sz="1200" dirty="0" err="1" smtClean="0"/>
              <a:t>LearnLink</a:t>
            </a:r>
            <a:r>
              <a:rPr lang="en-US" sz="1200" dirty="0" smtClean="0"/>
              <a:t>  allows for a broad audience to receive training (e.g. systems training recently developed for SAP and AER).</a:t>
            </a:r>
          </a:p>
          <a:p>
            <a:pPr marL="114300" indent="-114300">
              <a:buFont typeface="Arial" pitchFamily="34" charset="0"/>
              <a:buChar char="•"/>
              <a:defRPr/>
            </a:pPr>
            <a:r>
              <a:rPr lang="en-US" sz="1200" dirty="0" smtClean="0"/>
              <a:t>Providing flexible training schedules.</a:t>
            </a:r>
          </a:p>
          <a:p>
            <a:pPr marL="114300" indent="-114300">
              <a:buFont typeface="Arial" pitchFamily="34" charset="0"/>
              <a:buChar char="•"/>
              <a:defRPr/>
            </a:pPr>
            <a:r>
              <a:rPr lang="en-US" sz="1200" dirty="0" smtClean="0"/>
              <a:t>Tracking progress through </a:t>
            </a:r>
            <a:r>
              <a:rPr lang="en-US" sz="1200" dirty="0" err="1" smtClean="0"/>
              <a:t>LearnLink</a:t>
            </a:r>
            <a:r>
              <a:rPr lang="en-US" sz="1200" dirty="0" smtClean="0"/>
              <a:t> – Based</a:t>
            </a:r>
            <a:r>
              <a:rPr lang="en-US" sz="1200" baseline="0" dirty="0" smtClean="0"/>
              <a:t> on complexity, i</a:t>
            </a:r>
            <a:r>
              <a:rPr lang="en-US" sz="1200" dirty="0" smtClean="0"/>
              <a:t>s this something that we can leverage?  Or should</a:t>
            </a:r>
            <a:r>
              <a:rPr lang="en-US" sz="1200" baseline="0" dirty="0" smtClean="0"/>
              <a:t> we track schedules and attendance separately?  How can employees be sure to “receive credit” for their training and credentials?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5D2C5F8E-EB54-4DA5-A75F-741AB1727CED}" type="slidenum">
              <a:rPr lang="en-US" smtClean="0"/>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2C5F8E-EB54-4DA5-A75F-741AB1727CED}"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4 key areas of Change Management that we’ll be focused </a:t>
            </a:r>
            <a:r>
              <a:rPr lang="en-US" baseline="0" dirty="0" smtClean="0"/>
              <a:t>on for [Project].  While there is a natural progression with each piece, each will continue to evolve as we roll out different parts of the solution.</a:t>
            </a:r>
          </a:p>
          <a:p>
            <a:endParaRPr lang="en-US" baseline="0" dirty="0" smtClean="0"/>
          </a:p>
          <a:p>
            <a:pPr marL="228600" indent="-228600">
              <a:buAutoNum type="arabicParenR"/>
            </a:pPr>
            <a:r>
              <a:rPr lang="en-US" baseline="0" dirty="0" smtClean="0"/>
              <a:t>Stakeholder Adoption – First we need to determine WHO will be affected by our project (within  and the overall Finance organization); once we know the “Who”, we can make sure that we account for informing each of the information that they need to know…. Which leads us to…</a:t>
            </a:r>
          </a:p>
          <a:p>
            <a:pPr marL="228600" indent="-228600">
              <a:buAutoNum type="arabicParenR"/>
            </a:pPr>
            <a:r>
              <a:rPr lang="en-US" baseline="0" dirty="0" smtClean="0"/>
              <a:t>Change Impact Assessment – This is where we take a look at our stakeholders and analyze to what degree they will be affected.  We’ll do this for each deployment: Releases of Policies, Procedures, Processes; New System Implementations, and updates to existing systems.  Each time we introduce change to the business, we want to make sure we know who we’re affecting and how much so that we can provide them with the information they need to know….</a:t>
            </a:r>
          </a:p>
          <a:p>
            <a:pPr marL="228600" indent="-228600">
              <a:buAutoNum type="arabicParenR"/>
            </a:pPr>
            <a:r>
              <a:rPr lang="en-US" baseline="0" dirty="0" smtClean="0"/>
              <a:t>Communications - Communications</a:t>
            </a:r>
          </a:p>
          <a:p>
            <a:pPr marL="228600" indent="-228600">
              <a:buAutoNum type="arabicParenR"/>
            </a:pPr>
            <a:r>
              <a:rPr lang="en-US" baseline="0" dirty="0" smtClean="0"/>
              <a:t>Training</a:t>
            </a:r>
          </a:p>
          <a:p>
            <a:pPr marL="228600" indent="-228600">
              <a:buAutoNum type="arabicParenR"/>
            </a:pPr>
            <a:r>
              <a:rPr lang="en-US" baseline="0" dirty="0" smtClean="0"/>
              <a:t>Change Management</a:t>
            </a:r>
            <a:endParaRPr lang="en-US" dirty="0"/>
          </a:p>
        </p:txBody>
      </p:sp>
      <p:sp>
        <p:nvSpPr>
          <p:cNvPr id="4" name="Slide Number Placeholder 3"/>
          <p:cNvSpPr>
            <a:spLocks noGrp="1"/>
          </p:cNvSpPr>
          <p:nvPr>
            <p:ph type="sldNum" sz="quarter" idx="10"/>
          </p:nvPr>
        </p:nvSpPr>
        <p:spPr/>
        <p:txBody>
          <a:bodyPr/>
          <a:lstStyle/>
          <a:p>
            <a:fld id="{5D2C5F8E-EB54-4DA5-A75F-741AB1727CED}"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What Works From</a:t>
            </a:r>
            <a:r>
              <a:rPr lang="en-US" b="1" baseline="0" dirty="0" smtClean="0"/>
              <a:t> Sponsorship:</a:t>
            </a:r>
          </a:p>
          <a:p>
            <a:pPr marL="114300" indent="-114300">
              <a:buFont typeface="Arial" charset="0"/>
              <a:buChar char="•"/>
              <a:defRPr/>
            </a:pPr>
            <a:r>
              <a:rPr lang="en-US" sz="1200" dirty="0" smtClean="0">
                <a:solidFill>
                  <a:srgbClr val="000000"/>
                </a:solidFill>
              </a:rPr>
              <a:t>Leadership commitment and involvement, especially through communication</a:t>
            </a:r>
          </a:p>
          <a:p>
            <a:pPr marL="114300" indent="-114300">
              <a:buFont typeface="Arial" charset="0"/>
              <a:buChar char="•"/>
              <a:defRPr/>
            </a:pPr>
            <a:r>
              <a:rPr lang="en-US" sz="1200" dirty="0" smtClean="0">
                <a:solidFill>
                  <a:srgbClr val="000000"/>
                </a:solidFill>
              </a:rPr>
              <a:t>A simple, consistent vision about the project goals (e.g., FASST, use of compliance monitor).</a:t>
            </a:r>
          </a:p>
          <a:p>
            <a:pPr marL="114300" indent="-114300">
              <a:buFont typeface="Arial" charset="0"/>
              <a:buChar char="•"/>
              <a:defRPr/>
            </a:pPr>
            <a:r>
              <a:rPr lang="en-US" sz="1200" dirty="0" smtClean="0">
                <a:solidFill>
                  <a:srgbClr val="000000"/>
                </a:solidFill>
              </a:rPr>
              <a:t>Reliance on local and regional leadership (e.g., compliance training program).</a:t>
            </a:r>
            <a:endParaRPr lang="en-US" sz="1200" dirty="0" smtClean="0">
              <a:solidFill>
                <a:srgbClr val="FF6600"/>
              </a:solidFill>
            </a:endParaRPr>
          </a:p>
          <a:p>
            <a:pPr marL="114300" indent="-114300">
              <a:buFont typeface="Arial" charset="0"/>
              <a:buChar char="•"/>
              <a:defRPr/>
            </a:pPr>
            <a:r>
              <a:rPr lang="en-US" sz="1200" dirty="0" smtClean="0"/>
              <a:t>Leadership sets c</a:t>
            </a:r>
            <a:r>
              <a:rPr lang="en-US" sz="1200" dirty="0" smtClean="0">
                <a:solidFill>
                  <a:srgbClr val="000000"/>
                </a:solidFill>
              </a:rPr>
              <a:t>lear expectations about what people need to do.</a:t>
            </a:r>
          </a:p>
          <a:p>
            <a:pPr marL="114300" indent="-114300">
              <a:buFont typeface="Arial" charset="0"/>
              <a:buChar char="•"/>
              <a:defRPr/>
            </a:pPr>
            <a:r>
              <a:rPr lang="en-US" sz="1200" dirty="0" smtClean="0"/>
              <a:t>Leadership delivers face-to-face messages.</a:t>
            </a:r>
          </a:p>
          <a:p>
            <a:endParaRPr lang="en-US" dirty="0" smtClean="0"/>
          </a:p>
          <a:p>
            <a:r>
              <a:rPr lang="en-US" b="1" dirty="0" smtClean="0"/>
              <a:t>Challenges/Lessons Learned:</a:t>
            </a:r>
          </a:p>
          <a:p>
            <a:pPr marL="114300" indent="-114300">
              <a:buFont typeface="Arial" charset="0"/>
              <a:buChar char="•"/>
              <a:defRPr/>
            </a:pPr>
            <a:r>
              <a:rPr lang="en-US" sz="1200" dirty="0" smtClean="0"/>
              <a:t>Managers and employees may not be aware of new reporting relationships.</a:t>
            </a:r>
          </a:p>
          <a:p>
            <a:pPr marL="114300" indent="-114300">
              <a:buFont typeface="Arial" charset="0"/>
              <a:buChar char="•"/>
              <a:defRPr/>
            </a:pPr>
            <a:r>
              <a:rPr lang="en-US" sz="1200" dirty="0" smtClean="0"/>
              <a:t>Employees in lower levels of the organization may not be clear about finance transformation priorities.</a:t>
            </a:r>
          </a:p>
          <a:p>
            <a:pPr marL="114300" indent="-114300">
              <a:buFont typeface="Arial" charset="0"/>
              <a:buChar char="•"/>
              <a:defRPr/>
            </a:pPr>
            <a:r>
              <a:rPr lang="en-US" sz="1200" dirty="0" smtClean="0"/>
              <a:t>Leadership is spread across the globe, subject to cultural and language differences making unified communication difficult.</a:t>
            </a:r>
          </a:p>
          <a:p>
            <a:pPr marL="114300" indent="-114300">
              <a:buFont typeface="Arial" charset="0"/>
              <a:buChar char="•"/>
              <a:defRPr/>
            </a:pPr>
            <a:r>
              <a:rPr lang="en-US" sz="1200" dirty="0" smtClean="0"/>
              <a:t>Frequent communication from corporate leadership may lead to “communication overload,” and employees could disregard important messages.</a:t>
            </a:r>
          </a:p>
          <a:p>
            <a:pPr marL="114300" indent="-114300">
              <a:buFont typeface="Arial" charset="0"/>
              <a:buChar char="•"/>
              <a:defRPr/>
            </a:pPr>
            <a:r>
              <a:rPr lang="en-US" sz="1200" dirty="0" smtClean="0"/>
              <a:t>Local leadership work on rotational schedules which leaves limited opportunities for personal communication and consistent, timely actions.</a:t>
            </a:r>
          </a:p>
          <a:p>
            <a:pPr marL="114300" indent="-114300">
              <a:buFont typeface="Arial" charset="0"/>
              <a:buChar char="•"/>
              <a:defRPr/>
            </a:pPr>
            <a:r>
              <a:rPr lang="en-US" sz="1200" dirty="0" smtClean="0"/>
              <a:t>Employees lacked visibility to alignment.  They are concerned about how new jobs will be assigned.</a:t>
            </a:r>
          </a:p>
          <a:p>
            <a:endParaRPr lang="en-US" dirty="0"/>
          </a:p>
        </p:txBody>
      </p:sp>
      <p:sp>
        <p:nvSpPr>
          <p:cNvPr id="4" name="Slide Number Placeholder 3"/>
          <p:cNvSpPr>
            <a:spLocks noGrp="1"/>
          </p:cNvSpPr>
          <p:nvPr>
            <p:ph type="sldNum" sz="quarter" idx="10"/>
          </p:nvPr>
        </p:nvSpPr>
        <p:spPr/>
        <p:txBody>
          <a:bodyPr/>
          <a:lstStyle/>
          <a:p>
            <a:fld id="{5D2C5F8E-EB54-4DA5-A75F-741AB1727CED}"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Attributes we will use to assess the CIA for each audience for each implementation include:</a:t>
            </a:r>
          </a:p>
          <a:p>
            <a:pPr lvl="1"/>
            <a:r>
              <a:rPr lang="en-US" dirty="0" smtClean="0"/>
              <a:t>Summary of Change Severity</a:t>
            </a:r>
          </a:p>
          <a:p>
            <a:pPr lvl="1"/>
            <a:r>
              <a:rPr lang="en-US" dirty="0" smtClean="0"/>
              <a:t>Roles Affected</a:t>
            </a:r>
          </a:p>
          <a:p>
            <a:pPr lvl="1"/>
            <a:r>
              <a:rPr lang="en-US" dirty="0" smtClean="0"/>
              <a:t>Audience Quantity</a:t>
            </a:r>
          </a:p>
          <a:p>
            <a:pPr lvl="1"/>
            <a:r>
              <a:rPr lang="en-US" dirty="0" smtClean="0"/>
              <a:t>When Does Change Occur</a:t>
            </a:r>
          </a:p>
          <a:p>
            <a:pPr lvl="1"/>
            <a:r>
              <a:rPr lang="en-US" dirty="0" smtClean="0"/>
              <a:t>Process Changes</a:t>
            </a:r>
          </a:p>
          <a:p>
            <a:pPr lvl="1"/>
            <a:r>
              <a:rPr lang="en-US" dirty="0" smtClean="0"/>
              <a:t>Application Changes</a:t>
            </a:r>
          </a:p>
          <a:p>
            <a:pPr lvl="1"/>
            <a:r>
              <a:rPr lang="en-US" dirty="0" smtClean="0"/>
              <a:t>Reporting Changes</a:t>
            </a:r>
          </a:p>
          <a:p>
            <a:pPr lvl="1"/>
            <a:r>
              <a:rPr lang="en-US" dirty="0" smtClean="0"/>
              <a:t>Responsibility Changes</a:t>
            </a:r>
          </a:p>
          <a:p>
            <a:pPr lvl="1"/>
            <a:r>
              <a:rPr lang="en-US" dirty="0" smtClean="0"/>
              <a:t>Workload Changes</a:t>
            </a:r>
          </a:p>
          <a:p>
            <a:pPr lvl="1"/>
            <a:r>
              <a:rPr lang="en-US" dirty="0" smtClean="0"/>
              <a:t>Skills &amp; Knowledge Needed</a:t>
            </a:r>
          </a:p>
          <a:p>
            <a:pPr lvl="1"/>
            <a:r>
              <a:rPr lang="en-US" dirty="0" smtClean="0"/>
              <a:t>Communication &amp; Training Needed</a:t>
            </a:r>
          </a:p>
          <a:p>
            <a:pPr lvl="1"/>
            <a:r>
              <a:rPr lang="en-US" dirty="0" smtClean="0"/>
              <a:t>Current Awareness</a:t>
            </a:r>
          </a:p>
          <a:p>
            <a:pPr lvl="1"/>
            <a:r>
              <a:rPr lang="en-US" dirty="0" smtClean="0"/>
              <a:t>Action Items</a:t>
            </a:r>
          </a:p>
        </p:txBody>
      </p:sp>
      <p:sp>
        <p:nvSpPr>
          <p:cNvPr id="4" name="Slide Number Placeholder 3"/>
          <p:cNvSpPr>
            <a:spLocks noGrp="1"/>
          </p:cNvSpPr>
          <p:nvPr>
            <p:ph type="sldNum" sz="quarter" idx="10"/>
          </p:nvPr>
        </p:nvSpPr>
        <p:spPr/>
        <p:txBody>
          <a:bodyPr/>
          <a:lstStyle/>
          <a:p>
            <a:fld id="{5D2C5F8E-EB54-4DA5-A75F-741AB1727CED}" type="slidenum">
              <a:rPr lang="en-US" smtClean="0"/>
              <a:pPr/>
              <a:t>7</a:t>
            </a:fld>
            <a:endParaRPr lang="en-US"/>
          </a:p>
        </p:txBody>
      </p:sp>
    </p:spTree>
    <p:extLst>
      <p:ext uri="{BB962C8B-B14F-4D97-AF65-F5344CB8AC3E}">
        <p14:creationId xmlns:p14="http://schemas.microsoft.com/office/powerpoint/2010/main" val="2016832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Attributes we will use to assess the CIA for each audience for each implementation include:</a:t>
            </a:r>
          </a:p>
          <a:p>
            <a:pPr lvl="1"/>
            <a:r>
              <a:rPr lang="en-US" dirty="0" smtClean="0"/>
              <a:t>Summary of Change Severity</a:t>
            </a:r>
          </a:p>
          <a:p>
            <a:pPr lvl="1"/>
            <a:r>
              <a:rPr lang="en-US" dirty="0" smtClean="0"/>
              <a:t>Roles Affected</a:t>
            </a:r>
          </a:p>
          <a:p>
            <a:pPr lvl="1"/>
            <a:r>
              <a:rPr lang="en-US" dirty="0" smtClean="0"/>
              <a:t>Audience Quantity</a:t>
            </a:r>
          </a:p>
          <a:p>
            <a:pPr lvl="1"/>
            <a:r>
              <a:rPr lang="en-US" dirty="0" smtClean="0"/>
              <a:t>When Does Change Occur</a:t>
            </a:r>
          </a:p>
          <a:p>
            <a:pPr lvl="1"/>
            <a:r>
              <a:rPr lang="en-US" dirty="0" smtClean="0"/>
              <a:t>Process Changes</a:t>
            </a:r>
          </a:p>
          <a:p>
            <a:pPr lvl="1"/>
            <a:r>
              <a:rPr lang="en-US" dirty="0" smtClean="0"/>
              <a:t>Application Changes</a:t>
            </a:r>
          </a:p>
          <a:p>
            <a:pPr lvl="1"/>
            <a:r>
              <a:rPr lang="en-US" dirty="0" smtClean="0"/>
              <a:t>Reporting Changes</a:t>
            </a:r>
          </a:p>
          <a:p>
            <a:pPr lvl="1"/>
            <a:r>
              <a:rPr lang="en-US" dirty="0" smtClean="0"/>
              <a:t>Responsibility Changes</a:t>
            </a:r>
          </a:p>
          <a:p>
            <a:pPr lvl="1"/>
            <a:r>
              <a:rPr lang="en-US" dirty="0" smtClean="0"/>
              <a:t>Workload Changes</a:t>
            </a:r>
          </a:p>
          <a:p>
            <a:pPr lvl="1"/>
            <a:r>
              <a:rPr lang="en-US" dirty="0" smtClean="0"/>
              <a:t>Skills &amp; Knowledge Needed</a:t>
            </a:r>
          </a:p>
          <a:p>
            <a:pPr lvl="1"/>
            <a:r>
              <a:rPr lang="en-US" dirty="0" smtClean="0"/>
              <a:t>Communication &amp; Training Needed</a:t>
            </a:r>
          </a:p>
          <a:p>
            <a:pPr lvl="1"/>
            <a:r>
              <a:rPr lang="en-US" dirty="0" smtClean="0"/>
              <a:t>Current Awareness</a:t>
            </a:r>
          </a:p>
          <a:p>
            <a:pPr lvl="1"/>
            <a:r>
              <a:rPr lang="en-US" dirty="0" smtClean="0"/>
              <a:t>Action Items</a:t>
            </a:r>
          </a:p>
          <a:p>
            <a:endParaRPr lang="en-US" dirty="0"/>
          </a:p>
        </p:txBody>
      </p:sp>
      <p:sp>
        <p:nvSpPr>
          <p:cNvPr id="4" name="Slide Number Placeholder 3"/>
          <p:cNvSpPr>
            <a:spLocks noGrp="1"/>
          </p:cNvSpPr>
          <p:nvPr>
            <p:ph type="sldNum" sz="quarter" idx="10"/>
          </p:nvPr>
        </p:nvSpPr>
        <p:spPr/>
        <p:txBody>
          <a:bodyPr/>
          <a:lstStyle/>
          <a:p>
            <a:fld id="{5D2C5F8E-EB54-4DA5-A75F-741AB1727CED}" type="slidenum">
              <a:rPr lang="en-US" smtClean="0"/>
              <a:pPr/>
              <a:t>8</a:t>
            </a:fld>
            <a:endParaRPr lang="en-US"/>
          </a:p>
        </p:txBody>
      </p:sp>
    </p:spTree>
    <p:extLst>
      <p:ext uri="{BB962C8B-B14F-4D97-AF65-F5344CB8AC3E}">
        <p14:creationId xmlns:p14="http://schemas.microsoft.com/office/powerpoint/2010/main" val="3702431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Leverage</a:t>
            </a:r>
            <a:r>
              <a:rPr lang="en-US" baseline="0" dirty="0" smtClean="0"/>
              <a:t> the existing Finance Change Agent Network and use that forum to provide TT messaging to the broader Finance audience.</a:t>
            </a:r>
            <a:endParaRPr lang="en-US" dirty="0"/>
          </a:p>
        </p:txBody>
      </p:sp>
      <p:sp>
        <p:nvSpPr>
          <p:cNvPr id="4" name="Slide Number Placeholder 3"/>
          <p:cNvSpPr>
            <a:spLocks noGrp="1"/>
          </p:cNvSpPr>
          <p:nvPr>
            <p:ph type="sldNum" sz="quarter" idx="10"/>
          </p:nvPr>
        </p:nvSpPr>
        <p:spPr/>
        <p:txBody>
          <a:bodyPr/>
          <a:lstStyle/>
          <a:p>
            <a:fld id="{5D2C5F8E-EB54-4DA5-A75F-741AB1727CED}" type="slidenum">
              <a:rPr lang="en-US" smtClean="0"/>
              <a:pPr/>
              <a:t>9</a:t>
            </a:fld>
            <a:endParaRPr lang="en-US"/>
          </a:p>
        </p:txBody>
      </p:sp>
    </p:spTree>
    <p:extLst>
      <p:ext uri="{BB962C8B-B14F-4D97-AF65-F5344CB8AC3E}">
        <p14:creationId xmlns:p14="http://schemas.microsoft.com/office/powerpoint/2010/main" val="3858637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2C5F8E-EB54-4DA5-A75F-741AB1727CED}" type="slidenum">
              <a:rPr lang="en-US" smtClean="0"/>
              <a:pPr/>
              <a:t>10</a:t>
            </a:fld>
            <a:endParaRPr lang="en-US"/>
          </a:p>
        </p:txBody>
      </p:sp>
    </p:spTree>
    <p:extLst>
      <p:ext uri="{BB962C8B-B14F-4D97-AF65-F5344CB8AC3E}">
        <p14:creationId xmlns:p14="http://schemas.microsoft.com/office/powerpoint/2010/main" val="1224599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2C5F8E-EB54-4DA5-A75F-741AB1727CED}"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14300" indent="-114300">
              <a:buFont typeface="Arial" charset="0"/>
              <a:buChar char="•"/>
              <a:defRPr/>
            </a:pPr>
            <a:r>
              <a:rPr lang="en-US" sz="1600" dirty="0" smtClean="0"/>
              <a:t>Cascading messages delivered by leaders close to employees</a:t>
            </a:r>
            <a:r>
              <a:rPr lang="en-US" sz="1600" baseline="0" dirty="0" smtClean="0"/>
              <a:t> </a:t>
            </a:r>
            <a:r>
              <a:rPr lang="en-US" sz="1600" dirty="0" smtClean="0"/>
              <a:t>– employees gain a lot from direct interaction.</a:t>
            </a:r>
          </a:p>
          <a:p>
            <a:pPr marL="114300" indent="-114300">
              <a:buFont typeface="Arial" charset="0"/>
              <a:buChar char="•"/>
              <a:defRPr/>
            </a:pPr>
            <a:r>
              <a:rPr lang="en-US" sz="1600" dirty="0" smtClean="0">
                <a:solidFill>
                  <a:srgbClr val="000000"/>
                </a:solidFill>
              </a:rPr>
              <a:t>Explanation to employees of, “What this means to me,” followed up by managers (e.g., country managers sending reminders to attend policy training).</a:t>
            </a:r>
          </a:p>
          <a:p>
            <a:pPr marL="114300" indent="-114300">
              <a:buFont typeface="Arial" charset="0"/>
              <a:buChar char="•"/>
              <a:defRPr/>
            </a:pPr>
            <a:r>
              <a:rPr lang="en-US" sz="1600" dirty="0" smtClean="0">
                <a:solidFill>
                  <a:srgbClr val="000000"/>
                </a:solidFill>
              </a:rPr>
              <a:t>Face-to-face interaction, when possible, and “push” not “pull” virtual communication such as required participation in discussion forums.</a:t>
            </a:r>
          </a:p>
          <a:p>
            <a:pPr marL="114300" indent="-114300">
              <a:buFont typeface="Arial" charset="0"/>
              <a:buChar char="•"/>
              <a:defRPr/>
            </a:pPr>
            <a:r>
              <a:rPr lang="en-US" sz="1600" dirty="0" smtClean="0">
                <a:solidFill>
                  <a:srgbClr val="000000"/>
                </a:solidFill>
              </a:rPr>
              <a:t>Create a single repository of all communications on a publicized website (e.g., the Transformation website and the</a:t>
            </a:r>
            <a:r>
              <a:rPr lang="en-US" sz="1600" baseline="0" dirty="0" smtClean="0">
                <a:solidFill>
                  <a:srgbClr val="000000"/>
                </a:solidFill>
              </a:rPr>
              <a:t> </a:t>
            </a:r>
            <a:r>
              <a:rPr lang="en-US" sz="1600" dirty="0" smtClean="0">
                <a:solidFill>
                  <a:srgbClr val="000000"/>
                </a:solidFill>
              </a:rPr>
              <a:t>website).</a:t>
            </a:r>
            <a:endParaRPr lang="en-US" sz="2000" dirty="0" smtClean="0">
              <a:solidFill>
                <a:srgbClr val="000000"/>
              </a:solidFill>
            </a:endParaRPr>
          </a:p>
          <a:p>
            <a:endParaRPr lang="en-US" sz="1600" b="1" dirty="0" smtClean="0"/>
          </a:p>
          <a:p>
            <a:endParaRPr lang="en-US" sz="1600" b="1" dirty="0" smtClean="0"/>
          </a:p>
          <a:p>
            <a:r>
              <a:rPr lang="en-US" sz="1600" b="1" dirty="0" smtClean="0"/>
              <a:t>To establish consistency, there will be timing standards set for events throughout the process:</a:t>
            </a:r>
          </a:p>
          <a:p>
            <a:pPr lvl="1"/>
            <a:r>
              <a:rPr lang="en-US" dirty="0" smtClean="0"/>
              <a:t>Use of ’s logos and templates, if available</a:t>
            </a:r>
          </a:p>
          <a:p>
            <a:pPr lvl="1"/>
            <a:r>
              <a:rPr lang="en-US" dirty="0" smtClean="0"/>
              <a:t>Invitations will be sent out </a:t>
            </a:r>
            <a:r>
              <a:rPr lang="en-US" b="1" dirty="0" smtClean="0"/>
              <a:t>two weeks</a:t>
            </a:r>
            <a:r>
              <a:rPr lang="en-US" dirty="0" smtClean="0"/>
              <a:t> prior to meetings or events</a:t>
            </a:r>
          </a:p>
          <a:p>
            <a:pPr lvl="1"/>
            <a:r>
              <a:rPr lang="en-US" dirty="0" smtClean="0"/>
              <a:t>An event reminder will be sent one week prior to meetings or events</a:t>
            </a:r>
          </a:p>
          <a:p>
            <a:pPr lvl="1"/>
            <a:r>
              <a:rPr lang="en-US" dirty="0" smtClean="0"/>
              <a:t>A feedback survey will be sent out 1-2 days after the event, if necessary</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D2C5F8E-EB54-4DA5-A75F-741AB1727CED}"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8638" y="725202"/>
            <a:ext cx="7772400" cy="679828"/>
          </a:xfrm>
        </p:spPr>
        <p:txBody>
          <a:bodyPr/>
          <a:lstStyle>
            <a:lvl1pPr>
              <a:defRPr sz="3000">
                <a:solidFill>
                  <a:srgbClr val="FFFFFF"/>
                </a:solidFil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543761" y="1673403"/>
            <a:ext cx="6400800" cy="418358"/>
          </a:xfrm>
        </p:spPr>
        <p:txBody>
          <a:bodyPr/>
          <a:lstStyle>
            <a:lvl1pPr marL="0" indent="0">
              <a:buFontTx/>
              <a:buNone/>
              <a:defRPr sz="1800">
                <a:solidFill>
                  <a:srgbClr val="FFFFFF"/>
                </a:solidFill>
              </a:defRPr>
            </a:lvl1pPr>
          </a:lstStyle>
          <a:p>
            <a:r>
              <a:rPr lang="en-US" smtClean="0"/>
              <a:t>Click to edit Master subtitle style</a:t>
            </a:r>
            <a:endParaRPr lang="en-US" dirty="0"/>
          </a:p>
        </p:txBody>
      </p:sp>
      <p:sp>
        <p:nvSpPr>
          <p:cNvPr id="20" name="Text Placeholder 19"/>
          <p:cNvSpPr>
            <a:spLocks noGrp="1"/>
          </p:cNvSpPr>
          <p:nvPr>
            <p:ph type="body" sz="quarter" idx="13"/>
          </p:nvPr>
        </p:nvSpPr>
        <p:spPr>
          <a:xfrm>
            <a:off x="542366" y="3147607"/>
            <a:ext cx="7772400" cy="199214"/>
          </a:xfrm>
        </p:spPr>
        <p:txBody>
          <a:bodyPr anchor="ctr"/>
          <a:lstStyle>
            <a:lvl1pPr>
              <a:buFontTx/>
              <a:buNone/>
              <a:defRPr sz="1200" b="0" i="0" baseline="0">
                <a:solidFill>
                  <a:srgbClr val="FFFFFF"/>
                </a:solidFill>
              </a:defRPr>
            </a:lvl1pPr>
          </a:lstStyle>
          <a:p>
            <a:pPr lvl="0"/>
            <a:r>
              <a:rPr lang="en-US" smtClean="0"/>
              <a:t>Click to edit Master text styles</a:t>
            </a:r>
          </a:p>
        </p:txBody>
      </p:sp>
      <p:sp>
        <p:nvSpPr>
          <p:cNvPr id="17" name="Text Placeholder 25"/>
          <p:cNvSpPr>
            <a:spLocks noGrp="1"/>
          </p:cNvSpPr>
          <p:nvPr>
            <p:ph type="body" sz="quarter" idx="17"/>
          </p:nvPr>
        </p:nvSpPr>
        <p:spPr>
          <a:xfrm>
            <a:off x="545568" y="2912545"/>
            <a:ext cx="7797800" cy="228600"/>
          </a:xfrm>
        </p:spPr>
        <p:txBody>
          <a:bodyPr anchor="ctr"/>
          <a:lstStyle>
            <a:lvl1pPr>
              <a:buFontTx/>
              <a:buNone/>
              <a:defRPr sz="1200" b="1" baseline="0">
                <a:solidFill>
                  <a:srgbClr val="FFFFFF"/>
                </a:solidFill>
              </a:defRPr>
            </a:lvl1pPr>
          </a:lstStyle>
          <a:p>
            <a:pPr lvl="0"/>
            <a:r>
              <a:rPr lang="en-US" smtClean="0"/>
              <a:t>Click to edit Master text styles</a:t>
            </a:r>
          </a:p>
        </p:txBody>
      </p:sp>
      <p:sp>
        <p:nvSpPr>
          <p:cNvPr id="7" name="Rectangle 5"/>
          <p:cNvSpPr>
            <a:spLocks noGrp="1" noChangeArrowheads="1"/>
          </p:cNvSpPr>
          <p:nvPr>
            <p:ph type="ftr" sz="quarter" idx="18"/>
          </p:nvPr>
        </p:nvSpPr>
        <p:spPr>
          <a:xfrm>
            <a:off x="552450" y="6675438"/>
            <a:ext cx="2895600" cy="184150"/>
          </a:xfrm>
        </p:spPr>
        <p:txBody>
          <a:bodyPr/>
          <a:lstStyle>
            <a:lvl1pPr>
              <a:defRPr>
                <a:solidFill>
                  <a:srgbClr val="FFFFFF"/>
                </a:solidFill>
              </a:defRPr>
            </a:lvl1pPr>
          </a:lstStyle>
          <a:p>
            <a:endParaRPr lang="en-US"/>
          </a:p>
        </p:txBody>
      </p:sp>
      <p:sp>
        <p:nvSpPr>
          <p:cNvPr id="2" name="Rectangle 1"/>
          <p:cNvSpPr/>
          <p:nvPr userDrawn="1"/>
        </p:nvSpPr>
        <p:spPr bwMode="gray">
          <a:xfrm>
            <a:off x="7696200" y="5715000"/>
            <a:ext cx="1219200" cy="960438"/>
          </a:xfrm>
          <a:prstGeom prst="rect">
            <a:avLst/>
          </a:prstGeom>
          <a:solidFill>
            <a:srgbClr val="FFFFF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200" b="1" dirty="0" smtClean="0">
              <a:solidFill>
                <a:srgbClr val="FFFFFF"/>
              </a:solidFill>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endParaRPr lang="en-US"/>
          </a:p>
        </p:txBody>
      </p:sp>
      <p:sp>
        <p:nvSpPr>
          <p:cNvPr id="5" name="Rectangle 6"/>
          <p:cNvSpPr>
            <a:spLocks noGrp="1" noChangeArrowheads="1"/>
          </p:cNvSpPr>
          <p:nvPr>
            <p:ph type="sldNum" sz="quarter" idx="11"/>
          </p:nvPr>
        </p:nvSpPr>
        <p:spPr>
          <a:ln/>
        </p:spPr>
        <p:txBody>
          <a:bodyPr/>
          <a:lstStyle>
            <a:lvl1pPr>
              <a:defRPr/>
            </a:lvl1pPr>
          </a:lstStyle>
          <a:p>
            <a:fld id="{C63129BB-4B08-4766-89AA-4F5BDF6BF8AF}" type="slidenum">
              <a:rPr lang="en-US" smtClean="0"/>
              <a:pPr/>
              <a:t>‹#›</a:t>
            </a:fld>
            <a:endParaRPr lang="en-US"/>
          </a:p>
        </p:txBody>
      </p:sp>
      <p:sp>
        <p:nvSpPr>
          <p:cNvPr id="9" name="TextBox 8"/>
          <p:cNvSpPr txBox="1"/>
          <p:nvPr/>
        </p:nvSpPr>
        <p:spPr>
          <a:xfrm>
            <a:off x="6466306" y="6497568"/>
            <a:ext cx="2729018" cy="338554"/>
          </a:xfrm>
          <a:prstGeom prst="rect">
            <a:avLst/>
          </a:prstGeom>
          <a:noFill/>
        </p:spPr>
        <p:txBody>
          <a:bodyPr wrap="square" rtlCol="0">
            <a:spAutoFit/>
          </a:bodyPr>
          <a:lstStyle/>
          <a:p>
            <a:pPr fontAlgn="base">
              <a:spcBef>
                <a:spcPct val="0"/>
              </a:spcBef>
              <a:spcAft>
                <a:spcPct val="0"/>
              </a:spcAft>
            </a:pPr>
            <a:r>
              <a:rPr lang="en-US" sz="800" b="1" dirty="0">
                <a:solidFill>
                  <a:srgbClr val="FF0000"/>
                </a:solidFill>
                <a:latin typeface="Tahoma" pitchFamily="34" charset="0"/>
                <a:ea typeface="ＭＳ Ｐゴシック" pitchFamily="32" charset="-128"/>
              </a:rPr>
              <a:t>Strictly Private and Confidential</a:t>
            </a:r>
          </a:p>
          <a:p>
            <a:pPr fontAlgn="base">
              <a:spcBef>
                <a:spcPct val="0"/>
              </a:spcBef>
              <a:spcAft>
                <a:spcPct val="0"/>
              </a:spcAft>
            </a:pPr>
            <a:r>
              <a:rPr lang="en-US" sz="800" b="1" dirty="0">
                <a:solidFill>
                  <a:srgbClr val="FF0000"/>
                </a:solidFill>
                <a:latin typeface="Tahoma" pitchFamily="34" charset="0"/>
                <a:ea typeface="ＭＳ Ｐゴシック" pitchFamily="32" charset="-128"/>
              </a:rPr>
              <a:t>Preliminary and For Discussion Purposes Only</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8288" y="1388533"/>
            <a:ext cx="2062162" cy="4226455"/>
          </a:xfrm>
        </p:spPr>
        <p:txBody>
          <a:bodyPr vert="eaVert"/>
          <a:lstStyle>
            <a:lvl1pPr>
              <a:defRPr>
                <a:solidFill>
                  <a:srgbClr val="000000"/>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31800" y="1388533"/>
            <a:ext cx="6034088" cy="422645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endParaRPr lang="en-US"/>
          </a:p>
        </p:txBody>
      </p:sp>
      <p:sp>
        <p:nvSpPr>
          <p:cNvPr id="5" name="Rectangle 6"/>
          <p:cNvSpPr>
            <a:spLocks noGrp="1" noChangeArrowheads="1"/>
          </p:cNvSpPr>
          <p:nvPr>
            <p:ph type="sldNum" sz="quarter" idx="11"/>
          </p:nvPr>
        </p:nvSpPr>
        <p:spPr>
          <a:ln/>
        </p:spPr>
        <p:txBody>
          <a:bodyPr/>
          <a:lstStyle>
            <a:lvl1pPr>
              <a:defRPr/>
            </a:lvl1pPr>
          </a:lstStyle>
          <a:p>
            <a:fld id="{C63129BB-4B08-4766-89AA-4F5BDF6BF8AF}" type="slidenum">
              <a:rPr lang="en-US" smtClean="0"/>
              <a:pPr/>
              <a:t>‹#›</a:t>
            </a:fld>
            <a:endParaRPr lang="en-US"/>
          </a:p>
        </p:txBody>
      </p:sp>
      <p:sp>
        <p:nvSpPr>
          <p:cNvPr id="9" name="TextBox 8"/>
          <p:cNvSpPr txBox="1"/>
          <p:nvPr/>
        </p:nvSpPr>
        <p:spPr>
          <a:xfrm>
            <a:off x="6466306" y="6497568"/>
            <a:ext cx="2729018" cy="338554"/>
          </a:xfrm>
          <a:prstGeom prst="rect">
            <a:avLst/>
          </a:prstGeom>
          <a:noFill/>
        </p:spPr>
        <p:txBody>
          <a:bodyPr wrap="square" rtlCol="0">
            <a:spAutoFit/>
          </a:bodyPr>
          <a:lstStyle/>
          <a:p>
            <a:pPr fontAlgn="base">
              <a:spcBef>
                <a:spcPct val="0"/>
              </a:spcBef>
              <a:spcAft>
                <a:spcPct val="0"/>
              </a:spcAft>
            </a:pPr>
            <a:r>
              <a:rPr lang="en-US" sz="800" b="1" dirty="0">
                <a:solidFill>
                  <a:srgbClr val="FF0000"/>
                </a:solidFill>
                <a:latin typeface="Tahoma" pitchFamily="34" charset="0"/>
                <a:ea typeface="ＭＳ Ｐゴシック" pitchFamily="32" charset="-128"/>
              </a:rPr>
              <a:t>Strictly Private and Confidential</a:t>
            </a:r>
          </a:p>
          <a:p>
            <a:pPr fontAlgn="base">
              <a:spcBef>
                <a:spcPct val="0"/>
              </a:spcBef>
              <a:spcAft>
                <a:spcPct val="0"/>
              </a:spcAft>
            </a:pPr>
            <a:r>
              <a:rPr lang="en-US" sz="800" b="1" dirty="0">
                <a:solidFill>
                  <a:srgbClr val="FF0000"/>
                </a:solidFill>
                <a:latin typeface="Tahoma" pitchFamily="34" charset="0"/>
                <a:ea typeface="ＭＳ Ｐゴシック" pitchFamily="32" charset="-128"/>
              </a:rPr>
              <a:t>Preliminary and For Discussion Purposes Only</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atin typeface="+mn-lt"/>
                <a:ea typeface="Tahoma" pitchFamily="34" charset="0"/>
                <a:cs typeface="Tahoma"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1400">
                <a:latin typeface="+mn-lt"/>
                <a:ea typeface="Tahoma" pitchFamily="34" charset="0"/>
                <a:cs typeface="Tahoma" pitchFamily="34" charset="0"/>
              </a:defRPr>
            </a:lvl1pPr>
            <a:lvl2pPr>
              <a:defRPr sz="1400">
                <a:latin typeface="+mn-lt"/>
                <a:ea typeface="Tahoma" pitchFamily="34" charset="0"/>
                <a:cs typeface="Tahoma" pitchFamily="34" charset="0"/>
              </a:defRPr>
            </a:lvl2pPr>
            <a:lvl3pPr>
              <a:defRPr sz="1400">
                <a:latin typeface="+mn-lt"/>
                <a:ea typeface="Tahoma" pitchFamily="34" charset="0"/>
                <a:cs typeface="Tahoma" pitchFamily="34" charset="0"/>
              </a:defRPr>
            </a:lvl3pPr>
            <a:lvl4pPr>
              <a:defRPr sz="1400">
                <a:latin typeface="+mn-lt"/>
                <a:ea typeface="Tahoma" pitchFamily="34" charset="0"/>
                <a:cs typeface="Tahoma" pitchFamily="34" charset="0"/>
              </a:defRPr>
            </a:lvl4pPr>
            <a:lvl5pPr>
              <a:defRPr sz="1400">
                <a:latin typeface="+mn-lt"/>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ftr" sz="quarter" idx="10"/>
          </p:nvPr>
        </p:nvSpPr>
        <p:spPr>
          <a:ln/>
        </p:spPr>
        <p:txBody>
          <a:bodyPr/>
          <a:lstStyle>
            <a:lvl1pPr>
              <a:defRPr>
                <a:latin typeface="Tahoma" pitchFamily="34" charset="0"/>
                <a:ea typeface="Tahoma" pitchFamily="34" charset="0"/>
                <a:cs typeface="Tahoma" pitchFamily="34" charset="0"/>
              </a:defRPr>
            </a:lvl1pPr>
          </a:lstStyle>
          <a:p>
            <a:endParaRPr lang="en-US"/>
          </a:p>
        </p:txBody>
      </p:sp>
      <p:sp>
        <p:nvSpPr>
          <p:cNvPr id="5" name="Rectangle 6"/>
          <p:cNvSpPr>
            <a:spLocks noGrp="1" noChangeArrowheads="1"/>
          </p:cNvSpPr>
          <p:nvPr>
            <p:ph type="sldNum" sz="quarter" idx="11"/>
          </p:nvPr>
        </p:nvSpPr>
        <p:spPr>
          <a:ln/>
        </p:spPr>
        <p:txBody>
          <a:bodyPr/>
          <a:lstStyle>
            <a:lvl1pPr>
              <a:defRPr>
                <a:latin typeface="Tahoma" pitchFamily="34" charset="0"/>
                <a:ea typeface="Tahoma" pitchFamily="34" charset="0"/>
                <a:cs typeface="Tahoma" pitchFamily="34" charset="0"/>
              </a:defRPr>
            </a:lvl1pPr>
          </a:lstStyle>
          <a:p>
            <a:fld id="{C63129BB-4B08-4766-89AA-4F5BDF6BF8AF}" type="slidenum">
              <a:rPr lang="en-US" smtClean="0"/>
              <a:pPr/>
              <a:t>‹#›</a:t>
            </a:fld>
            <a:endParaRPr lang="en-US"/>
          </a:p>
        </p:txBody>
      </p:sp>
      <p:sp>
        <p:nvSpPr>
          <p:cNvPr id="6" name="Rectangle 5"/>
          <p:cNvSpPr/>
          <p:nvPr userDrawn="1"/>
        </p:nvSpPr>
        <p:spPr bwMode="gray">
          <a:xfrm>
            <a:off x="7696200" y="5715000"/>
            <a:ext cx="1219200" cy="960438"/>
          </a:xfrm>
          <a:prstGeom prst="rect">
            <a:avLst/>
          </a:prstGeom>
          <a:solidFill>
            <a:srgbClr val="FFFFF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200" b="1" dirty="0" smtClean="0">
              <a:solidFill>
                <a:srgbClr val="FFFFFF"/>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endParaRPr lang="en-US"/>
          </a:p>
        </p:txBody>
      </p:sp>
      <p:sp>
        <p:nvSpPr>
          <p:cNvPr id="5" name="Rectangle 6"/>
          <p:cNvSpPr>
            <a:spLocks noGrp="1" noChangeArrowheads="1"/>
          </p:cNvSpPr>
          <p:nvPr>
            <p:ph type="sldNum" sz="quarter" idx="11"/>
          </p:nvPr>
        </p:nvSpPr>
        <p:spPr>
          <a:ln/>
        </p:spPr>
        <p:txBody>
          <a:bodyPr/>
          <a:lstStyle>
            <a:lvl1pPr>
              <a:defRPr/>
            </a:lvl1pPr>
          </a:lstStyle>
          <a:p>
            <a:fld id="{C63129BB-4B08-4766-89AA-4F5BDF6BF8AF}" type="slidenum">
              <a:rPr lang="en-US" smtClean="0"/>
              <a:pPr/>
              <a:t>‹#›</a:t>
            </a:fld>
            <a:endParaRPr lang="en-US"/>
          </a:p>
        </p:txBody>
      </p:sp>
      <p:sp>
        <p:nvSpPr>
          <p:cNvPr id="7" name="Rectangle 6"/>
          <p:cNvSpPr/>
          <p:nvPr userDrawn="1"/>
        </p:nvSpPr>
        <p:spPr bwMode="gray">
          <a:xfrm>
            <a:off x="7696200" y="5715000"/>
            <a:ext cx="1219200" cy="960438"/>
          </a:xfrm>
          <a:prstGeom prst="rect">
            <a:avLst/>
          </a:prstGeom>
          <a:solidFill>
            <a:srgbClr val="FFFFF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200" b="1" dirty="0" smtClean="0">
              <a:solidFill>
                <a:srgbClr val="FFFFFF"/>
              </a:solidFill>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0413" y="352439"/>
            <a:ext cx="8142566" cy="835385"/>
          </a:xfrm>
        </p:spPr>
        <p:txBody>
          <a:bodyPr/>
          <a:lstStyle>
            <a:lvl1pPr>
              <a:defRPr sz="2400"/>
            </a:lvl1pPr>
          </a:lstStyle>
          <a:p>
            <a:r>
              <a:rPr lang="en-US" smtClean="0"/>
              <a:t>Click to edit Master title style</a:t>
            </a:r>
            <a:endParaRPr lang="en-US" dirty="0"/>
          </a:p>
        </p:txBody>
      </p:sp>
      <p:sp>
        <p:nvSpPr>
          <p:cNvPr id="3" name="Content Placeholder 2"/>
          <p:cNvSpPr>
            <a:spLocks noGrp="1"/>
          </p:cNvSpPr>
          <p:nvPr>
            <p:ph sz="half" idx="1"/>
          </p:nvPr>
        </p:nvSpPr>
        <p:spPr>
          <a:xfrm>
            <a:off x="528923" y="1354666"/>
            <a:ext cx="4038600" cy="426032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19923" y="1354666"/>
            <a:ext cx="4038600" cy="426032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5"/>
          <p:cNvSpPr>
            <a:spLocks noGrp="1" noChangeArrowheads="1"/>
          </p:cNvSpPr>
          <p:nvPr>
            <p:ph type="ftr" sz="quarter" idx="10"/>
          </p:nvPr>
        </p:nvSpPr>
        <p:spPr>
          <a:ln/>
        </p:spPr>
        <p:txBody>
          <a:bodyPr/>
          <a:lstStyle>
            <a:lvl1pPr>
              <a:defRPr/>
            </a:lvl1pPr>
          </a:lstStyle>
          <a:p>
            <a:endParaRPr lang="en-US"/>
          </a:p>
        </p:txBody>
      </p:sp>
      <p:sp>
        <p:nvSpPr>
          <p:cNvPr id="6" name="Rectangle 6"/>
          <p:cNvSpPr>
            <a:spLocks noGrp="1" noChangeArrowheads="1"/>
          </p:cNvSpPr>
          <p:nvPr>
            <p:ph type="sldNum" sz="quarter" idx="11"/>
          </p:nvPr>
        </p:nvSpPr>
        <p:spPr>
          <a:ln/>
        </p:spPr>
        <p:txBody>
          <a:bodyPr/>
          <a:lstStyle>
            <a:lvl1pPr>
              <a:defRPr/>
            </a:lvl1pPr>
          </a:lstStyle>
          <a:p>
            <a:fld id="{C63129BB-4B08-4766-89AA-4F5BDF6BF8AF}" type="slidenum">
              <a:rPr lang="en-US" smtClean="0"/>
              <a:pPr/>
              <a:t>‹#›</a:t>
            </a:fld>
            <a:endParaRPr lang="en-US"/>
          </a:p>
        </p:txBody>
      </p:sp>
      <p:sp>
        <p:nvSpPr>
          <p:cNvPr id="8" name="Rectangle 7"/>
          <p:cNvSpPr/>
          <p:nvPr userDrawn="1"/>
        </p:nvSpPr>
        <p:spPr bwMode="gray">
          <a:xfrm>
            <a:off x="7696200" y="5715000"/>
            <a:ext cx="1219200" cy="960438"/>
          </a:xfrm>
          <a:prstGeom prst="rect">
            <a:avLst/>
          </a:prstGeom>
          <a:solidFill>
            <a:srgbClr val="FFFFF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200" b="1" dirty="0" smtClean="0">
              <a:solidFill>
                <a:srgbClr val="FFFFFF"/>
              </a:solidFill>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1910" y="344145"/>
            <a:ext cx="8229600" cy="851149"/>
          </a:xfrm>
        </p:spPr>
        <p:txBody>
          <a:bodyPr/>
          <a:lstStyle>
            <a:lvl1pPr>
              <a:defRPr sz="2400"/>
            </a:lvl1pPr>
          </a:lstStyle>
          <a:p>
            <a:r>
              <a:rPr lang="en-US" smtClean="0"/>
              <a:t>Click to edit Master title style</a:t>
            </a:r>
            <a:endParaRPr lang="en-US" dirty="0"/>
          </a:p>
        </p:txBody>
      </p:sp>
      <p:sp>
        <p:nvSpPr>
          <p:cNvPr id="3" name="Text Placeholder 2"/>
          <p:cNvSpPr>
            <a:spLocks noGrp="1"/>
          </p:cNvSpPr>
          <p:nvPr>
            <p:ph type="body" idx="1"/>
          </p:nvPr>
        </p:nvSpPr>
        <p:spPr>
          <a:xfrm>
            <a:off x="561794"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61794"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709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709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endParaRPr lang="en-US"/>
          </a:p>
        </p:txBody>
      </p:sp>
      <p:sp>
        <p:nvSpPr>
          <p:cNvPr id="8" name="Rectangle 6"/>
          <p:cNvSpPr>
            <a:spLocks noGrp="1" noChangeArrowheads="1"/>
          </p:cNvSpPr>
          <p:nvPr>
            <p:ph type="sldNum" sz="quarter" idx="11"/>
          </p:nvPr>
        </p:nvSpPr>
        <p:spPr>
          <a:ln/>
        </p:spPr>
        <p:txBody>
          <a:bodyPr/>
          <a:lstStyle>
            <a:lvl1pPr>
              <a:defRPr/>
            </a:lvl1pPr>
          </a:lstStyle>
          <a:p>
            <a:fld id="{C63129BB-4B08-4766-89AA-4F5BDF6BF8AF}" type="slidenum">
              <a:rPr lang="en-US" smtClean="0"/>
              <a:pPr/>
              <a:t>‹#›</a:t>
            </a:fld>
            <a:endParaRPr lang="en-US"/>
          </a:p>
        </p:txBody>
      </p:sp>
      <p:sp>
        <p:nvSpPr>
          <p:cNvPr id="12" name="TextBox 11"/>
          <p:cNvSpPr txBox="1"/>
          <p:nvPr/>
        </p:nvSpPr>
        <p:spPr>
          <a:xfrm>
            <a:off x="6466306" y="6497568"/>
            <a:ext cx="2729018" cy="338554"/>
          </a:xfrm>
          <a:prstGeom prst="rect">
            <a:avLst/>
          </a:prstGeom>
          <a:noFill/>
        </p:spPr>
        <p:txBody>
          <a:bodyPr wrap="square" rtlCol="0">
            <a:spAutoFit/>
          </a:bodyPr>
          <a:lstStyle/>
          <a:p>
            <a:pPr fontAlgn="base">
              <a:spcBef>
                <a:spcPct val="0"/>
              </a:spcBef>
              <a:spcAft>
                <a:spcPct val="0"/>
              </a:spcAft>
            </a:pPr>
            <a:r>
              <a:rPr lang="en-US" sz="800" b="1" dirty="0">
                <a:solidFill>
                  <a:srgbClr val="FF0000"/>
                </a:solidFill>
                <a:latin typeface="Tahoma" pitchFamily="34" charset="0"/>
                <a:ea typeface="ＭＳ Ｐゴシック" pitchFamily="32" charset="-128"/>
              </a:rPr>
              <a:t>Strictly Private and Confidential</a:t>
            </a:r>
          </a:p>
          <a:p>
            <a:pPr fontAlgn="base">
              <a:spcBef>
                <a:spcPct val="0"/>
              </a:spcBef>
              <a:spcAft>
                <a:spcPct val="0"/>
              </a:spcAft>
            </a:pPr>
            <a:r>
              <a:rPr lang="en-US" sz="800" b="1" dirty="0">
                <a:solidFill>
                  <a:srgbClr val="FF0000"/>
                </a:solidFill>
                <a:latin typeface="Tahoma" pitchFamily="34" charset="0"/>
                <a:ea typeface="ＭＳ Ｐゴシック" pitchFamily="32" charset="-128"/>
              </a:rPr>
              <a:t>Preliminary and For Discussion Purposes Only</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40690" y="374838"/>
            <a:ext cx="8229600" cy="544046"/>
          </a:xfrm>
        </p:spPr>
        <p:txBody>
          <a:bodyPr>
            <a:normAutofit/>
          </a:bodyPr>
          <a:lstStyle>
            <a:lvl1pPr>
              <a:defRPr sz="2400"/>
            </a:lvl1pPr>
          </a:lstStyle>
          <a:p>
            <a:r>
              <a:rPr lang="en-US" smtClean="0"/>
              <a:t>Click to edit Master title style</a:t>
            </a:r>
            <a:endParaRPr lang="en-US" dirty="0"/>
          </a:p>
        </p:txBody>
      </p:sp>
      <p:sp>
        <p:nvSpPr>
          <p:cNvPr id="8" name="Text Placeholder 7"/>
          <p:cNvSpPr>
            <a:spLocks noGrp="1"/>
          </p:cNvSpPr>
          <p:nvPr>
            <p:ph type="body" sz="quarter" idx="12"/>
          </p:nvPr>
        </p:nvSpPr>
        <p:spPr>
          <a:xfrm>
            <a:off x="544053" y="889011"/>
            <a:ext cx="6592888" cy="283884"/>
          </a:xfrm>
        </p:spPr>
        <p:txBody>
          <a:bodyPr anchor="ctr">
            <a:normAutofit/>
          </a:bodyPr>
          <a:lstStyle>
            <a:lvl1pPr>
              <a:buFontTx/>
              <a:buNone/>
              <a:defRPr sz="1500">
                <a:solidFill>
                  <a:srgbClr val="F7A719"/>
                </a:solidFill>
              </a:defRPr>
            </a:lvl1pPr>
            <a:lvl2pPr>
              <a:buFontTx/>
              <a:buNone/>
              <a:defRPr>
                <a:solidFill>
                  <a:schemeClr val="accent1"/>
                </a:solidFill>
              </a:defRPr>
            </a:lvl2pPr>
            <a:lvl3pPr>
              <a:buFontTx/>
              <a:buNone/>
              <a:defRPr>
                <a:solidFill>
                  <a:schemeClr val="accent1"/>
                </a:solidFill>
              </a:defRPr>
            </a:lvl3pPr>
            <a:lvl4pPr>
              <a:buFontTx/>
              <a:buNone/>
              <a:defRPr>
                <a:solidFill>
                  <a:schemeClr val="accent1"/>
                </a:solidFill>
              </a:defRPr>
            </a:lvl4pPr>
            <a:lvl5pPr>
              <a:buFontTx/>
              <a:buNone/>
              <a:defRPr>
                <a:solidFill>
                  <a:schemeClr val="accent1"/>
                </a:solidFill>
              </a:defRPr>
            </a:lvl5pPr>
          </a:lstStyle>
          <a:p>
            <a:pPr lvl="0"/>
            <a:r>
              <a:rPr lang="en-US" smtClean="0"/>
              <a:t>Click to edit Master text styles</a:t>
            </a:r>
          </a:p>
        </p:txBody>
      </p:sp>
      <p:sp>
        <p:nvSpPr>
          <p:cNvPr id="4" name="Rectangle 5"/>
          <p:cNvSpPr>
            <a:spLocks noGrp="1" noChangeArrowheads="1"/>
          </p:cNvSpPr>
          <p:nvPr>
            <p:ph type="ftr" sz="quarter" idx="13"/>
          </p:nvPr>
        </p:nvSpPr>
        <p:spPr>
          <a:ln/>
        </p:spPr>
        <p:txBody>
          <a:bodyPr/>
          <a:lstStyle>
            <a:lvl1pPr>
              <a:defRPr/>
            </a:lvl1pPr>
          </a:lstStyle>
          <a:p>
            <a:endParaRPr lang="en-US"/>
          </a:p>
        </p:txBody>
      </p:sp>
      <p:sp>
        <p:nvSpPr>
          <p:cNvPr id="5" name="Rectangle 6"/>
          <p:cNvSpPr>
            <a:spLocks noGrp="1" noChangeArrowheads="1"/>
          </p:cNvSpPr>
          <p:nvPr>
            <p:ph type="sldNum" sz="quarter" idx="14"/>
          </p:nvPr>
        </p:nvSpPr>
        <p:spPr>
          <a:ln/>
        </p:spPr>
        <p:txBody>
          <a:bodyPr/>
          <a:lstStyle>
            <a:lvl1pPr>
              <a:defRPr/>
            </a:lvl1pPr>
          </a:lstStyle>
          <a:p>
            <a:fld id="{C63129BB-4B08-4766-89AA-4F5BDF6BF8AF}" type="slidenum">
              <a:rPr lang="en-US" smtClean="0"/>
              <a:pPr/>
              <a:t>‹#›</a:t>
            </a:fld>
            <a:endParaRPr lang="en-US"/>
          </a:p>
        </p:txBody>
      </p:sp>
      <p:sp>
        <p:nvSpPr>
          <p:cNvPr id="10" name="TextBox 9"/>
          <p:cNvSpPr txBox="1"/>
          <p:nvPr/>
        </p:nvSpPr>
        <p:spPr>
          <a:xfrm>
            <a:off x="6466306" y="6497568"/>
            <a:ext cx="2729018" cy="338554"/>
          </a:xfrm>
          <a:prstGeom prst="rect">
            <a:avLst/>
          </a:prstGeom>
          <a:noFill/>
        </p:spPr>
        <p:txBody>
          <a:bodyPr wrap="square" rtlCol="0">
            <a:spAutoFit/>
          </a:bodyPr>
          <a:lstStyle/>
          <a:p>
            <a:pPr fontAlgn="base">
              <a:spcBef>
                <a:spcPct val="0"/>
              </a:spcBef>
              <a:spcAft>
                <a:spcPct val="0"/>
              </a:spcAft>
            </a:pPr>
            <a:r>
              <a:rPr lang="en-US" sz="800" b="1" dirty="0">
                <a:solidFill>
                  <a:srgbClr val="FF0000"/>
                </a:solidFill>
                <a:latin typeface="Tahoma" pitchFamily="34" charset="0"/>
                <a:ea typeface="ＭＳ Ｐゴシック" pitchFamily="32" charset="-128"/>
              </a:rPr>
              <a:t>Strictly Private and Confidential</a:t>
            </a:r>
          </a:p>
          <a:p>
            <a:pPr fontAlgn="base">
              <a:spcBef>
                <a:spcPct val="0"/>
              </a:spcBef>
              <a:spcAft>
                <a:spcPct val="0"/>
              </a:spcAft>
            </a:pPr>
            <a:r>
              <a:rPr lang="en-US" sz="800" b="1" dirty="0">
                <a:solidFill>
                  <a:srgbClr val="FF0000"/>
                </a:solidFill>
                <a:latin typeface="Tahoma" pitchFamily="34" charset="0"/>
                <a:ea typeface="ＭＳ Ｐゴシック" pitchFamily="32" charset="-128"/>
              </a:rPr>
              <a:t>Preliminary and For Discussion Purposes Only</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endParaRPr lang="en-US"/>
          </a:p>
        </p:txBody>
      </p:sp>
      <p:sp>
        <p:nvSpPr>
          <p:cNvPr id="3" name="Rectangle 6"/>
          <p:cNvSpPr>
            <a:spLocks noGrp="1" noChangeArrowheads="1"/>
          </p:cNvSpPr>
          <p:nvPr>
            <p:ph type="sldNum" sz="quarter" idx="11"/>
          </p:nvPr>
        </p:nvSpPr>
        <p:spPr>
          <a:ln/>
        </p:spPr>
        <p:txBody>
          <a:bodyPr/>
          <a:lstStyle>
            <a:lvl1pPr>
              <a:defRPr/>
            </a:lvl1pPr>
          </a:lstStyle>
          <a:p>
            <a:fld id="{C63129BB-4B08-4766-89AA-4F5BDF6BF8AF}" type="slidenum">
              <a:rPr lang="en-US" smtClean="0"/>
              <a:pPr/>
              <a:t>‹#›</a:t>
            </a:fld>
            <a:endParaRPr lang="en-US"/>
          </a:p>
        </p:txBody>
      </p:sp>
      <p:sp>
        <p:nvSpPr>
          <p:cNvPr id="7" name="TextBox 6"/>
          <p:cNvSpPr txBox="1"/>
          <p:nvPr/>
        </p:nvSpPr>
        <p:spPr>
          <a:xfrm>
            <a:off x="6466306" y="6497568"/>
            <a:ext cx="2729018" cy="338554"/>
          </a:xfrm>
          <a:prstGeom prst="rect">
            <a:avLst/>
          </a:prstGeom>
          <a:noFill/>
        </p:spPr>
        <p:txBody>
          <a:bodyPr wrap="square" rtlCol="0">
            <a:spAutoFit/>
          </a:bodyPr>
          <a:lstStyle/>
          <a:p>
            <a:pPr fontAlgn="base">
              <a:spcBef>
                <a:spcPct val="0"/>
              </a:spcBef>
              <a:spcAft>
                <a:spcPct val="0"/>
              </a:spcAft>
            </a:pPr>
            <a:r>
              <a:rPr lang="en-US" sz="800" b="1" dirty="0">
                <a:solidFill>
                  <a:srgbClr val="FF0000"/>
                </a:solidFill>
                <a:latin typeface="Tahoma" pitchFamily="34" charset="0"/>
                <a:ea typeface="ＭＳ Ｐゴシック" pitchFamily="32" charset="-128"/>
              </a:rPr>
              <a:t>Strictly Private and Confidential</a:t>
            </a:r>
          </a:p>
          <a:p>
            <a:pPr fontAlgn="base">
              <a:spcBef>
                <a:spcPct val="0"/>
              </a:spcBef>
              <a:spcAft>
                <a:spcPct val="0"/>
              </a:spcAft>
            </a:pPr>
            <a:r>
              <a:rPr lang="en-US" sz="800" b="1" dirty="0">
                <a:solidFill>
                  <a:srgbClr val="FF0000"/>
                </a:solidFill>
                <a:latin typeface="Tahoma" pitchFamily="34" charset="0"/>
                <a:ea typeface="ＭＳ Ｐゴシック" pitchFamily="32" charset="-128"/>
              </a:rPr>
              <a:t>Preliminary and For Discussion Purposes Only</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6852" y="336675"/>
            <a:ext cx="3008313" cy="873560"/>
          </a:xfrm>
        </p:spPr>
        <p:txBody>
          <a:bodyPr/>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430866"/>
            <a:ext cx="5179483" cy="473762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endParaRPr lang="en-US"/>
          </a:p>
        </p:txBody>
      </p:sp>
      <p:sp>
        <p:nvSpPr>
          <p:cNvPr id="6" name="Rectangle 6"/>
          <p:cNvSpPr>
            <a:spLocks noGrp="1" noChangeArrowheads="1"/>
          </p:cNvSpPr>
          <p:nvPr>
            <p:ph type="sldNum" sz="quarter" idx="11"/>
          </p:nvPr>
        </p:nvSpPr>
        <p:spPr>
          <a:ln/>
        </p:spPr>
        <p:txBody>
          <a:bodyPr/>
          <a:lstStyle>
            <a:lvl1pPr>
              <a:defRPr/>
            </a:lvl1pPr>
          </a:lstStyle>
          <a:p>
            <a:fld id="{C63129BB-4B08-4766-89AA-4F5BDF6BF8AF}" type="slidenum">
              <a:rPr lang="en-US" smtClean="0"/>
              <a:pPr/>
              <a:t>‹#›</a:t>
            </a:fld>
            <a:endParaRPr lang="en-US"/>
          </a:p>
        </p:txBody>
      </p:sp>
      <p:sp>
        <p:nvSpPr>
          <p:cNvPr id="10" name="TextBox 9"/>
          <p:cNvSpPr txBox="1"/>
          <p:nvPr/>
        </p:nvSpPr>
        <p:spPr>
          <a:xfrm>
            <a:off x="6466306" y="6497568"/>
            <a:ext cx="2729018" cy="338554"/>
          </a:xfrm>
          <a:prstGeom prst="rect">
            <a:avLst/>
          </a:prstGeom>
          <a:noFill/>
        </p:spPr>
        <p:txBody>
          <a:bodyPr wrap="square" rtlCol="0">
            <a:spAutoFit/>
          </a:bodyPr>
          <a:lstStyle/>
          <a:p>
            <a:pPr fontAlgn="base">
              <a:spcBef>
                <a:spcPct val="0"/>
              </a:spcBef>
              <a:spcAft>
                <a:spcPct val="0"/>
              </a:spcAft>
            </a:pPr>
            <a:r>
              <a:rPr lang="en-US" sz="800" b="1" dirty="0">
                <a:solidFill>
                  <a:srgbClr val="FF0000"/>
                </a:solidFill>
                <a:latin typeface="Tahoma" pitchFamily="34" charset="0"/>
                <a:ea typeface="ＭＳ Ｐゴシック" pitchFamily="32" charset="-128"/>
              </a:rPr>
              <a:t>Strictly Private and Confidential</a:t>
            </a:r>
          </a:p>
          <a:p>
            <a:pPr fontAlgn="base">
              <a:spcBef>
                <a:spcPct val="0"/>
              </a:spcBef>
              <a:spcAft>
                <a:spcPct val="0"/>
              </a:spcAft>
            </a:pPr>
            <a:r>
              <a:rPr lang="en-US" sz="800" b="1" dirty="0">
                <a:solidFill>
                  <a:srgbClr val="FF0000"/>
                </a:solidFill>
                <a:latin typeface="Tahoma" pitchFamily="34" charset="0"/>
                <a:ea typeface="ＭＳ Ｐゴシック" pitchFamily="32" charset="-128"/>
              </a:rPr>
              <a:t>Preliminary and For Discussion Purposes Only</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1591235"/>
            <a:ext cx="5486400" cy="31363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endParaRPr lang="en-US"/>
          </a:p>
        </p:txBody>
      </p:sp>
      <p:sp>
        <p:nvSpPr>
          <p:cNvPr id="6" name="Rectangle 6"/>
          <p:cNvSpPr>
            <a:spLocks noGrp="1" noChangeArrowheads="1"/>
          </p:cNvSpPr>
          <p:nvPr>
            <p:ph type="sldNum" sz="quarter" idx="11"/>
          </p:nvPr>
        </p:nvSpPr>
        <p:spPr>
          <a:ln/>
        </p:spPr>
        <p:txBody>
          <a:bodyPr/>
          <a:lstStyle>
            <a:lvl1pPr>
              <a:defRPr/>
            </a:lvl1pPr>
          </a:lstStyle>
          <a:p>
            <a:fld id="{C63129BB-4B08-4766-89AA-4F5BDF6BF8AF}" type="slidenum">
              <a:rPr lang="en-US" smtClean="0"/>
              <a:pPr/>
              <a:t>‹#›</a:t>
            </a:fld>
            <a:endParaRPr lang="en-US"/>
          </a:p>
        </p:txBody>
      </p:sp>
      <p:sp>
        <p:nvSpPr>
          <p:cNvPr id="10" name="TextBox 9"/>
          <p:cNvSpPr txBox="1"/>
          <p:nvPr/>
        </p:nvSpPr>
        <p:spPr>
          <a:xfrm>
            <a:off x="6466306" y="6497568"/>
            <a:ext cx="2729018" cy="338554"/>
          </a:xfrm>
          <a:prstGeom prst="rect">
            <a:avLst/>
          </a:prstGeom>
          <a:noFill/>
        </p:spPr>
        <p:txBody>
          <a:bodyPr wrap="square" rtlCol="0">
            <a:spAutoFit/>
          </a:bodyPr>
          <a:lstStyle/>
          <a:p>
            <a:pPr fontAlgn="base">
              <a:spcBef>
                <a:spcPct val="0"/>
              </a:spcBef>
              <a:spcAft>
                <a:spcPct val="0"/>
              </a:spcAft>
            </a:pPr>
            <a:r>
              <a:rPr lang="en-US" sz="800" b="1" dirty="0">
                <a:solidFill>
                  <a:srgbClr val="FF0000"/>
                </a:solidFill>
                <a:latin typeface="Tahoma" pitchFamily="34" charset="0"/>
                <a:ea typeface="ＭＳ Ｐゴシック" pitchFamily="32" charset="-128"/>
              </a:rPr>
              <a:t>Strictly Private and Confidential</a:t>
            </a:r>
          </a:p>
          <a:p>
            <a:pPr fontAlgn="base">
              <a:spcBef>
                <a:spcPct val="0"/>
              </a:spcBef>
              <a:spcAft>
                <a:spcPct val="0"/>
              </a:spcAft>
            </a:pPr>
            <a:r>
              <a:rPr lang="en-US" sz="800" b="1" dirty="0">
                <a:solidFill>
                  <a:srgbClr val="FF0000"/>
                </a:solidFill>
                <a:latin typeface="Tahoma" pitchFamily="34" charset="0"/>
                <a:ea typeface="ＭＳ Ｐゴシック" pitchFamily="32" charset="-128"/>
              </a:rPr>
              <a:t>Preliminary and For Discussion Purposes Only</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7" descr="White_inside_1110.jpg"/>
          <p:cNvPicPr>
            <a:picLocks noChangeAspect="1"/>
          </p:cNvPicPr>
          <p:nvPr/>
        </p:nvPicPr>
        <p:blipFill>
          <a:blip r:embed="rId14" cstate="print"/>
          <a:srcRect/>
          <a:stretch>
            <a:fillRect/>
          </a:stretch>
        </p:blipFill>
        <p:spPr bwMode="auto">
          <a:xfrm>
            <a:off x="4763" y="0"/>
            <a:ext cx="9139237"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541338" y="352425"/>
            <a:ext cx="8229600" cy="835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528638" y="137318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9" name="Rectangle 5"/>
          <p:cNvSpPr>
            <a:spLocks noGrp="1" noChangeArrowheads="1"/>
          </p:cNvSpPr>
          <p:nvPr>
            <p:ph type="ftr" sz="quarter" idx="3"/>
          </p:nvPr>
        </p:nvSpPr>
        <p:spPr bwMode="auto">
          <a:xfrm>
            <a:off x="568325" y="6675438"/>
            <a:ext cx="2895600" cy="1841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600">
                <a:solidFill>
                  <a:srgbClr val="96999C"/>
                </a:solidFill>
              </a:defRPr>
            </a:lvl1pPr>
          </a:lstStyle>
          <a:p>
            <a:endParaRPr lang="en-US"/>
          </a:p>
        </p:txBody>
      </p:sp>
      <p:sp>
        <p:nvSpPr>
          <p:cNvPr id="1030" name="Rectangle 6"/>
          <p:cNvSpPr>
            <a:spLocks noGrp="1" noChangeArrowheads="1"/>
          </p:cNvSpPr>
          <p:nvPr>
            <p:ph type="sldNum" sz="quarter" idx="4"/>
          </p:nvPr>
        </p:nvSpPr>
        <p:spPr bwMode="auto">
          <a:xfrm>
            <a:off x="315913" y="6673850"/>
            <a:ext cx="342900" cy="1841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600">
                <a:solidFill>
                  <a:srgbClr val="96999C"/>
                </a:solidFill>
              </a:defRPr>
            </a:lvl1pPr>
          </a:lstStyle>
          <a:p>
            <a:fld id="{C63129BB-4B08-4766-89AA-4F5BDF6BF8AF}" type="slidenum">
              <a:rPr lang="en-US" smtClean="0"/>
              <a:pPr/>
              <a:t>‹#›</a:t>
            </a:fld>
            <a:endParaRPr lang="en-US"/>
          </a:p>
        </p:txBody>
      </p:sp>
      <p:sp>
        <p:nvSpPr>
          <p:cNvPr id="1032" name="Line 8"/>
          <p:cNvSpPr>
            <a:spLocks noChangeShapeType="1"/>
          </p:cNvSpPr>
          <p:nvPr/>
        </p:nvSpPr>
        <p:spPr bwMode="auto">
          <a:xfrm>
            <a:off x="620713" y="6731000"/>
            <a:ext cx="0" cy="79375"/>
          </a:xfrm>
          <a:prstGeom prst="line">
            <a:avLst/>
          </a:prstGeom>
          <a:noFill/>
          <a:ln w="9525">
            <a:solidFill>
              <a:srgbClr val="F4AA00"/>
            </a:solidFill>
            <a:round/>
            <a:headEnd/>
            <a:tailEnd/>
          </a:ln>
          <a:effectLst/>
        </p:spPr>
        <p:txBody>
          <a:bodyPr/>
          <a:lstStyle/>
          <a:p>
            <a:pPr fontAlgn="base">
              <a:spcBef>
                <a:spcPct val="0"/>
              </a:spcBef>
              <a:spcAft>
                <a:spcPct val="0"/>
              </a:spcAft>
              <a:defRPr/>
            </a:pPr>
            <a:endParaRPr lang="en-US" dirty="0">
              <a:solidFill>
                <a:srgbClr val="000000"/>
              </a:solidFill>
              <a:ea typeface="ＭＳ Ｐゴシック" pitchFamily="32" charset="-128"/>
            </a:endParaRP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spcBef>
          <a:spcPct val="0"/>
        </a:spcBef>
        <a:spcAft>
          <a:spcPct val="0"/>
        </a:spcAft>
        <a:defRPr sz="3000">
          <a:solidFill>
            <a:srgbClr val="FFFFFF"/>
          </a:solidFill>
          <a:latin typeface="Arial"/>
          <a:ea typeface="ＭＳ Ｐゴシック" pitchFamily="-109" charset="-128"/>
          <a:cs typeface="ＭＳ Ｐゴシック" pitchFamily="-109" charset="-128"/>
        </a:defRPr>
      </a:lvl1pPr>
      <a:lvl2pPr algn="l" rtl="0" eaLnBrk="1" fontAlgn="base" hangingPunct="1">
        <a:spcBef>
          <a:spcPct val="0"/>
        </a:spcBef>
        <a:spcAft>
          <a:spcPct val="0"/>
        </a:spcAft>
        <a:defRPr sz="3000">
          <a:solidFill>
            <a:srgbClr val="FFFFFF"/>
          </a:solidFill>
          <a:latin typeface="Arial" pitchFamily="32" charset="0"/>
          <a:ea typeface="ＭＳ Ｐゴシック" pitchFamily="-109" charset="-128"/>
          <a:cs typeface="ＭＳ Ｐゴシック" pitchFamily="-109" charset="-128"/>
        </a:defRPr>
      </a:lvl2pPr>
      <a:lvl3pPr algn="l" rtl="0" eaLnBrk="1" fontAlgn="base" hangingPunct="1">
        <a:spcBef>
          <a:spcPct val="0"/>
        </a:spcBef>
        <a:spcAft>
          <a:spcPct val="0"/>
        </a:spcAft>
        <a:defRPr sz="3000">
          <a:solidFill>
            <a:srgbClr val="FFFFFF"/>
          </a:solidFill>
          <a:latin typeface="Arial" pitchFamily="32" charset="0"/>
          <a:ea typeface="ＭＳ Ｐゴシック" pitchFamily="-109" charset="-128"/>
          <a:cs typeface="ＭＳ Ｐゴシック" pitchFamily="-109" charset="-128"/>
        </a:defRPr>
      </a:lvl3pPr>
      <a:lvl4pPr algn="l" rtl="0" eaLnBrk="1" fontAlgn="base" hangingPunct="1">
        <a:spcBef>
          <a:spcPct val="0"/>
        </a:spcBef>
        <a:spcAft>
          <a:spcPct val="0"/>
        </a:spcAft>
        <a:defRPr sz="3000">
          <a:solidFill>
            <a:srgbClr val="FFFFFF"/>
          </a:solidFill>
          <a:latin typeface="Arial" pitchFamily="32" charset="0"/>
          <a:ea typeface="ＭＳ Ｐゴシック" pitchFamily="-109" charset="-128"/>
          <a:cs typeface="ＭＳ Ｐゴシック" pitchFamily="-109" charset="-128"/>
        </a:defRPr>
      </a:lvl4pPr>
      <a:lvl5pPr algn="l" rtl="0" eaLnBrk="1" fontAlgn="base" hangingPunct="1">
        <a:spcBef>
          <a:spcPct val="0"/>
        </a:spcBef>
        <a:spcAft>
          <a:spcPct val="0"/>
        </a:spcAft>
        <a:defRPr sz="3000">
          <a:solidFill>
            <a:srgbClr val="FFFFFF"/>
          </a:solidFill>
          <a:latin typeface="Arial" pitchFamily="32" charset="0"/>
          <a:ea typeface="ＭＳ Ｐゴシック" pitchFamily="-109" charset="-128"/>
          <a:cs typeface="ＭＳ Ｐゴシック" pitchFamily="-109" charset="-128"/>
        </a:defRPr>
      </a:lvl5pPr>
      <a:lvl6pPr marL="457200" algn="l" rtl="0" eaLnBrk="1" fontAlgn="base" hangingPunct="1">
        <a:spcBef>
          <a:spcPct val="0"/>
        </a:spcBef>
        <a:spcAft>
          <a:spcPct val="0"/>
        </a:spcAft>
        <a:defRPr sz="3000">
          <a:solidFill>
            <a:srgbClr val="F4AA00"/>
          </a:solidFill>
          <a:latin typeface="Tahoma" pitchFamily="-109" charset="0"/>
        </a:defRPr>
      </a:lvl6pPr>
      <a:lvl7pPr marL="914400" algn="l" rtl="0" eaLnBrk="1" fontAlgn="base" hangingPunct="1">
        <a:spcBef>
          <a:spcPct val="0"/>
        </a:spcBef>
        <a:spcAft>
          <a:spcPct val="0"/>
        </a:spcAft>
        <a:defRPr sz="3000">
          <a:solidFill>
            <a:srgbClr val="F4AA00"/>
          </a:solidFill>
          <a:latin typeface="Tahoma" pitchFamily="-109" charset="0"/>
        </a:defRPr>
      </a:lvl7pPr>
      <a:lvl8pPr marL="1371600" algn="l" rtl="0" eaLnBrk="1" fontAlgn="base" hangingPunct="1">
        <a:spcBef>
          <a:spcPct val="0"/>
        </a:spcBef>
        <a:spcAft>
          <a:spcPct val="0"/>
        </a:spcAft>
        <a:defRPr sz="3000">
          <a:solidFill>
            <a:srgbClr val="F4AA00"/>
          </a:solidFill>
          <a:latin typeface="Tahoma" pitchFamily="-109" charset="0"/>
        </a:defRPr>
      </a:lvl8pPr>
      <a:lvl9pPr marL="1828800" algn="l" rtl="0" eaLnBrk="1" fontAlgn="base" hangingPunct="1">
        <a:spcBef>
          <a:spcPct val="0"/>
        </a:spcBef>
        <a:spcAft>
          <a:spcPct val="0"/>
        </a:spcAft>
        <a:defRPr sz="3000">
          <a:solidFill>
            <a:srgbClr val="F4AA00"/>
          </a:solidFill>
          <a:latin typeface="Tahoma" pitchFamily="-109" charset="0"/>
        </a:defRPr>
      </a:lvl9pPr>
    </p:titleStyle>
    <p:bodyStyle>
      <a:lvl1pPr marL="171450" indent="-171450" algn="l" rtl="0" eaLnBrk="1" fontAlgn="base" hangingPunct="1">
        <a:spcBef>
          <a:spcPct val="20000"/>
        </a:spcBef>
        <a:spcAft>
          <a:spcPct val="0"/>
        </a:spcAft>
        <a:buClr>
          <a:srgbClr val="3368A8"/>
        </a:buClr>
        <a:buSzPct val="95000"/>
        <a:buChar char="•"/>
        <a:defRPr sz="2400">
          <a:solidFill>
            <a:schemeClr val="tx2"/>
          </a:solidFill>
          <a:latin typeface="Arial"/>
          <a:ea typeface="ＭＳ Ｐゴシック" pitchFamily="-109" charset="-128"/>
          <a:cs typeface="ＭＳ Ｐゴシック" pitchFamily="-109" charset="-128"/>
        </a:defRPr>
      </a:lvl1pPr>
      <a:lvl2pPr marL="571500" indent="-228600" algn="l" rtl="0" eaLnBrk="1" fontAlgn="base" hangingPunct="1">
        <a:spcBef>
          <a:spcPct val="20000"/>
        </a:spcBef>
        <a:spcAft>
          <a:spcPct val="0"/>
        </a:spcAft>
        <a:buClr>
          <a:schemeClr val="tx2"/>
        </a:buClr>
        <a:buFont typeface="Arial" charset="0"/>
        <a:buChar char="–"/>
        <a:defRPr sz="2200">
          <a:solidFill>
            <a:schemeClr val="tx2"/>
          </a:solidFill>
          <a:latin typeface="Arial"/>
          <a:ea typeface="ＭＳ Ｐゴシック" pitchFamily="-109" charset="-128"/>
        </a:defRPr>
      </a:lvl2pPr>
      <a:lvl3pPr marL="857250" indent="-171450" algn="l" rtl="0" eaLnBrk="1" fontAlgn="base" hangingPunct="1">
        <a:spcBef>
          <a:spcPct val="20000"/>
        </a:spcBef>
        <a:spcAft>
          <a:spcPct val="0"/>
        </a:spcAft>
        <a:buClr>
          <a:srgbClr val="3368A8"/>
        </a:buClr>
        <a:buChar char="•"/>
        <a:defRPr sz="2000">
          <a:solidFill>
            <a:schemeClr val="tx2"/>
          </a:solidFill>
          <a:latin typeface="Arial"/>
          <a:ea typeface="ＭＳ Ｐゴシック" pitchFamily="-109" charset="-128"/>
        </a:defRPr>
      </a:lvl3pPr>
      <a:lvl4pPr marL="1143000" indent="-171450" algn="l" rtl="0" eaLnBrk="1" fontAlgn="base" hangingPunct="1">
        <a:spcBef>
          <a:spcPct val="20000"/>
        </a:spcBef>
        <a:spcAft>
          <a:spcPct val="0"/>
        </a:spcAft>
        <a:buChar char="–"/>
        <a:defRPr>
          <a:solidFill>
            <a:schemeClr val="tx2"/>
          </a:solidFill>
          <a:latin typeface="Arial"/>
          <a:ea typeface="ＭＳ Ｐゴシック" pitchFamily="-109" charset="-128"/>
        </a:defRPr>
      </a:lvl4pPr>
      <a:lvl5pPr marL="1485900" indent="-171450" algn="l" rtl="0" eaLnBrk="1" fontAlgn="base" hangingPunct="1">
        <a:spcBef>
          <a:spcPct val="20000"/>
        </a:spcBef>
        <a:spcAft>
          <a:spcPct val="0"/>
        </a:spcAft>
        <a:buClr>
          <a:srgbClr val="3368A8"/>
        </a:buClr>
        <a:buChar char="•"/>
        <a:defRPr sz="1600">
          <a:solidFill>
            <a:schemeClr val="tx2"/>
          </a:solidFill>
          <a:latin typeface="Arial"/>
          <a:ea typeface="ＭＳ Ｐゴシック" pitchFamily="-109" charset="-128"/>
        </a:defRPr>
      </a:lvl5pPr>
      <a:lvl6pPr marL="1943100" indent="-171450" algn="l" rtl="0" eaLnBrk="1" fontAlgn="base" hangingPunct="1">
        <a:spcBef>
          <a:spcPct val="20000"/>
        </a:spcBef>
        <a:spcAft>
          <a:spcPct val="0"/>
        </a:spcAft>
        <a:buClr>
          <a:schemeClr val="accent1"/>
        </a:buClr>
        <a:buChar char="•"/>
        <a:defRPr sz="1600">
          <a:solidFill>
            <a:srgbClr val="FFFFFF"/>
          </a:solidFill>
          <a:latin typeface="+mn-lt"/>
          <a:ea typeface="ＭＳ Ｐゴシック" pitchFamily="-109" charset="-128"/>
        </a:defRPr>
      </a:lvl6pPr>
      <a:lvl7pPr marL="2400300" indent="-171450" algn="l" rtl="0" eaLnBrk="1" fontAlgn="base" hangingPunct="1">
        <a:spcBef>
          <a:spcPct val="20000"/>
        </a:spcBef>
        <a:spcAft>
          <a:spcPct val="0"/>
        </a:spcAft>
        <a:buClr>
          <a:schemeClr val="accent1"/>
        </a:buClr>
        <a:buChar char="•"/>
        <a:defRPr sz="1600">
          <a:solidFill>
            <a:srgbClr val="FFFFFF"/>
          </a:solidFill>
          <a:latin typeface="+mn-lt"/>
          <a:ea typeface="ＭＳ Ｐゴシック" pitchFamily="-109" charset="-128"/>
        </a:defRPr>
      </a:lvl7pPr>
      <a:lvl8pPr marL="2857500" indent="-171450" algn="l" rtl="0" eaLnBrk="1" fontAlgn="base" hangingPunct="1">
        <a:spcBef>
          <a:spcPct val="20000"/>
        </a:spcBef>
        <a:spcAft>
          <a:spcPct val="0"/>
        </a:spcAft>
        <a:buClr>
          <a:schemeClr val="accent1"/>
        </a:buClr>
        <a:buChar char="•"/>
        <a:defRPr sz="1600">
          <a:solidFill>
            <a:srgbClr val="FFFFFF"/>
          </a:solidFill>
          <a:latin typeface="+mn-lt"/>
          <a:ea typeface="ＭＳ Ｐゴシック" pitchFamily="-109" charset="-128"/>
        </a:defRPr>
      </a:lvl8pPr>
      <a:lvl9pPr marL="3314700" indent="-171450" algn="l" rtl="0" eaLnBrk="1" fontAlgn="base" hangingPunct="1">
        <a:spcBef>
          <a:spcPct val="20000"/>
        </a:spcBef>
        <a:spcAft>
          <a:spcPct val="0"/>
        </a:spcAft>
        <a:buClr>
          <a:schemeClr val="accent1"/>
        </a:buClr>
        <a:buChar char="•"/>
        <a:defRPr sz="1600">
          <a:solidFill>
            <a:srgbClr val="FFFFFF"/>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jpeg"/><Relationship Id="rId5" Type="http://schemas.openxmlformats.org/officeDocument/2006/relationships/image" Target="../media/image6.jpe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jpe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505200" y="420787"/>
            <a:ext cx="5410200" cy="679828"/>
          </a:xfrm>
        </p:spPr>
        <p:txBody>
          <a:bodyPr/>
          <a:lstStyle/>
          <a:p>
            <a:r>
              <a:rPr lang="en-US" dirty="0" smtClean="0"/>
              <a:t>Change Management Plan</a:t>
            </a:r>
            <a:endParaRPr lang="en-US" dirty="0"/>
          </a:p>
        </p:txBody>
      </p:sp>
      <p:sp>
        <p:nvSpPr>
          <p:cNvPr id="5" name="Subtitle 4"/>
          <p:cNvSpPr>
            <a:spLocks noGrp="1"/>
          </p:cNvSpPr>
          <p:nvPr>
            <p:ph type="subTitle" idx="1"/>
          </p:nvPr>
        </p:nvSpPr>
        <p:spPr>
          <a:xfrm>
            <a:off x="6019800" y="5791200"/>
            <a:ext cx="2047039" cy="447711"/>
          </a:xfrm>
        </p:spPr>
        <p:txBody>
          <a:bodyPr/>
          <a:lstStyle/>
          <a:p>
            <a:r>
              <a:rPr lang="en-US" sz="2000" dirty="0" smtClean="0">
                <a:solidFill>
                  <a:schemeClr val="tx1"/>
                </a:solidFill>
              </a:rPr>
              <a:t>Date: </a:t>
            </a:r>
            <a:r>
              <a:rPr lang="en-US" sz="2000" dirty="0" err="1" smtClean="0">
                <a:solidFill>
                  <a:schemeClr val="tx1"/>
                </a:solidFill>
              </a:rPr>
              <a:t>dd</a:t>
            </a:r>
            <a:r>
              <a:rPr lang="en-US" sz="2000" dirty="0" smtClean="0">
                <a:solidFill>
                  <a:schemeClr val="tx1"/>
                </a:solidFill>
              </a:rPr>
              <a:t>/mm/</a:t>
            </a:r>
            <a:r>
              <a:rPr lang="en-US" sz="2000" dirty="0" err="1" smtClean="0">
                <a:solidFill>
                  <a:schemeClr val="tx1"/>
                </a:solidFill>
              </a:rPr>
              <a:t>yy</a:t>
            </a:r>
            <a:endParaRPr lang="en-US" sz="2000" dirty="0">
              <a:solidFill>
                <a:schemeClr val="tx1"/>
              </a:solidFill>
            </a:endParaRPr>
          </a:p>
        </p:txBody>
      </p:sp>
      <p:sp>
        <p:nvSpPr>
          <p:cNvPr id="2" name="Text Placeholder 1"/>
          <p:cNvSpPr>
            <a:spLocks noGrp="1"/>
          </p:cNvSpPr>
          <p:nvPr>
            <p:ph type="body" sz="quarter" idx="13"/>
          </p:nvPr>
        </p:nvSpPr>
        <p:spPr>
          <a:xfrm>
            <a:off x="3276600" y="2590800"/>
            <a:ext cx="3124200" cy="1447800"/>
          </a:xfrm>
        </p:spPr>
        <p:txBody>
          <a:bodyPr/>
          <a:lstStyle/>
          <a:p>
            <a:endParaRPr lang="en-US" sz="2000" dirty="0" smtClean="0">
              <a:solidFill>
                <a:schemeClr val="tx1"/>
              </a:solidFill>
            </a:endParaRPr>
          </a:p>
          <a:p>
            <a:r>
              <a:rPr lang="en-US" sz="2000" dirty="0" smtClean="0">
                <a:solidFill>
                  <a:schemeClr val="tx1"/>
                </a:solidFill>
              </a:rPr>
              <a:t>Project:</a:t>
            </a:r>
          </a:p>
          <a:p>
            <a:r>
              <a:rPr lang="en-US" sz="2000" dirty="0" smtClean="0">
                <a:solidFill>
                  <a:schemeClr val="tx1"/>
                </a:solidFill>
              </a:rPr>
              <a:t>Sponsor:</a:t>
            </a:r>
          </a:p>
          <a:p>
            <a:r>
              <a:rPr lang="en-US" sz="2000" dirty="0" smtClean="0">
                <a:solidFill>
                  <a:schemeClr val="tx1"/>
                </a:solidFill>
              </a:rPr>
              <a:t>Project Manager</a:t>
            </a:r>
          </a:p>
          <a:p>
            <a:endParaRPr lang="en-US" sz="2000" dirty="0">
              <a:solidFill>
                <a:schemeClr val="tx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366280"/>
            <a:ext cx="2650236" cy="77672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8521" y="289474"/>
            <a:ext cx="5780079" cy="835025"/>
          </a:xfrm>
        </p:spPr>
        <p:txBody>
          <a:bodyPr/>
          <a:lstStyle/>
          <a:p>
            <a:r>
              <a:rPr lang="en-US" sz="2400" dirty="0"/>
              <a:t>Stakeholder Adoption – </a:t>
            </a:r>
            <a:r>
              <a:rPr lang="en-US" sz="2400" dirty="0" smtClean="0"/>
              <a:t>[Project] </a:t>
            </a:r>
            <a:r>
              <a:rPr lang="en-US" sz="2400" dirty="0"/>
              <a:t>Network</a:t>
            </a:r>
          </a:p>
        </p:txBody>
      </p:sp>
      <p:sp>
        <p:nvSpPr>
          <p:cNvPr id="24" name="Oval 23"/>
          <p:cNvSpPr/>
          <p:nvPr/>
        </p:nvSpPr>
        <p:spPr bwMode="auto">
          <a:xfrm>
            <a:off x="76200" y="1868180"/>
            <a:ext cx="2267874" cy="952143"/>
          </a:xfrm>
          <a:prstGeom prst="ellipse">
            <a:avLst/>
          </a:prstGeom>
          <a:solidFill>
            <a:srgbClr val="CCCCFF"/>
          </a:solidFill>
          <a:ln w="38100" algn="ctr">
            <a:solidFill>
              <a:schemeClr val="bg1"/>
            </a:solidFill>
            <a:miter lim="800000"/>
            <a:headEnd/>
            <a:tailEnd/>
          </a:ln>
          <a:effectLst>
            <a:outerShdw blurRad="50800" dist="38100" algn="l" rotWithShape="0">
              <a:prstClr val="black">
                <a:alpha val="40000"/>
              </a:prstClr>
            </a:outerShdw>
          </a:effectLst>
          <a:scene3d>
            <a:camera prst="orthographicFront"/>
            <a:lightRig rig="threePt" dir="t">
              <a:rot lat="0" lon="0" rev="0"/>
            </a:lightRig>
          </a:scene3d>
          <a:sp3d extrusionH="76200" prstMaterial="softEdge">
            <a:extrusionClr>
              <a:schemeClr val="bg2">
                <a:lumMod val="20000"/>
                <a:lumOff val="80000"/>
              </a:schemeClr>
            </a:extrusionClr>
          </a:sp3d>
        </p:spPr>
        <p:txBody>
          <a:bodyPr wrap="square" rtlCol="0" anchor="ctr">
            <a:spAutoFit/>
          </a:bodyPr>
          <a:lstStyle/>
          <a:p>
            <a:pPr algn="ctr"/>
            <a:endParaRPr lang="en-US" sz="500" b="1" dirty="0" smtClean="0"/>
          </a:p>
          <a:p>
            <a:pPr algn="ctr"/>
            <a:r>
              <a:rPr lang="en-US" sz="1400" b="1" dirty="0" smtClean="0"/>
              <a:t>[Project] Project Team</a:t>
            </a:r>
          </a:p>
          <a:p>
            <a:pPr algn="ctr"/>
            <a:endParaRPr lang="en-US" sz="500" b="1" dirty="0" smtClean="0"/>
          </a:p>
        </p:txBody>
      </p:sp>
      <p:pic>
        <p:nvPicPr>
          <p:cNvPr id="25" name="Picture 4" descr="http://myconferenceline.com/images/person-icon.png"/>
          <p:cNvPicPr>
            <a:picLocks noChangeAspect="1" noChangeArrowheads="1"/>
          </p:cNvPicPr>
          <p:nvPr/>
        </p:nvPicPr>
        <p:blipFill>
          <a:blip r:embed="rId3" cstate="print"/>
          <a:srcRect/>
          <a:stretch>
            <a:fillRect/>
          </a:stretch>
        </p:blipFill>
        <p:spPr bwMode="auto">
          <a:xfrm>
            <a:off x="6543668" y="4953000"/>
            <a:ext cx="1000132" cy="928802"/>
          </a:xfrm>
          <a:prstGeom prst="rect">
            <a:avLst/>
          </a:prstGeom>
          <a:noFill/>
          <a:ln w="9525">
            <a:noFill/>
            <a:miter lim="800000"/>
            <a:headEnd/>
            <a:tailEnd/>
          </a:ln>
        </p:spPr>
      </p:pic>
      <p:pic>
        <p:nvPicPr>
          <p:cNvPr id="26" name="Picture 6" descr="http://www.webdesign.org/img_articles/12700/icon_person7.gif"/>
          <p:cNvPicPr>
            <a:picLocks noChangeAspect="1" noChangeArrowheads="1"/>
          </p:cNvPicPr>
          <p:nvPr/>
        </p:nvPicPr>
        <p:blipFill>
          <a:blip r:embed="rId4" cstate="print">
            <a:clrChange>
              <a:clrFrom>
                <a:srgbClr val="FFFFFF"/>
              </a:clrFrom>
              <a:clrTo>
                <a:srgbClr val="FFFFFF">
                  <a:alpha val="0"/>
                </a:srgbClr>
              </a:clrTo>
            </a:clrChange>
          </a:blip>
          <a:srcRect l="33601" t="22424" r="34398" b="31030"/>
          <a:stretch>
            <a:fillRect/>
          </a:stretch>
        </p:blipFill>
        <p:spPr bwMode="auto">
          <a:xfrm>
            <a:off x="928662" y="4953000"/>
            <a:ext cx="710037" cy="1033638"/>
          </a:xfrm>
          <a:prstGeom prst="rect">
            <a:avLst/>
          </a:prstGeom>
          <a:noFill/>
          <a:ln w="9525">
            <a:noFill/>
            <a:miter lim="800000"/>
            <a:headEnd/>
            <a:tailEnd/>
          </a:ln>
        </p:spPr>
      </p:pic>
      <p:cxnSp>
        <p:nvCxnSpPr>
          <p:cNvPr id="34" name="Straight Arrow Connector 33"/>
          <p:cNvCxnSpPr/>
          <p:nvPr/>
        </p:nvCxnSpPr>
        <p:spPr bwMode="auto">
          <a:xfrm>
            <a:off x="2505060" y="1981200"/>
            <a:ext cx="3643338" cy="1588"/>
          </a:xfrm>
          <a:prstGeom prst="straightConnector1">
            <a:avLst/>
          </a:prstGeom>
          <a:noFill/>
          <a:ln w="76200" cap="flat" cmpd="sng" algn="ctr">
            <a:solidFill>
              <a:srgbClr val="CCCCFF"/>
            </a:solidFill>
            <a:prstDash val="solid"/>
            <a:round/>
            <a:headEnd type="none" w="med" len="med"/>
            <a:tailEnd type="triangle"/>
          </a:ln>
          <a:effectLst/>
        </p:spPr>
      </p:cxnSp>
      <p:sp>
        <p:nvSpPr>
          <p:cNvPr id="35" name="TextBox 34"/>
          <p:cNvSpPr txBox="1"/>
          <p:nvPr/>
        </p:nvSpPr>
        <p:spPr>
          <a:xfrm>
            <a:off x="2057400" y="1295400"/>
            <a:ext cx="4572032" cy="646331"/>
          </a:xfrm>
          <a:prstGeom prst="rect">
            <a:avLst/>
          </a:prstGeom>
          <a:noFill/>
        </p:spPr>
        <p:txBody>
          <a:bodyPr wrap="square" rtlCol="0">
            <a:spAutoFit/>
          </a:bodyPr>
          <a:lstStyle/>
          <a:p>
            <a:r>
              <a:rPr lang="en-US" sz="1050" i="1" dirty="0" smtClean="0"/>
              <a:t> </a:t>
            </a:r>
            <a:r>
              <a:rPr lang="en-US" sz="1200" i="1" dirty="0" smtClean="0"/>
              <a:t>Project Team cascades messages about:</a:t>
            </a:r>
          </a:p>
          <a:p>
            <a:r>
              <a:rPr lang="en-US" sz="1200" i="1" dirty="0" smtClean="0"/>
              <a:t>     * Program Benefits    * Timing     * Process Changes</a:t>
            </a:r>
          </a:p>
          <a:p>
            <a:r>
              <a:rPr lang="en-US" sz="1200" i="1" dirty="0" smtClean="0"/>
              <a:t>     * Testing Status     *   Technology Changes      * Training</a:t>
            </a:r>
            <a:endParaRPr lang="en-US" sz="1200" i="1" dirty="0"/>
          </a:p>
        </p:txBody>
      </p:sp>
      <p:cxnSp>
        <p:nvCxnSpPr>
          <p:cNvPr id="36" name="Straight Arrow Connector 35"/>
          <p:cNvCxnSpPr/>
          <p:nvPr/>
        </p:nvCxnSpPr>
        <p:spPr bwMode="auto">
          <a:xfrm rot="10800000">
            <a:off x="2500298" y="2176458"/>
            <a:ext cx="3500462" cy="1588"/>
          </a:xfrm>
          <a:prstGeom prst="straightConnector1">
            <a:avLst/>
          </a:prstGeom>
          <a:noFill/>
          <a:ln w="76200" cap="flat" cmpd="sng" algn="ctr">
            <a:solidFill>
              <a:srgbClr val="0070C0"/>
            </a:solidFill>
            <a:prstDash val="sysDot"/>
            <a:round/>
            <a:headEnd type="none" w="med" len="med"/>
            <a:tailEnd type="triangle"/>
          </a:ln>
          <a:effectLst/>
        </p:spPr>
      </p:cxnSp>
      <p:sp>
        <p:nvSpPr>
          <p:cNvPr id="39" name="TextBox 38"/>
          <p:cNvSpPr txBox="1"/>
          <p:nvPr/>
        </p:nvSpPr>
        <p:spPr>
          <a:xfrm>
            <a:off x="2743200" y="2247896"/>
            <a:ext cx="3462350" cy="646331"/>
          </a:xfrm>
          <a:prstGeom prst="rect">
            <a:avLst/>
          </a:prstGeom>
          <a:noFill/>
        </p:spPr>
        <p:txBody>
          <a:bodyPr wrap="square" rtlCol="0">
            <a:spAutoFit/>
          </a:bodyPr>
          <a:lstStyle/>
          <a:p>
            <a:r>
              <a:rPr lang="en-US" sz="1200" i="1" dirty="0" smtClean="0"/>
              <a:t> Stewards provide [Project] team with input on Business Readiness activities and updates on end user feedback</a:t>
            </a:r>
            <a:endParaRPr lang="en-US" sz="1200" i="1" dirty="0"/>
          </a:p>
        </p:txBody>
      </p:sp>
      <p:cxnSp>
        <p:nvCxnSpPr>
          <p:cNvPr id="40" name="Straight Arrow Connector 39"/>
          <p:cNvCxnSpPr/>
          <p:nvPr/>
        </p:nvCxnSpPr>
        <p:spPr bwMode="auto">
          <a:xfrm rot="5400000">
            <a:off x="6165066" y="4140990"/>
            <a:ext cx="1600199" cy="23818"/>
          </a:xfrm>
          <a:prstGeom prst="straightConnector1">
            <a:avLst/>
          </a:prstGeom>
          <a:noFill/>
          <a:ln w="76200" cap="flat" cmpd="sng" algn="ctr">
            <a:solidFill>
              <a:schemeClr val="accent1"/>
            </a:solidFill>
            <a:prstDash val="solid"/>
            <a:round/>
            <a:headEnd type="none" w="med" len="med"/>
            <a:tailEnd type="triangle"/>
          </a:ln>
          <a:effectLst/>
        </p:spPr>
      </p:cxnSp>
      <p:sp>
        <p:nvSpPr>
          <p:cNvPr id="45" name="TextBox 44"/>
          <p:cNvSpPr txBox="1"/>
          <p:nvPr/>
        </p:nvSpPr>
        <p:spPr>
          <a:xfrm>
            <a:off x="6096000" y="3581400"/>
            <a:ext cx="1566874" cy="938719"/>
          </a:xfrm>
          <a:prstGeom prst="rect">
            <a:avLst/>
          </a:prstGeom>
          <a:noFill/>
        </p:spPr>
        <p:txBody>
          <a:bodyPr wrap="square" rtlCol="0">
            <a:spAutoFit/>
          </a:bodyPr>
          <a:lstStyle/>
          <a:p>
            <a:pPr algn="ctr"/>
            <a:r>
              <a:rPr lang="en-US" sz="1100" i="1" dirty="0" smtClean="0"/>
              <a:t> Stewards cascade messages about [Project] to their team members and colleagues</a:t>
            </a:r>
            <a:endParaRPr lang="en-US" sz="1100" i="1" dirty="0"/>
          </a:p>
        </p:txBody>
      </p:sp>
      <p:pic>
        <p:nvPicPr>
          <p:cNvPr id="48" name="Picture 6" descr="http://www.webdesign.org/img_articles/12700/icon_person7.gif"/>
          <p:cNvPicPr>
            <a:picLocks noChangeAspect="1" noChangeArrowheads="1"/>
          </p:cNvPicPr>
          <p:nvPr/>
        </p:nvPicPr>
        <p:blipFill>
          <a:blip r:embed="rId4" cstate="print">
            <a:clrChange>
              <a:clrFrom>
                <a:srgbClr val="FFFFFF"/>
              </a:clrFrom>
              <a:clrTo>
                <a:srgbClr val="FFFFFF">
                  <a:alpha val="0"/>
                </a:srgbClr>
              </a:clrTo>
            </a:clrChange>
          </a:blip>
          <a:srcRect l="33601" t="22424" r="34398" b="31030"/>
          <a:stretch>
            <a:fillRect/>
          </a:stretch>
        </p:blipFill>
        <p:spPr bwMode="auto">
          <a:xfrm>
            <a:off x="1285852" y="5348122"/>
            <a:ext cx="710037" cy="1033638"/>
          </a:xfrm>
          <a:prstGeom prst="rect">
            <a:avLst/>
          </a:prstGeom>
          <a:noFill/>
          <a:ln w="9525">
            <a:noFill/>
            <a:miter lim="800000"/>
            <a:headEnd/>
            <a:tailEnd/>
          </a:ln>
        </p:spPr>
      </p:pic>
      <p:cxnSp>
        <p:nvCxnSpPr>
          <p:cNvPr id="49" name="Straight Arrow Connector 48"/>
          <p:cNvCxnSpPr/>
          <p:nvPr/>
        </p:nvCxnSpPr>
        <p:spPr bwMode="auto">
          <a:xfrm>
            <a:off x="2285984" y="2819400"/>
            <a:ext cx="4214842" cy="2357454"/>
          </a:xfrm>
          <a:prstGeom prst="straightConnector1">
            <a:avLst/>
          </a:prstGeom>
          <a:noFill/>
          <a:ln w="76200" cap="flat" cmpd="sng" algn="ctr">
            <a:solidFill>
              <a:srgbClr val="CCCCFF"/>
            </a:solidFill>
            <a:prstDash val="solid"/>
            <a:round/>
            <a:headEnd type="none" w="med" len="med"/>
            <a:tailEnd type="triangle"/>
          </a:ln>
          <a:effectLst/>
        </p:spPr>
      </p:cxnSp>
      <p:cxnSp>
        <p:nvCxnSpPr>
          <p:cNvPr id="51" name="Straight Arrow Connector 50"/>
          <p:cNvCxnSpPr/>
          <p:nvPr/>
        </p:nvCxnSpPr>
        <p:spPr bwMode="auto">
          <a:xfrm rot="5400000">
            <a:off x="544506" y="4025905"/>
            <a:ext cx="1500198" cy="1588"/>
          </a:xfrm>
          <a:prstGeom prst="straightConnector1">
            <a:avLst/>
          </a:prstGeom>
          <a:noFill/>
          <a:ln w="76200" cap="flat" cmpd="sng" algn="ctr">
            <a:solidFill>
              <a:srgbClr val="CCCCFF"/>
            </a:solidFill>
            <a:prstDash val="solid"/>
            <a:round/>
            <a:headEnd type="none" w="med" len="med"/>
            <a:tailEnd type="triangle"/>
          </a:ln>
          <a:effectLst/>
        </p:spPr>
      </p:cxnSp>
      <p:sp>
        <p:nvSpPr>
          <p:cNvPr id="64" name="TextBox 31"/>
          <p:cNvSpPr txBox="1">
            <a:spLocks noChangeArrowheads="1"/>
          </p:cNvSpPr>
          <p:nvPr/>
        </p:nvSpPr>
        <p:spPr bwMode="auto">
          <a:xfrm>
            <a:off x="6553200" y="6043136"/>
            <a:ext cx="1597443" cy="523220"/>
          </a:xfrm>
          <a:prstGeom prst="rect">
            <a:avLst/>
          </a:prstGeom>
          <a:noFill/>
          <a:ln w="9525">
            <a:noFill/>
            <a:miter lim="800000"/>
            <a:headEnd/>
            <a:tailEnd/>
          </a:ln>
        </p:spPr>
        <p:txBody>
          <a:bodyPr wrap="square">
            <a:spAutoFit/>
          </a:bodyPr>
          <a:lstStyle/>
          <a:p>
            <a:pPr algn="ctr"/>
            <a:r>
              <a:rPr lang="en-US" sz="1400" b="1" dirty="0" smtClean="0"/>
              <a:t>[Project]  End Users</a:t>
            </a:r>
            <a:endParaRPr lang="en-US" sz="1400" b="1" dirty="0"/>
          </a:p>
        </p:txBody>
      </p:sp>
      <p:sp>
        <p:nvSpPr>
          <p:cNvPr id="65" name="TextBox 33"/>
          <p:cNvSpPr txBox="1">
            <a:spLocks noChangeArrowheads="1"/>
          </p:cNvSpPr>
          <p:nvPr/>
        </p:nvSpPr>
        <p:spPr bwMode="auto">
          <a:xfrm>
            <a:off x="357158" y="6096008"/>
            <a:ext cx="1243042" cy="523220"/>
          </a:xfrm>
          <a:prstGeom prst="rect">
            <a:avLst/>
          </a:prstGeom>
          <a:noFill/>
          <a:ln w="9525">
            <a:noFill/>
            <a:miter lim="800000"/>
            <a:headEnd/>
            <a:tailEnd/>
          </a:ln>
        </p:spPr>
        <p:txBody>
          <a:bodyPr wrap="square">
            <a:spAutoFit/>
          </a:bodyPr>
          <a:lstStyle/>
          <a:p>
            <a:pPr algn="ctr"/>
            <a:r>
              <a:rPr lang="en-US" sz="1400" b="1" dirty="0" smtClean="0"/>
              <a:t> Leadership</a:t>
            </a:r>
          </a:p>
          <a:p>
            <a:pPr algn="ctr"/>
            <a:r>
              <a:rPr lang="en-US" sz="1400" b="1" dirty="0" smtClean="0"/>
              <a:t>Team</a:t>
            </a:r>
            <a:endParaRPr lang="en-US" sz="1400" b="1" dirty="0"/>
          </a:p>
        </p:txBody>
      </p:sp>
      <p:sp>
        <p:nvSpPr>
          <p:cNvPr id="32" name="TextBox 31"/>
          <p:cNvSpPr txBox="1"/>
          <p:nvPr/>
        </p:nvSpPr>
        <p:spPr>
          <a:xfrm>
            <a:off x="3581400" y="3048000"/>
            <a:ext cx="2514600" cy="1015663"/>
          </a:xfrm>
          <a:prstGeom prst="rect">
            <a:avLst/>
          </a:prstGeom>
          <a:noFill/>
        </p:spPr>
        <p:txBody>
          <a:bodyPr wrap="square" rtlCol="0">
            <a:spAutoFit/>
          </a:bodyPr>
          <a:lstStyle/>
          <a:p>
            <a:pPr algn="ctr"/>
            <a:r>
              <a:rPr lang="en-US" sz="1200" i="1" dirty="0" smtClean="0"/>
              <a:t>[Project] End Users will receive  project messages around benefits, changes, post go-live help and other project activities as appropriate.</a:t>
            </a:r>
            <a:endParaRPr lang="en-US" sz="1200" i="1" dirty="0"/>
          </a:p>
        </p:txBody>
      </p:sp>
      <p:sp>
        <p:nvSpPr>
          <p:cNvPr id="63" name="TextBox 62"/>
          <p:cNvSpPr txBox="1"/>
          <p:nvPr/>
        </p:nvSpPr>
        <p:spPr>
          <a:xfrm>
            <a:off x="0" y="3210342"/>
            <a:ext cx="1276328" cy="2123658"/>
          </a:xfrm>
          <a:prstGeom prst="rect">
            <a:avLst/>
          </a:prstGeom>
          <a:noFill/>
        </p:spPr>
        <p:txBody>
          <a:bodyPr wrap="square" rtlCol="0">
            <a:spAutoFit/>
          </a:bodyPr>
          <a:lstStyle/>
          <a:p>
            <a:pPr algn="ctr"/>
            <a:r>
              <a:rPr lang="en-US" sz="1200" i="1" dirty="0" smtClean="0"/>
              <a:t>The  Leadership Team   will be kept informed of progress and will be provided key messages to cascade to their specific functional areas.  </a:t>
            </a:r>
            <a:endParaRPr lang="en-US" sz="1200" i="1" dirty="0"/>
          </a:p>
        </p:txBody>
      </p:sp>
      <p:cxnSp>
        <p:nvCxnSpPr>
          <p:cNvPr id="38" name="Straight Arrow Connector 37"/>
          <p:cNvCxnSpPr/>
          <p:nvPr/>
        </p:nvCxnSpPr>
        <p:spPr bwMode="auto">
          <a:xfrm flipV="1">
            <a:off x="1524000" y="3200400"/>
            <a:ext cx="0" cy="1724035"/>
          </a:xfrm>
          <a:prstGeom prst="straightConnector1">
            <a:avLst/>
          </a:prstGeom>
          <a:noFill/>
          <a:ln w="76200" cap="flat" cmpd="sng" algn="ctr">
            <a:solidFill>
              <a:srgbClr val="0070C0"/>
            </a:solidFill>
            <a:prstDash val="sysDot"/>
            <a:round/>
            <a:headEnd type="none" w="med" len="med"/>
            <a:tailEnd type="triangle"/>
          </a:ln>
          <a:effectLst/>
        </p:spPr>
      </p:cxnSp>
      <p:sp>
        <p:nvSpPr>
          <p:cNvPr id="41" name="TextBox 40"/>
          <p:cNvSpPr txBox="1"/>
          <p:nvPr/>
        </p:nvSpPr>
        <p:spPr>
          <a:xfrm>
            <a:off x="1600200" y="3200400"/>
            <a:ext cx="987339" cy="1569660"/>
          </a:xfrm>
          <a:prstGeom prst="rect">
            <a:avLst/>
          </a:prstGeom>
          <a:noFill/>
        </p:spPr>
        <p:txBody>
          <a:bodyPr wrap="square" rtlCol="0">
            <a:spAutoFit/>
          </a:bodyPr>
          <a:lstStyle/>
          <a:p>
            <a:pPr algn="ctr"/>
            <a:r>
              <a:rPr lang="en-US" sz="1200" i="1" dirty="0" smtClean="0"/>
              <a:t> Leadership Team  will provide project with periodic feedback and guidance</a:t>
            </a:r>
            <a:endParaRPr lang="en-US" sz="1200" i="1" dirty="0"/>
          </a:p>
        </p:txBody>
      </p:sp>
      <p:grpSp>
        <p:nvGrpSpPr>
          <p:cNvPr id="66" name="Group 65"/>
          <p:cNvGrpSpPr/>
          <p:nvPr/>
        </p:nvGrpSpPr>
        <p:grpSpPr>
          <a:xfrm>
            <a:off x="6249979" y="1285860"/>
            <a:ext cx="2360621" cy="2071702"/>
            <a:chOff x="6140469" y="1285860"/>
            <a:chExt cx="2360621" cy="2071702"/>
          </a:xfrm>
        </p:grpSpPr>
        <p:sp>
          <p:nvSpPr>
            <p:cNvPr id="17" name="Donut 16"/>
            <p:cNvSpPr/>
            <p:nvPr/>
          </p:nvSpPr>
          <p:spPr bwMode="auto">
            <a:xfrm>
              <a:off x="6140469" y="1500174"/>
              <a:ext cx="2357454" cy="1857388"/>
            </a:xfrm>
            <a:prstGeom prst="donut">
              <a:avLst/>
            </a:prstGeom>
            <a:solidFill>
              <a:srgbClr val="CCECFF"/>
            </a:solidFill>
            <a:ln w="9525" algn="ctr">
              <a:noFill/>
              <a:miter lim="800000"/>
              <a:headEnd/>
              <a:tailEnd/>
            </a:ln>
          </p:spPr>
          <p:txBody>
            <a:bodyPr wrap="square" rtlCol="0" anchor="ctr">
              <a:spAutoFit/>
            </a:bodyPr>
            <a:lstStyle/>
            <a:p>
              <a:pPr algn="ctr"/>
              <a:endParaRPr lang="en-US"/>
            </a:p>
          </p:txBody>
        </p:sp>
        <p:pic>
          <p:nvPicPr>
            <p:cNvPr id="5" name="Picture 4" descr="Person Icon Royalty Free Stock Photos"/>
            <p:cNvPicPr>
              <a:picLocks noChangeAspect="1" noChangeArrowheads="1"/>
            </p:cNvPicPr>
            <p:nvPr/>
          </p:nvPicPr>
          <p:blipFill>
            <a:blip r:embed="rId5" cstate="print">
              <a:clrChange>
                <a:clrFrom>
                  <a:srgbClr val="FEFEFE"/>
                </a:clrFrom>
                <a:clrTo>
                  <a:srgbClr val="FEFEFE">
                    <a:alpha val="0"/>
                  </a:srgbClr>
                </a:clrTo>
              </a:clrChange>
            </a:blip>
            <a:srcRect/>
            <a:stretch>
              <a:fillRect/>
            </a:stretch>
          </p:blipFill>
          <p:spPr bwMode="auto">
            <a:xfrm>
              <a:off x="6911977" y="1285860"/>
              <a:ext cx="860423" cy="857256"/>
            </a:xfrm>
            <a:prstGeom prst="rect">
              <a:avLst/>
            </a:prstGeom>
            <a:noFill/>
            <a:ln w="9525">
              <a:noFill/>
              <a:miter lim="800000"/>
              <a:headEnd/>
              <a:tailEnd/>
            </a:ln>
          </p:spPr>
        </p:pic>
        <p:pic>
          <p:nvPicPr>
            <p:cNvPr id="14" name="Picture 13" descr="Person Icon Royalty Free Stock Photos"/>
            <p:cNvPicPr>
              <a:picLocks noChangeAspect="1" noChangeArrowheads="1"/>
            </p:cNvPicPr>
            <p:nvPr/>
          </p:nvPicPr>
          <p:blipFill>
            <a:blip r:embed="rId5" cstate="print">
              <a:clrChange>
                <a:clrFrom>
                  <a:srgbClr val="FEFEFE"/>
                </a:clrFrom>
                <a:clrTo>
                  <a:srgbClr val="FEFEFE">
                    <a:alpha val="0"/>
                  </a:srgbClr>
                </a:clrTo>
              </a:clrChange>
            </a:blip>
            <a:srcRect/>
            <a:stretch>
              <a:fillRect/>
            </a:stretch>
          </p:blipFill>
          <p:spPr bwMode="auto">
            <a:xfrm>
              <a:off x="7640667" y="2428868"/>
              <a:ext cx="860423" cy="857256"/>
            </a:xfrm>
            <a:prstGeom prst="rect">
              <a:avLst/>
            </a:prstGeom>
            <a:noFill/>
            <a:ln w="9525">
              <a:noFill/>
              <a:miter lim="800000"/>
              <a:headEnd/>
              <a:tailEnd/>
            </a:ln>
          </p:spPr>
        </p:pic>
        <p:pic>
          <p:nvPicPr>
            <p:cNvPr id="15" name="Picture 14" descr="Person Icon Royalty Free Stock Photos"/>
            <p:cNvPicPr>
              <a:picLocks noChangeAspect="1" noChangeArrowheads="1"/>
            </p:cNvPicPr>
            <p:nvPr/>
          </p:nvPicPr>
          <p:blipFill>
            <a:blip r:embed="rId5" cstate="print">
              <a:clrChange>
                <a:clrFrom>
                  <a:srgbClr val="FEFEFE"/>
                </a:clrFrom>
                <a:clrTo>
                  <a:srgbClr val="FEFEFE">
                    <a:alpha val="0"/>
                  </a:srgbClr>
                </a:clrTo>
              </a:clrChange>
            </a:blip>
            <a:srcRect/>
            <a:stretch>
              <a:fillRect/>
            </a:stretch>
          </p:blipFill>
          <p:spPr bwMode="auto">
            <a:xfrm>
              <a:off x="6211907" y="2428868"/>
              <a:ext cx="860423" cy="857256"/>
            </a:xfrm>
            <a:prstGeom prst="rect">
              <a:avLst/>
            </a:prstGeom>
            <a:noFill/>
            <a:ln w="9525">
              <a:noFill/>
              <a:miter lim="800000"/>
              <a:headEnd/>
              <a:tailEnd/>
            </a:ln>
          </p:spPr>
        </p:pic>
        <p:sp>
          <p:nvSpPr>
            <p:cNvPr id="10" name="TextBox 32"/>
            <p:cNvSpPr txBox="1">
              <a:spLocks noChangeArrowheads="1"/>
            </p:cNvSpPr>
            <p:nvPr/>
          </p:nvSpPr>
          <p:spPr bwMode="auto">
            <a:xfrm>
              <a:off x="6578597" y="1981200"/>
              <a:ext cx="1574803" cy="738664"/>
            </a:xfrm>
            <a:prstGeom prst="rect">
              <a:avLst/>
            </a:prstGeom>
            <a:noFill/>
            <a:ln w="9525">
              <a:noFill/>
              <a:miter lim="800000"/>
              <a:headEnd/>
              <a:tailEnd/>
            </a:ln>
          </p:spPr>
          <p:txBody>
            <a:bodyPr wrap="square">
              <a:spAutoFit/>
            </a:bodyPr>
            <a:lstStyle/>
            <a:p>
              <a:pPr algn="ctr"/>
              <a:r>
                <a:rPr lang="en-US" sz="1400" b="1" dirty="0" smtClean="0"/>
                <a:t>[Project] Network</a:t>
              </a:r>
              <a:br>
                <a:rPr lang="en-US" sz="1400" b="1" dirty="0" smtClean="0"/>
              </a:br>
              <a:r>
                <a:rPr lang="en-US" sz="1400" b="1" dirty="0" smtClean="0"/>
                <a:t>(Stewards)</a:t>
              </a:r>
              <a:endParaRPr lang="en-US" sz="1400" b="1" dirty="0"/>
            </a:p>
          </p:txBody>
        </p:sp>
      </p:grpSp>
      <p:cxnSp>
        <p:nvCxnSpPr>
          <p:cNvPr id="37" name="Straight Arrow Connector 36"/>
          <p:cNvCxnSpPr/>
          <p:nvPr/>
        </p:nvCxnSpPr>
        <p:spPr bwMode="auto">
          <a:xfrm rot="5400000" flipH="1" flipV="1">
            <a:off x="7320371" y="4152503"/>
            <a:ext cx="1600200" cy="794"/>
          </a:xfrm>
          <a:prstGeom prst="straightConnector1">
            <a:avLst/>
          </a:prstGeom>
          <a:noFill/>
          <a:ln w="76200" cap="flat" cmpd="sng" algn="ctr">
            <a:solidFill>
              <a:schemeClr val="accent1"/>
            </a:solidFill>
            <a:prstDash val="solid"/>
            <a:round/>
            <a:headEnd type="none" w="med" len="med"/>
            <a:tailEnd type="triangle"/>
          </a:ln>
          <a:effectLst/>
        </p:spPr>
      </p:cxnSp>
      <p:sp>
        <p:nvSpPr>
          <p:cNvPr id="43" name="TextBox 42"/>
          <p:cNvSpPr txBox="1"/>
          <p:nvPr/>
        </p:nvSpPr>
        <p:spPr>
          <a:xfrm>
            <a:off x="7467600" y="3666039"/>
            <a:ext cx="1371600" cy="1323439"/>
          </a:xfrm>
          <a:prstGeom prst="rect">
            <a:avLst/>
          </a:prstGeom>
          <a:noFill/>
        </p:spPr>
        <p:txBody>
          <a:bodyPr wrap="square" rtlCol="0">
            <a:spAutoFit/>
          </a:bodyPr>
          <a:lstStyle/>
          <a:p>
            <a:pPr algn="ctr"/>
            <a:r>
              <a:rPr lang="en-US" sz="1100" i="1" dirty="0" smtClean="0"/>
              <a:t> End users share feedback, concerns and challenges and maintain an open dialogue with the  Stewards</a:t>
            </a:r>
            <a:endParaRPr lang="en-US" sz="1100" i="1" dirty="0"/>
          </a:p>
        </p:txBody>
      </p:sp>
      <p:grpSp>
        <p:nvGrpSpPr>
          <p:cNvPr id="55" name="Group 54"/>
          <p:cNvGrpSpPr/>
          <p:nvPr/>
        </p:nvGrpSpPr>
        <p:grpSpPr>
          <a:xfrm>
            <a:off x="6705600" y="4800600"/>
            <a:ext cx="1828800" cy="1295400"/>
            <a:chOff x="6400800" y="4953000"/>
            <a:chExt cx="1828800" cy="1295400"/>
          </a:xfrm>
        </p:grpSpPr>
        <p:pic>
          <p:nvPicPr>
            <p:cNvPr id="56" name="Picture 4" descr="http://myconferenceline.com/images/person-icon.png"/>
            <p:cNvPicPr>
              <a:picLocks noChangeAspect="1" noChangeArrowheads="1"/>
            </p:cNvPicPr>
            <p:nvPr/>
          </p:nvPicPr>
          <p:blipFill>
            <a:blip r:embed="rId3" cstate="print"/>
            <a:srcRect/>
            <a:stretch>
              <a:fillRect/>
            </a:stretch>
          </p:blipFill>
          <p:spPr bwMode="auto">
            <a:xfrm>
              <a:off x="7229468" y="5220246"/>
              <a:ext cx="1000132" cy="928802"/>
            </a:xfrm>
            <a:prstGeom prst="rect">
              <a:avLst/>
            </a:prstGeom>
            <a:noFill/>
            <a:ln w="9525">
              <a:noFill/>
              <a:miter lim="800000"/>
              <a:headEnd/>
              <a:tailEnd/>
            </a:ln>
          </p:spPr>
        </p:pic>
        <p:pic>
          <p:nvPicPr>
            <p:cNvPr id="57" name="Picture 4" descr="http://myconferenceline.com/images/person-icon.png"/>
            <p:cNvPicPr>
              <a:picLocks noChangeAspect="1" noChangeArrowheads="1"/>
            </p:cNvPicPr>
            <p:nvPr/>
          </p:nvPicPr>
          <p:blipFill>
            <a:blip r:embed="rId3" cstate="print"/>
            <a:srcRect/>
            <a:stretch>
              <a:fillRect/>
            </a:stretch>
          </p:blipFill>
          <p:spPr bwMode="auto">
            <a:xfrm>
              <a:off x="6553200" y="4953000"/>
              <a:ext cx="1000132" cy="928802"/>
            </a:xfrm>
            <a:prstGeom prst="rect">
              <a:avLst/>
            </a:prstGeom>
            <a:noFill/>
            <a:ln w="9525">
              <a:noFill/>
              <a:miter lim="800000"/>
              <a:headEnd/>
              <a:tailEnd/>
            </a:ln>
          </p:spPr>
        </p:pic>
        <p:pic>
          <p:nvPicPr>
            <p:cNvPr id="58" name="Picture 4" descr="http://myconferenceline.com/images/person-icon.png"/>
            <p:cNvPicPr>
              <a:picLocks noChangeAspect="1" noChangeArrowheads="1"/>
            </p:cNvPicPr>
            <p:nvPr/>
          </p:nvPicPr>
          <p:blipFill>
            <a:blip r:embed="rId3" cstate="print"/>
            <a:srcRect/>
            <a:stretch>
              <a:fillRect/>
            </a:stretch>
          </p:blipFill>
          <p:spPr bwMode="auto">
            <a:xfrm>
              <a:off x="6400800" y="5338104"/>
              <a:ext cx="980205" cy="910296"/>
            </a:xfrm>
            <a:prstGeom prst="rect">
              <a:avLst/>
            </a:prstGeom>
            <a:noFill/>
            <a:ln w="9525">
              <a:noFill/>
              <a:miter lim="800000"/>
              <a:headEnd/>
              <a:tailEnd/>
            </a:ln>
          </p:spPr>
        </p:pic>
        <p:pic>
          <p:nvPicPr>
            <p:cNvPr id="59" name="Picture 4" descr="http://myconferenceline.com/images/person-icon.png"/>
            <p:cNvPicPr>
              <a:picLocks noChangeAspect="1" noChangeArrowheads="1"/>
            </p:cNvPicPr>
            <p:nvPr/>
          </p:nvPicPr>
          <p:blipFill>
            <a:blip r:embed="rId3" cstate="print"/>
            <a:srcRect/>
            <a:stretch>
              <a:fillRect/>
            </a:stretch>
          </p:blipFill>
          <p:spPr bwMode="auto">
            <a:xfrm>
              <a:off x="6924668" y="5029200"/>
              <a:ext cx="1000132" cy="928802"/>
            </a:xfrm>
            <a:prstGeom prst="rect">
              <a:avLst/>
            </a:prstGeom>
            <a:noFill/>
            <a:ln w="9525">
              <a:noFill/>
              <a:miter lim="800000"/>
              <a:headEnd/>
              <a:tailEnd/>
            </a:ln>
          </p:spPr>
        </p:pic>
        <p:pic>
          <p:nvPicPr>
            <p:cNvPr id="60" name="Picture 4" descr="http://myconferenceline.com/images/person-icon.png"/>
            <p:cNvPicPr>
              <a:picLocks noChangeAspect="1" noChangeArrowheads="1"/>
            </p:cNvPicPr>
            <p:nvPr/>
          </p:nvPicPr>
          <p:blipFill>
            <a:blip r:embed="rId3" cstate="print"/>
            <a:srcRect/>
            <a:stretch>
              <a:fillRect/>
            </a:stretch>
          </p:blipFill>
          <p:spPr bwMode="auto">
            <a:xfrm>
              <a:off x="6771405" y="5319598"/>
              <a:ext cx="1000132" cy="928802"/>
            </a:xfrm>
            <a:prstGeom prst="rect">
              <a:avLst/>
            </a:prstGeom>
            <a:noFill/>
            <a:ln w="9525">
              <a:noFill/>
              <a:miter lim="800000"/>
              <a:headEnd/>
              <a:tailEnd/>
            </a:ln>
          </p:spPr>
        </p:pic>
      </p:grpSp>
      <p:cxnSp>
        <p:nvCxnSpPr>
          <p:cNvPr id="62" name="Straight Arrow Connector 61"/>
          <p:cNvCxnSpPr/>
          <p:nvPr/>
        </p:nvCxnSpPr>
        <p:spPr bwMode="auto">
          <a:xfrm flipH="1" flipV="1">
            <a:off x="2033558" y="2976546"/>
            <a:ext cx="4214842" cy="2357454"/>
          </a:xfrm>
          <a:prstGeom prst="straightConnector1">
            <a:avLst/>
          </a:prstGeom>
          <a:noFill/>
          <a:ln w="76200" cap="flat" cmpd="sng" algn="ctr">
            <a:solidFill>
              <a:srgbClr val="CCCCFF"/>
            </a:solidFill>
            <a:prstDash val="dash"/>
            <a:round/>
            <a:headEnd type="none" w="med" len="med"/>
            <a:tailEnd type="triangle"/>
          </a:ln>
          <a:effectLst/>
        </p:spPr>
      </p:cxnSp>
      <p:sp>
        <p:nvSpPr>
          <p:cNvPr id="67" name="TextBox 66"/>
          <p:cNvSpPr txBox="1"/>
          <p:nvPr/>
        </p:nvSpPr>
        <p:spPr>
          <a:xfrm>
            <a:off x="3124200" y="4648200"/>
            <a:ext cx="2590800" cy="830997"/>
          </a:xfrm>
          <a:prstGeom prst="rect">
            <a:avLst/>
          </a:prstGeom>
          <a:noFill/>
        </p:spPr>
        <p:txBody>
          <a:bodyPr wrap="square" rtlCol="0">
            <a:spAutoFit/>
          </a:bodyPr>
          <a:lstStyle/>
          <a:p>
            <a:pPr algn="ctr"/>
            <a:r>
              <a:rPr lang="en-US" sz="1200" i="1" dirty="0" smtClean="0"/>
              <a:t>[Project] End Users will participate in pulse point surveys and provide feedback, to the [Project] project Team</a:t>
            </a:r>
            <a:endParaRPr lang="en-US" sz="1200" i="1" dirty="0"/>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200" y="366280"/>
            <a:ext cx="2650236" cy="776720"/>
          </a:xfrm>
          <a:prstGeom prst="rect">
            <a:avLst/>
          </a:prstGeom>
        </p:spPr>
      </p:pic>
      <p:sp>
        <p:nvSpPr>
          <p:cNvPr id="33" name="Oval 32"/>
          <p:cNvSpPr/>
          <p:nvPr/>
        </p:nvSpPr>
        <p:spPr>
          <a:xfrm>
            <a:off x="228600" y="152400"/>
            <a:ext cx="457200" cy="457200"/>
          </a:xfrm>
          <a:prstGeom prst="ellipse">
            <a:avLst/>
          </a:prstGeom>
          <a:solidFill>
            <a:schemeClr val="bg1"/>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b="1" dirty="0" smtClean="0">
                <a:solidFill>
                  <a:srgbClr val="FFFFFF"/>
                </a:solidFill>
              </a:rPr>
              <a:t>1</a:t>
            </a:r>
          </a:p>
        </p:txBody>
      </p:sp>
    </p:spTree>
    <p:extLst>
      <p:ext uri="{BB962C8B-B14F-4D97-AF65-F5344CB8AC3E}">
        <p14:creationId xmlns:p14="http://schemas.microsoft.com/office/powerpoint/2010/main" val="2320489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0738" y="276225"/>
            <a:ext cx="5783262" cy="835025"/>
          </a:xfrm>
        </p:spPr>
        <p:txBody>
          <a:bodyPr/>
          <a:lstStyle/>
          <a:p>
            <a:r>
              <a:rPr lang="en-US" dirty="0" smtClean="0"/>
              <a:t>Stakeholder Adoption – Previews/Demos</a:t>
            </a:r>
            <a:endParaRPr lang="en-US" dirty="0"/>
          </a:p>
        </p:txBody>
      </p:sp>
      <p:sp>
        <p:nvSpPr>
          <p:cNvPr id="3" name="Content Placeholder 2"/>
          <p:cNvSpPr>
            <a:spLocks noGrp="1"/>
          </p:cNvSpPr>
          <p:nvPr>
            <p:ph idx="1"/>
          </p:nvPr>
        </p:nvSpPr>
        <p:spPr/>
        <p:txBody>
          <a:bodyPr/>
          <a:lstStyle/>
          <a:p>
            <a:pPr marL="0" indent="0">
              <a:buNone/>
            </a:pPr>
            <a:r>
              <a:rPr lang="en-US" sz="1600" dirty="0" smtClean="0"/>
              <a:t>To enable stakeholder adoption, it will be important to share the progress the [Project] team is making with affected end users. A preview of the process and system changes will be provided at the earlier phases of the project in a </a:t>
            </a:r>
            <a:r>
              <a:rPr lang="en-US" sz="1600" dirty="0" err="1" smtClean="0"/>
              <a:t>roadshow</a:t>
            </a:r>
            <a:r>
              <a:rPr lang="en-US" sz="1600" dirty="0" smtClean="0"/>
              <a:t> format. This will enable stakeholders to gain an initial awareness and understanding of the changes taking place.</a:t>
            </a:r>
          </a:p>
          <a:p>
            <a:pPr lvl="1"/>
            <a:endParaRPr lang="en-US" dirty="0"/>
          </a:p>
        </p:txBody>
      </p:sp>
      <p:graphicFrame>
        <p:nvGraphicFramePr>
          <p:cNvPr id="4" name="Diagram 3"/>
          <p:cNvGraphicFramePr/>
          <p:nvPr>
            <p:extLst>
              <p:ext uri="{D42A27DB-BD31-4B8C-83A1-F6EECF244321}">
                <p14:modId xmlns:p14="http://schemas.microsoft.com/office/powerpoint/2010/main" val="1457521618"/>
              </p:ext>
            </p:extLst>
          </p:nvPr>
        </p:nvGraphicFramePr>
        <p:xfrm>
          <a:off x="1524000" y="25146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7200" y="366280"/>
            <a:ext cx="2650236" cy="776720"/>
          </a:xfrm>
          <a:prstGeom prst="rect">
            <a:avLst/>
          </a:prstGeom>
        </p:spPr>
      </p:pic>
      <p:sp>
        <p:nvSpPr>
          <p:cNvPr id="5" name="Oval 4"/>
          <p:cNvSpPr/>
          <p:nvPr/>
        </p:nvSpPr>
        <p:spPr>
          <a:xfrm>
            <a:off x="228600" y="152400"/>
            <a:ext cx="457200" cy="457200"/>
          </a:xfrm>
          <a:prstGeom prst="ellipse">
            <a:avLst/>
          </a:prstGeom>
          <a:solidFill>
            <a:schemeClr val="bg1"/>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b="1" dirty="0" smtClean="0">
                <a:solidFill>
                  <a:srgbClr val="FFFFFF"/>
                </a:solidFill>
              </a:rPr>
              <a:t>1</a:t>
            </a:r>
          </a:p>
        </p:txBody>
      </p:sp>
    </p:spTree>
    <p:extLst>
      <p:ext uri="{BB962C8B-B14F-4D97-AF65-F5344CB8AC3E}">
        <p14:creationId xmlns:p14="http://schemas.microsoft.com/office/powerpoint/2010/main" val="22618765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345497"/>
            <a:ext cx="3878262" cy="835025"/>
          </a:xfrm>
        </p:spPr>
        <p:txBody>
          <a:bodyPr/>
          <a:lstStyle/>
          <a:p>
            <a:r>
              <a:rPr lang="en-US" dirty="0" smtClean="0"/>
              <a:t>Communication - Overview</a:t>
            </a:r>
            <a:endParaRPr lang="en-US" dirty="0"/>
          </a:p>
        </p:txBody>
      </p:sp>
      <p:sp>
        <p:nvSpPr>
          <p:cNvPr id="27" name="Content Placeholder 2"/>
          <p:cNvSpPr>
            <a:spLocks noGrp="1"/>
          </p:cNvSpPr>
          <p:nvPr>
            <p:ph idx="1"/>
          </p:nvPr>
        </p:nvSpPr>
        <p:spPr>
          <a:xfrm>
            <a:off x="457200" y="1265238"/>
            <a:ext cx="8229600" cy="4906962"/>
          </a:xfrm>
        </p:spPr>
        <p:txBody>
          <a:bodyPr/>
          <a:lstStyle/>
          <a:p>
            <a:r>
              <a:rPr lang="en-US" sz="1600" b="1" dirty="0" smtClean="0"/>
              <a:t>Overall Communication Strategy</a:t>
            </a:r>
          </a:p>
          <a:p>
            <a:pPr lvl="1"/>
            <a:r>
              <a:rPr lang="en-US" dirty="0" smtClean="0"/>
              <a:t>To build and maintain an ongoing awareness of the upcoming [Project] changes, through timely and tailored messaging, for each step in the [Project</a:t>
            </a:r>
            <a:r>
              <a:rPr lang="en-US" smtClean="0"/>
              <a:t>] journey</a:t>
            </a:r>
            <a:r>
              <a:rPr lang="en-US"/>
              <a:t>.</a:t>
            </a:r>
            <a:endParaRPr lang="en-US" dirty="0" smtClean="0"/>
          </a:p>
          <a:p>
            <a:endParaRPr lang="en-US" sz="1600" b="1" dirty="0" smtClean="0"/>
          </a:p>
          <a:p>
            <a:r>
              <a:rPr lang="en-US" sz="1600" b="1" dirty="0" smtClean="0"/>
              <a:t>Key Messaging Guidelines</a:t>
            </a:r>
            <a:endParaRPr lang="en-US" dirty="0" smtClean="0"/>
          </a:p>
          <a:p>
            <a:pPr lvl="1"/>
            <a:r>
              <a:rPr lang="en-US" dirty="0"/>
              <a:t>Target relevant messaging to appropriate </a:t>
            </a:r>
            <a:r>
              <a:rPr lang="en-US" dirty="0" smtClean="0"/>
              <a:t>audiences</a:t>
            </a:r>
          </a:p>
          <a:p>
            <a:pPr lvl="2"/>
            <a:r>
              <a:rPr lang="en-US" dirty="0" smtClean="0"/>
              <a:t>Appropriate </a:t>
            </a:r>
            <a:r>
              <a:rPr lang="en-US" dirty="0"/>
              <a:t>level of detail </a:t>
            </a:r>
            <a:r>
              <a:rPr lang="en-US" dirty="0" smtClean="0"/>
              <a:t>will be </a:t>
            </a:r>
            <a:r>
              <a:rPr lang="en-US" dirty="0"/>
              <a:t>determined by each </a:t>
            </a:r>
            <a:r>
              <a:rPr lang="en-US" dirty="0" smtClean="0"/>
              <a:t>group’s </a:t>
            </a:r>
            <a:r>
              <a:rPr lang="en-US" dirty="0"/>
              <a:t>degree of </a:t>
            </a:r>
            <a:r>
              <a:rPr lang="en-US" dirty="0" smtClean="0"/>
              <a:t>impact (includes non- user groups)</a:t>
            </a:r>
          </a:p>
          <a:p>
            <a:pPr lvl="1"/>
            <a:r>
              <a:rPr lang="en-US" dirty="0" smtClean="0"/>
              <a:t>Plan for VP of  to address high-impact messages, the  Leadership team to communicate functional- or regional-specific messaging and [Project] team for status, logistics, details and events</a:t>
            </a:r>
            <a:endParaRPr lang="en-US" dirty="0"/>
          </a:p>
          <a:p>
            <a:pPr lvl="1"/>
            <a:r>
              <a:rPr lang="en-US" dirty="0" smtClean="0"/>
              <a:t>Use available  communication vehicles whenever possible to deliver specific types of information in already accessible methods</a:t>
            </a:r>
          </a:p>
          <a:p>
            <a:pPr lvl="1"/>
            <a:r>
              <a:rPr lang="en-US" dirty="0" smtClean="0"/>
              <a:t>Leverage </a:t>
            </a:r>
            <a:r>
              <a:rPr lang="en-US" dirty="0"/>
              <a:t>standard </a:t>
            </a:r>
            <a:r>
              <a:rPr lang="en-US" dirty="0" smtClean="0"/>
              <a:t> </a:t>
            </a:r>
            <a:r>
              <a:rPr lang="en-US" dirty="0"/>
              <a:t>templates to communicate </a:t>
            </a:r>
            <a:r>
              <a:rPr lang="en-US" dirty="0" smtClean="0"/>
              <a:t>with a consistent company look and feel</a:t>
            </a:r>
          </a:p>
          <a:p>
            <a:pPr lvl="1"/>
            <a:r>
              <a:rPr lang="en-US" dirty="0" smtClean="0"/>
              <a:t>Partner with  Corporate Communication group when appropriate</a:t>
            </a:r>
            <a:endParaRPr lang="en-US" dirty="0"/>
          </a:p>
          <a:p>
            <a:pPr lvl="1"/>
            <a:r>
              <a:rPr lang="en-US" dirty="0" smtClean="0"/>
              <a:t>Elaborate on how [Project] fits into the bigger picture </a:t>
            </a:r>
            <a:r>
              <a:rPr lang="en-US" dirty="0"/>
              <a:t>of </a:t>
            </a:r>
            <a:r>
              <a:rPr lang="en-US" dirty="0" smtClean="0"/>
              <a:t>the overall Finance </a:t>
            </a:r>
            <a:r>
              <a:rPr lang="en-US" dirty="0"/>
              <a:t>Transformation </a:t>
            </a:r>
          </a:p>
          <a:p>
            <a:pPr lvl="1"/>
            <a:r>
              <a:rPr lang="en-US" dirty="0" smtClean="0"/>
              <a:t>Promote two-way communication on an ongoing basis and encourage stakeholders to contact the project team and their  Stewards with any questions or concerns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374650"/>
            <a:ext cx="2650236" cy="776720"/>
          </a:xfrm>
          <a:prstGeom prst="rect">
            <a:avLst/>
          </a:prstGeom>
        </p:spPr>
      </p:pic>
      <p:sp>
        <p:nvSpPr>
          <p:cNvPr id="21" name="Oval 20"/>
          <p:cNvSpPr/>
          <p:nvPr/>
        </p:nvSpPr>
        <p:spPr>
          <a:xfrm>
            <a:off x="228600" y="152400"/>
            <a:ext cx="457200" cy="457200"/>
          </a:xfrm>
          <a:prstGeom prst="ellipse">
            <a:avLst/>
          </a:prstGeom>
          <a:solidFill>
            <a:schemeClr val="bg1"/>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b="1" dirty="0" smtClean="0">
                <a:solidFill>
                  <a:srgbClr val="FFFFFF"/>
                </a:solidFill>
              </a:rPr>
              <a:t>2</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384175"/>
            <a:ext cx="4716462" cy="835025"/>
          </a:xfrm>
        </p:spPr>
        <p:txBody>
          <a:bodyPr/>
          <a:lstStyle/>
          <a:p>
            <a:r>
              <a:rPr lang="en-US" dirty="0" smtClean="0"/>
              <a:t>Communication – </a:t>
            </a:r>
            <a:br>
              <a:rPr lang="en-US" dirty="0" smtClean="0"/>
            </a:br>
            <a:r>
              <a:rPr lang="en-US" dirty="0" smtClean="0"/>
              <a:t>Vehicles for Messaging (1 of 2)</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032493846"/>
              </p:ext>
            </p:extLst>
          </p:nvPr>
        </p:nvGraphicFramePr>
        <p:xfrm>
          <a:off x="457201" y="1295400"/>
          <a:ext cx="8305800" cy="5348044"/>
        </p:xfrm>
        <a:graphic>
          <a:graphicData uri="http://schemas.openxmlformats.org/drawingml/2006/table">
            <a:tbl>
              <a:tblPr firstRow="1" bandRow="1">
                <a:tableStyleId>{7DF18680-E054-41AD-8BC1-D1AEF772440D}</a:tableStyleId>
              </a:tblPr>
              <a:tblGrid>
                <a:gridCol w="1538111">
                  <a:extLst>
                    <a:ext uri="{9D8B030D-6E8A-4147-A177-3AD203B41FA5}">
                      <a16:colId xmlns:a16="http://schemas.microsoft.com/office/drawing/2014/main" val="20000"/>
                    </a:ext>
                  </a:extLst>
                </a:gridCol>
                <a:gridCol w="1072284">
                  <a:extLst>
                    <a:ext uri="{9D8B030D-6E8A-4147-A177-3AD203B41FA5}">
                      <a16:colId xmlns:a16="http://schemas.microsoft.com/office/drawing/2014/main" val="20001"/>
                    </a:ext>
                  </a:extLst>
                </a:gridCol>
                <a:gridCol w="1957796">
                  <a:extLst>
                    <a:ext uri="{9D8B030D-6E8A-4147-A177-3AD203B41FA5}">
                      <a16:colId xmlns:a16="http://schemas.microsoft.com/office/drawing/2014/main" val="20002"/>
                    </a:ext>
                  </a:extLst>
                </a:gridCol>
                <a:gridCol w="3737609">
                  <a:extLst>
                    <a:ext uri="{9D8B030D-6E8A-4147-A177-3AD203B41FA5}">
                      <a16:colId xmlns:a16="http://schemas.microsoft.com/office/drawing/2014/main" val="20003"/>
                    </a:ext>
                  </a:extLst>
                </a:gridCol>
              </a:tblGrid>
              <a:tr h="376665">
                <a:tc>
                  <a:txBody>
                    <a:bodyPr/>
                    <a:lstStyle/>
                    <a:p>
                      <a:r>
                        <a:rPr lang="en-US" sz="1200" dirty="0" smtClean="0">
                          <a:solidFill>
                            <a:srgbClr val="FFFFFF"/>
                          </a:solidFill>
                        </a:rPr>
                        <a:t>Communication Vehicle</a:t>
                      </a:r>
                      <a:endParaRPr lang="en-US" sz="1200" dirty="0">
                        <a:solidFill>
                          <a:srgbClr val="FFFFFF"/>
                        </a:solidFill>
                      </a:endParaRPr>
                    </a:p>
                  </a:txBody>
                  <a:tcPr/>
                </a:tc>
                <a:tc>
                  <a:txBody>
                    <a:bodyPr/>
                    <a:lstStyle/>
                    <a:p>
                      <a:r>
                        <a:rPr lang="en-US" sz="1200" dirty="0" smtClean="0">
                          <a:solidFill>
                            <a:srgbClr val="FFFFFF"/>
                          </a:solidFill>
                        </a:rPr>
                        <a:t>Audience</a:t>
                      </a:r>
                      <a:endParaRPr lang="en-US" sz="1200" dirty="0">
                        <a:solidFill>
                          <a:srgbClr val="FFFFFF"/>
                        </a:solidFill>
                      </a:endParaRPr>
                    </a:p>
                  </a:txBody>
                  <a:tcPr/>
                </a:tc>
                <a:tc>
                  <a:txBody>
                    <a:bodyPr/>
                    <a:lstStyle/>
                    <a:p>
                      <a:r>
                        <a:rPr lang="en-US" sz="1200" dirty="0" smtClean="0">
                          <a:solidFill>
                            <a:srgbClr val="FFFFFF"/>
                          </a:solidFill>
                        </a:rPr>
                        <a:t>Frequency</a:t>
                      </a:r>
                      <a:endParaRPr lang="en-US" sz="1200" dirty="0">
                        <a:solidFill>
                          <a:srgbClr val="FFFFFF"/>
                        </a:solidFill>
                      </a:endParaRPr>
                    </a:p>
                  </a:txBody>
                  <a:tcPr/>
                </a:tc>
                <a:tc>
                  <a:txBody>
                    <a:bodyPr/>
                    <a:lstStyle/>
                    <a:p>
                      <a:r>
                        <a:rPr lang="en-US" sz="1200" dirty="0" smtClean="0">
                          <a:solidFill>
                            <a:srgbClr val="FFFFFF"/>
                          </a:solidFill>
                        </a:rPr>
                        <a:t>Purpose</a:t>
                      </a:r>
                      <a:r>
                        <a:rPr lang="en-US" sz="1200" baseline="0" dirty="0" smtClean="0">
                          <a:solidFill>
                            <a:srgbClr val="FFFFFF"/>
                          </a:solidFill>
                        </a:rPr>
                        <a:t> / Messaging</a:t>
                      </a:r>
                      <a:endParaRPr lang="en-US" sz="1200" dirty="0">
                        <a:solidFill>
                          <a:srgbClr val="FFFFFF"/>
                        </a:solidFill>
                      </a:endParaRPr>
                    </a:p>
                  </a:txBody>
                  <a:tcPr/>
                </a:tc>
                <a:extLst>
                  <a:ext uri="{0D108BD9-81ED-4DB2-BD59-A6C34878D82A}">
                    <a16:rowId xmlns:a16="http://schemas.microsoft.com/office/drawing/2014/main" val="10000"/>
                  </a:ext>
                </a:extLst>
              </a:tr>
              <a:tr h="835886">
                <a:tc>
                  <a:txBody>
                    <a:bodyPr/>
                    <a:lstStyle/>
                    <a:p>
                      <a:r>
                        <a:rPr lang="en-US" sz="1200" dirty="0" smtClean="0">
                          <a:solidFill>
                            <a:sysClr val="windowText" lastClr="000000"/>
                          </a:solidFill>
                        </a:rPr>
                        <a:t>Email – From VP</a:t>
                      </a:r>
                      <a:r>
                        <a:rPr lang="en-US" sz="1200" baseline="0" dirty="0" smtClean="0">
                          <a:solidFill>
                            <a:sysClr val="windowText" lastClr="000000"/>
                          </a:solidFill>
                        </a:rPr>
                        <a:t> of  (Alex)</a:t>
                      </a:r>
                    </a:p>
                    <a:p>
                      <a:endParaRPr lang="en-US" sz="1200" baseline="0" dirty="0" smtClean="0">
                        <a:solidFill>
                          <a:sysClr val="windowText" lastClr="000000"/>
                        </a:solidFill>
                      </a:endParaRPr>
                    </a:p>
                    <a:p>
                      <a:endParaRPr lang="en-US" sz="1200" dirty="0" smtClean="0">
                        <a:solidFill>
                          <a:sysClr val="windowText" lastClr="000000"/>
                        </a:solidFill>
                      </a:endParaRPr>
                    </a:p>
                    <a:p>
                      <a:endParaRPr lang="en-US" sz="1200" b="1" dirty="0">
                        <a:solidFill>
                          <a:sysClr val="windowText" lastClr="000000"/>
                        </a:solidFill>
                      </a:endParaRPr>
                    </a:p>
                  </a:txBody>
                  <a:tcPr/>
                </a:tc>
                <a:tc>
                  <a:txBody>
                    <a:bodyPr/>
                    <a:lstStyle/>
                    <a:p>
                      <a:r>
                        <a:rPr lang="en-US" sz="1200" dirty="0" smtClean="0">
                          <a:solidFill>
                            <a:sysClr val="windowText" lastClr="000000"/>
                          </a:solidFill>
                        </a:rPr>
                        <a:t>All TT Stake-holders</a:t>
                      </a:r>
                      <a:endParaRPr lang="en-US" sz="1200" dirty="0">
                        <a:solidFill>
                          <a:sysClr val="windowText" lastClr="000000"/>
                        </a:solidFill>
                      </a:endParaRPr>
                    </a:p>
                  </a:txBody>
                  <a:tcPr/>
                </a:tc>
                <a:tc>
                  <a:txBody>
                    <a:bodyPr/>
                    <a:lstStyle/>
                    <a:p>
                      <a:r>
                        <a:rPr lang="en-US" sz="1200" dirty="0" smtClean="0">
                          <a:solidFill>
                            <a:sysClr val="windowText" lastClr="000000"/>
                          </a:solidFill>
                        </a:rPr>
                        <a:t>Quarterly –</a:t>
                      </a:r>
                      <a:r>
                        <a:rPr lang="en-US" sz="1200" baseline="0" dirty="0" smtClean="0">
                          <a:solidFill>
                            <a:sysClr val="windowText" lastClr="000000"/>
                          </a:solidFill>
                        </a:rPr>
                        <a:t> align to medium impact milestones (quarterly)</a:t>
                      </a:r>
                      <a:endParaRPr lang="en-US" sz="1200" dirty="0">
                        <a:solidFill>
                          <a:sysClr val="windowText" lastClr="000000"/>
                        </a:solidFill>
                      </a:endParaRPr>
                    </a:p>
                  </a:txBody>
                  <a:tcPr/>
                </a:tc>
                <a:tc>
                  <a:txBody>
                    <a:bodyPr/>
                    <a:lstStyle/>
                    <a:p>
                      <a:pPr>
                        <a:buFont typeface="Arial" pitchFamily="34" charset="0"/>
                        <a:buChar char="•"/>
                      </a:pPr>
                      <a:r>
                        <a:rPr lang="en-US" sz="1200" dirty="0" smtClean="0">
                          <a:solidFill>
                            <a:sysClr val="windowText" lastClr="000000"/>
                          </a:solidFill>
                        </a:rPr>
                        <a:t> Enables</a:t>
                      </a:r>
                      <a:r>
                        <a:rPr lang="en-US" sz="1200" baseline="0" dirty="0" smtClean="0">
                          <a:solidFill>
                            <a:sysClr val="windowText" lastClr="000000"/>
                          </a:solidFill>
                        </a:rPr>
                        <a:t> leadership to connect directly with end </a:t>
                      </a:r>
                      <a:br>
                        <a:rPr lang="en-US" sz="1200" baseline="0" dirty="0" smtClean="0">
                          <a:solidFill>
                            <a:sysClr val="windowText" lastClr="000000"/>
                          </a:solidFill>
                        </a:rPr>
                      </a:br>
                      <a:r>
                        <a:rPr lang="en-US" sz="1200" baseline="0" dirty="0" smtClean="0">
                          <a:solidFill>
                            <a:sysClr val="windowText" lastClr="000000"/>
                          </a:solidFill>
                        </a:rPr>
                        <a:t>  users; Address recent &amp; upcoming changes</a:t>
                      </a:r>
                      <a:endParaRPr lang="en-US" sz="1200" dirty="0">
                        <a:solidFill>
                          <a:sysClr val="windowText" lastClr="000000"/>
                        </a:solidFill>
                      </a:endParaRPr>
                    </a:p>
                  </a:txBody>
                  <a:tcPr/>
                </a:tc>
                <a:extLst>
                  <a:ext uri="{0D108BD9-81ED-4DB2-BD59-A6C34878D82A}">
                    <a16:rowId xmlns:a16="http://schemas.microsoft.com/office/drawing/2014/main" val="10001"/>
                  </a:ext>
                </a:extLst>
              </a:tr>
              <a:tr h="1021639">
                <a:tc>
                  <a:txBody>
                    <a:bodyPr/>
                    <a:lstStyle/>
                    <a:p>
                      <a:r>
                        <a:rPr lang="en-US" sz="1200" dirty="0" smtClean="0">
                          <a:solidFill>
                            <a:sysClr val="windowText" lastClr="000000"/>
                          </a:solidFill>
                        </a:rPr>
                        <a:t>Email - Cascade</a:t>
                      </a:r>
                      <a:r>
                        <a:rPr lang="en-US" sz="1200" baseline="0" dirty="0" smtClean="0">
                          <a:solidFill>
                            <a:sysClr val="windowText" lastClr="000000"/>
                          </a:solidFill>
                        </a:rPr>
                        <a:t> from Leadership (Directors)</a:t>
                      </a:r>
                    </a:p>
                    <a:p>
                      <a:endParaRPr lang="en-US" sz="1200" baseline="0" dirty="0" smtClean="0">
                        <a:solidFill>
                          <a:sysClr val="windowText" lastClr="000000"/>
                        </a:solidFill>
                      </a:endParaRPr>
                    </a:p>
                    <a:p>
                      <a:endParaRPr lang="en-US" sz="1200" b="1" dirty="0">
                        <a:solidFill>
                          <a:sysClr val="windowText" lastClr="000000"/>
                        </a:solidFill>
                      </a:endParaRPr>
                    </a:p>
                  </a:txBody>
                  <a:tcPr/>
                </a:tc>
                <a:tc>
                  <a:txBody>
                    <a:bodyPr/>
                    <a:lstStyle/>
                    <a:p>
                      <a:r>
                        <a:rPr lang="en-US" sz="1200" dirty="0" smtClean="0">
                          <a:solidFill>
                            <a:sysClr val="windowText" lastClr="000000"/>
                          </a:solidFill>
                        </a:rPr>
                        <a:t> Functions; Partners</a:t>
                      </a:r>
                      <a:endParaRPr lang="en-US" sz="1200" dirty="0">
                        <a:solidFill>
                          <a:sysClr val="windowText" lastClr="000000"/>
                        </a:solidFill>
                      </a:endParaRPr>
                    </a:p>
                  </a:txBody>
                  <a:tcPr/>
                </a:tc>
                <a:tc>
                  <a:txBody>
                    <a:bodyPr/>
                    <a:lstStyle/>
                    <a:p>
                      <a:r>
                        <a:rPr lang="en-US" sz="1200" dirty="0" smtClean="0">
                          <a:solidFill>
                            <a:sysClr val="windowText" lastClr="000000"/>
                          </a:solidFill>
                        </a:rPr>
                        <a:t>Monthly –</a:t>
                      </a:r>
                      <a:r>
                        <a:rPr lang="en-US" sz="1200" baseline="0" dirty="0" smtClean="0">
                          <a:solidFill>
                            <a:sysClr val="windowText" lastClr="000000"/>
                          </a:solidFill>
                        </a:rPr>
                        <a:t> align to medium impact milestones</a:t>
                      </a:r>
                      <a:endParaRPr lang="en-US" sz="1200" dirty="0">
                        <a:solidFill>
                          <a:sysClr val="windowText" lastClr="000000"/>
                        </a:solidFill>
                      </a:endParaRPr>
                    </a:p>
                  </a:txBody>
                  <a:tcPr/>
                </a:tc>
                <a:tc>
                  <a:txBody>
                    <a:bodyPr/>
                    <a:lstStyle/>
                    <a:p>
                      <a:pPr>
                        <a:buFont typeface="Arial" pitchFamily="34" charset="0"/>
                        <a:buChar char="•"/>
                      </a:pPr>
                      <a:r>
                        <a:rPr lang="en-US" sz="1200" dirty="0" smtClean="0">
                          <a:solidFill>
                            <a:sysClr val="windowText" lastClr="000000"/>
                          </a:solidFill>
                        </a:rPr>
                        <a:t> Allows</a:t>
                      </a:r>
                      <a:r>
                        <a:rPr lang="en-US" sz="1200" baseline="0" dirty="0" smtClean="0">
                          <a:solidFill>
                            <a:sysClr val="windowText" lastClr="000000"/>
                          </a:solidFill>
                        </a:rPr>
                        <a:t> leadership to connect directly with end </a:t>
                      </a:r>
                      <a:br>
                        <a:rPr lang="en-US" sz="1200" baseline="0" dirty="0" smtClean="0">
                          <a:solidFill>
                            <a:sysClr val="windowText" lastClr="000000"/>
                          </a:solidFill>
                        </a:rPr>
                      </a:br>
                      <a:r>
                        <a:rPr lang="en-US" sz="1200" baseline="0" dirty="0" smtClean="0">
                          <a:solidFill>
                            <a:sysClr val="windowText" lastClr="000000"/>
                          </a:solidFill>
                        </a:rPr>
                        <a:t>  users; provides high visibility to message</a:t>
                      </a:r>
                    </a:p>
                    <a:p>
                      <a:pPr>
                        <a:buFont typeface="Arial" pitchFamily="34" charset="0"/>
                        <a:buChar char="•"/>
                      </a:pPr>
                      <a:r>
                        <a:rPr lang="en-US" sz="1200" baseline="0" dirty="0" smtClean="0">
                          <a:solidFill>
                            <a:sysClr val="windowText" lastClr="000000"/>
                          </a:solidFill>
                        </a:rPr>
                        <a:t> Keeps  Partners informed of relevant messages</a:t>
                      </a:r>
                      <a:endParaRPr lang="en-US" sz="1200" dirty="0">
                        <a:solidFill>
                          <a:sysClr val="windowText" lastClr="000000"/>
                        </a:solidFill>
                      </a:endParaRPr>
                    </a:p>
                  </a:txBody>
                  <a:tcPr/>
                </a:tc>
                <a:extLst>
                  <a:ext uri="{0D108BD9-81ED-4DB2-BD59-A6C34878D82A}">
                    <a16:rowId xmlns:a16="http://schemas.microsoft.com/office/drawing/2014/main" val="10002"/>
                  </a:ext>
                </a:extLst>
              </a:tr>
              <a:tr h="835886">
                <a:tc>
                  <a:txBody>
                    <a:bodyPr/>
                    <a:lstStyle/>
                    <a:p>
                      <a:r>
                        <a:rPr lang="en-US" sz="1200" dirty="0" smtClean="0">
                          <a:solidFill>
                            <a:sysClr val="windowText" lastClr="000000"/>
                          </a:solidFill>
                        </a:rPr>
                        <a:t>Email – Project Announcements</a:t>
                      </a:r>
                      <a:endParaRPr lang="en-US" sz="1200" b="1" dirty="0" smtClean="0">
                        <a:solidFill>
                          <a:sysClr val="windowText" lastClr="000000"/>
                        </a:solidFill>
                      </a:endParaRPr>
                    </a:p>
                  </a:txBody>
                  <a:tcPr/>
                </a:tc>
                <a:tc>
                  <a:txBody>
                    <a:bodyPr/>
                    <a:lstStyle/>
                    <a:p>
                      <a:r>
                        <a:rPr lang="en-US" sz="1200" dirty="0" smtClean="0">
                          <a:solidFill>
                            <a:sysClr val="windowText" lastClr="000000"/>
                          </a:solidFill>
                        </a:rPr>
                        <a:t> Functions</a:t>
                      </a:r>
                      <a:r>
                        <a:rPr lang="en-US" sz="1200" baseline="0" dirty="0" smtClean="0">
                          <a:solidFill>
                            <a:sysClr val="windowText" lastClr="000000"/>
                          </a:solidFill>
                        </a:rPr>
                        <a:t> &amp; Individuals; Partners</a:t>
                      </a:r>
                      <a:endParaRPr lang="en-US" sz="1200" dirty="0">
                        <a:solidFill>
                          <a:sysClr val="windowText" lastClr="000000"/>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ysClr val="windowText" lastClr="000000"/>
                          </a:solidFill>
                        </a:rPr>
                        <a:t>As</a:t>
                      </a:r>
                      <a:r>
                        <a:rPr lang="en-US" sz="1200" baseline="0" dirty="0" smtClean="0">
                          <a:solidFill>
                            <a:sysClr val="windowText" lastClr="000000"/>
                          </a:solidFill>
                        </a:rPr>
                        <a:t> Needed</a:t>
                      </a:r>
                      <a:r>
                        <a:rPr lang="en-US" sz="1200" dirty="0" smtClean="0">
                          <a:solidFill>
                            <a:sysClr val="windowText" lastClr="000000"/>
                          </a:solidFill>
                        </a:rPr>
                        <a:t> – align to low impact milestones</a:t>
                      </a:r>
                      <a:endParaRPr lang="en-US" sz="1200" dirty="0">
                        <a:solidFill>
                          <a:sysClr val="windowText" lastClr="000000"/>
                        </a:solidFill>
                      </a:endParaRPr>
                    </a:p>
                  </a:txBody>
                  <a:tcPr/>
                </a:tc>
                <a:tc>
                  <a:txBody>
                    <a:bodyPr/>
                    <a:lstStyle/>
                    <a:p>
                      <a:pPr>
                        <a:buFont typeface="Arial" pitchFamily="34" charset="0"/>
                        <a:buChar char="•"/>
                      </a:pPr>
                      <a:r>
                        <a:rPr lang="en-US" sz="1200" dirty="0" smtClean="0">
                          <a:solidFill>
                            <a:sysClr val="windowText" lastClr="000000"/>
                          </a:solidFill>
                        </a:rPr>
                        <a:t> Informs</a:t>
                      </a:r>
                      <a:r>
                        <a:rPr lang="en-US" sz="1200" baseline="0" dirty="0" smtClean="0">
                          <a:solidFill>
                            <a:sysClr val="windowText" lastClr="000000"/>
                          </a:solidFill>
                        </a:rPr>
                        <a:t> affected  Functions and individuals </a:t>
                      </a:r>
                      <a:br>
                        <a:rPr lang="en-US" sz="1200" baseline="0" dirty="0" smtClean="0">
                          <a:solidFill>
                            <a:sysClr val="windowText" lastClr="000000"/>
                          </a:solidFill>
                        </a:rPr>
                      </a:br>
                      <a:r>
                        <a:rPr lang="en-US" sz="1200" baseline="0" dirty="0" smtClean="0">
                          <a:solidFill>
                            <a:sysClr val="windowText" lastClr="000000"/>
                          </a:solidFill>
                        </a:rPr>
                        <a:t>  about specific changes</a:t>
                      </a:r>
                    </a:p>
                    <a:p>
                      <a:pPr>
                        <a:buFont typeface="Arial" pitchFamily="34" charset="0"/>
                        <a:buChar char="•"/>
                      </a:pPr>
                      <a:r>
                        <a:rPr lang="en-US" sz="1200" baseline="0" dirty="0" smtClean="0">
                          <a:solidFill>
                            <a:sysClr val="windowText" lastClr="000000"/>
                          </a:solidFill>
                        </a:rPr>
                        <a:t> Utilizes existing  email options (Policy </a:t>
                      </a:r>
                      <a:br>
                        <a:rPr lang="en-US" sz="1200" baseline="0" dirty="0" smtClean="0">
                          <a:solidFill>
                            <a:sysClr val="windowText" lastClr="000000"/>
                          </a:solidFill>
                        </a:rPr>
                      </a:br>
                      <a:r>
                        <a:rPr lang="en-US" sz="1200" baseline="0" dirty="0" smtClean="0">
                          <a:solidFill>
                            <a:sysClr val="windowText" lastClr="000000"/>
                          </a:solidFill>
                        </a:rPr>
                        <a:t>  Announcements, intranet announcements, etc)</a:t>
                      </a:r>
                    </a:p>
                  </a:txBody>
                  <a:tcPr/>
                </a:tc>
                <a:extLst>
                  <a:ext uri="{0D108BD9-81ED-4DB2-BD59-A6C34878D82A}">
                    <a16:rowId xmlns:a16="http://schemas.microsoft.com/office/drawing/2014/main" val="10003"/>
                  </a:ext>
                </a:extLst>
              </a:tr>
              <a:tr h="835886">
                <a:tc>
                  <a:txBody>
                    <a:bodyPr/>
                    <a:lstStyle/>
                    <a:p>
                      <a:r>
                        <a:rPr lang="en-US" sz="1200" dirty="0" smtClean="0">
                          <a:solidFill>
                            <a:sysClr val="windowText" lastClr="000000"/>
                          </a:solidFill>
                        </a:rPr>
                        <a:t>In-Person Meetings  / Conference Calls</a:t>
                      </a:r>
                    </a:p>
                    <a:p>
                      <a:endParaRPr lang="en-US" sz="1200" b="1" dirty="0">
                        <a:solidFill>
                          <a:sysClr val="windowText" lastClr="000000"/>
                        </a:solidFill>
                      </a:endParaRPr>
                    </a:p>
                  </a:txBody>
                  <a:tcPr/>
                </a:tc>
                <a:tc>
                  <a:txBody>
                    <a:bodyPr/>
                    <a:lstStyle/>
                    <a:p>
                      <a:r>
                        <a:rPr lang="en-US" sz="1200" dirty="0" smtClean="0">
                          <a:solidFill>
                            <a:sysClr val="windowText" lastClr="000000"/>
                          </a:solidFill>
                        </a:rPr>
                        <a:t> Functions</a:t>
                      </a:r>
                      <a:endParaRPr lang="en-US" sz="1200" dirty="0">
                        <a:solidFill>
                          <a:sysClr val="windowText" lastClr="000000"/>
                        </a:solidFill>
                      </a:endParaRPr>
                    </a:p>
                  </a:txBody>
                  <a:tcPr/>
                </a:tc>
                <a:tc>
                  <a:txBody>
                    <a:bodyPr/>
                    <a:lstStyle/>
                    <a:p>
                      <a:r>
                        <a:rPr lang="en-US" sz="1200" dirty="0" smtClean="0">
                          <a:solidFill>
                            <a:schemeClr val="tx1"/>
                          </a:solidFill>
                        </a:rPr>
                        <a:t>Monthly</a:t>
                      </a:r>
                      <a:endParaRPr lang="en-US" sz="1200" dirty="0">
                        <a:solidFill>
                          <a:schemeClr val="tx1"/>
                        </a:solidFill>
                      </a:endParaRPr>
                    </a:p>
                  </a:txBody>
                  <a:tcPr/>
                </a:tc>
                <a:tc>
                  <a:txBody>
                    <a:bodyPr/>
                    <a:lstStyle/>
                    <a:p>
                      <a:pPr>
                        <a:buFont typeface="Arial" pitchFamily="34" charset="0"/>
                        <a:buChar char="•"/>
                      </a:pPr>
                      <a:r>
                        <a:rPr lang="en-US" sz="1200" dirty="0" smtClean="0">
                          <a:solidFill>
                            <a:schemeClr val="tx1"/>
                          </a:solidFill>
                        </a:rPr>
                        <a:t> Directors</a:t>
                      </a:r>
                      <a:r>
                        <a:rPr lang="en-US" sz="1200" baseline="0" dirty="0" smtClean="0">
                          <a:solidFill>
                            <a:schemeClr val="tx1"/>
                          </a:solidFill>
                        </a:rPr>
                        <a:t> to k</a:t>
                      </a:r>
                      <a:r>
                        <a:rPr lang="en-US" sz="1200" dirty="0" smtClean="0">
                          <a:solidFill>
                            <a:schemeClr val="tx1"/>
                          </a:solidFill>
                        </a:rPr>
                        <a:t>eep  Functions</a:t>
                      </a:r>
                      <a:r>
                        <a:rPr lang="en-US" sz="1200" baseline="0" dirty="0" smtClean="0">
                          <a:solidFill>
                            <a:schemeClr val="tx1"/>
                          </a:solidFill>
                        </a:rPr>
                        <a:t> informed about </a:t>
                      </a:r>
                      <a:br>
                        <a:rPr lang="en-US" sz="1200" baseline="0" dirty="0" smtClean="0">
                          <a:solidFill>
                            <a:schemeClr val="tx1"/>
                          </a:solidFill>
                        </a:rPr>
                      </a:br>
                      <a:r>
                        <a:rPr lang="en-US" sz="1200" baseline="0" dirty="0" smtClean="0">
                          <a:solidFill>
                            <a:schemeClr val="tx1"/>
                          </a:solidFill>
                        </a:rPr>
                        <a:t>  upcoming changes that will impact their group or </a:t>
                      </a:r>
                      <a:br>
                        <a:rPr lang="en-US" sz="1200" baseline="0" dirty="0" smtClean="0">
                          <a:solidFill>
                            <a:schemeClr val="tx1"/>
                          </a:solidFill>
                        </a:rPr>
                      </a:br>
                      <a:r>
                        <a:rPr lang="en-US" sz="1200" baseline="0" dirty="0" smtClean="0">
                          <a:solidFill>
                            <a:schemeClr val="tx1"/>
                          </a:solidFill>
                        </a:rPr>
                        <a:t>  individual jobs</a:t>
                      </a:r>
                    </a:p>
                    <a:p>
                      <a:pPr>
                        <a:buFont typeface="Arial" pitchFamily="34" charset="0"/>
                        <a:buChar char="•"/>
                      </a:pPr>
                      <a:r>
                        <a:rPr lang="en-US" sz="1200" baseline="0" dirty="0" smtClean="0">
                          <a:solidFill>
                            <a:schemeClr val="tx1"/>
                          </a:solidFill>
                        </a:rPr>
                        <a:t> Targeted messaging to group and Q&amp;A</a:t>
                      </a:r>
                    </a:p>
                    <a:p>
                      <a:pPr>
                        <a:buFont typeface="Arial" pitchFamily="34" charset="0"/>
                        <a:buChar char="•"/>
                      </a:pPr>
                      <a:endParaRPr lang="en-US" sz="1200" dirty="0">
                        <a:solidFill>
                          <a:schemeClr val="tx1"/>
                        </a:solidFill>
                      </a:endParaRPr>
                    </a:p>
                  </a:txBody>
                  <a:tcPr/>
                </a:tc>
                <a:extLst>
                  <a:ext uri="{0D108BD9-81ED-4DB2-BD59-A6C34878D82A}">
                    <a16:rowId xmlns:a16="http://schemas.microsoft.com/office/drawing/2014/main" val="10004"/>
                  </a:ext>
                </a:extLst>
              </a:tr>
              <a:tr h="1021639">
                <a:tc>
                  <a:txBody>
                    <a:bodyPr/>
                    <a:lstStyle/>
                    <a:p>
                      <a:r>
                        <a:rPr lang="en-US" sz="1200" dirty="0" smtClean="0">
                          <a:solidFill>
                            <a:sysClr val="windowText" lastClr="000000"/>
                          </a:solidFill>
                        </a:rPr>
                        <a:t>Webcasts</a:t>
                      </a:r>
                      <a:endParaRPr lang="en-US" sz="1200" b="1" dirty="0" smtClean="0">
                        <a:solidFill>
                          <a:sysClr val="windowText" lastClr="000000"/>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ysClr val="windowText" lastClr="000000"/>
                          </a:solidFill>
                        </a:rPr>
                        <a:t>All TT Stake-holders</a:t>
                      </a:r>
                    </a:p>
                  </a:txBody>
                  <a:tcPr/>
                </a:tc>
                <a:tc>
                  <a:txBody>
                    <a:bodyPr/>
                    <a:lstStyle/>
                    <a:p>
                      <a:r>
                        <a:rPr lang="en-US" sz="1200" dirty="0" smtClean="0">
                          <a:solidFill>
                            <a:sysClr val="windowText" lastClr="000000"/>
                          </a:solidFill>
                        </a:rPr>
                        <a:t>Every 4-6 weeks</a:t>
                      </a:r>
                      <a:r>
                        <a:rPr lang="en-US" sz="1200" baseline="0" dirty="0" smtClean="0">
                          <a:solidFill>
                            <a:sysClr val="windowText" lastClr="000000"/>
                          </a:solidFill>
                        </a:rPr>
                        <a:t> – align to high impact milestones</a:t>
                      </a:r>
                      <a:endParaRPr lang="en-US" sz="1200" dirty="0">
                        <a:solidFill>
                          <a:sysClr val="windowText" lastClr="000000"/>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solidFill>
                            <a:sysClr val="windowText" lastClr="000000"/>
                          </a:solidFill>
                        </a:rPr>
                        <a:t> Enables</a:t>
                      </a:r>
                      <a:r>
                        <a:rPr lang="en-US" sz="1200" baseline="0" dirty="0" smtClean="0">
                          <a:solidFill>
                            <a:sysClr val="windowText" lastClr="000000"/>
                          </a:solidFill>
                        </a:rPr>
                        <a:t> leadership to connect directly with end </a:t>
                      </a:r>
                      <a:br>
                        <a:rPr lang="en-US" sz="1200" baseline="0" dirty="0" smtClean="0">
                          <a:solidFill>
                            <a:sysClr val="windowText" lastClr="000000"/>
                          </a:solidFill>
                        </a:rPr>
                      </a:br>
                      <a:r>
                        <a:rPr lang="en-US" sz="1200" baseline="0" dirty="0" smtClean="0">
                          <a:solidFill>
                            <a:sysClr val="windowText" lastClr="000000"/>
                          </a:solidFill>
                        </a:rPr>
                        <a:t>  users on a personal level</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solidFill>
                            <a:sysClr val="windowText" lastClr="000000"/>
                          </a:solidFill>
                        </a:rPr>
                        <a:t> Provides high visibility to messaging</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solidFill>
                            <a:sysClr val="windowText" lastClr="000000"/>
                          </a:solidFill>
                        </a:rPr>
                        <a:t> Keeps  informed of all Finance Transformation </a:t>
                      </a:r>
                      <a:br>
                        <a:rPr lang="en-US" sz="1200" baseline="0" dirty="0" smtClean="0">
                          <a:solidFill>
                            <a:sysClr val="windowText" lastClr="000000"/>
                          </a:solidFill>
                        </a:rPr>
                      </a:br>
                      <a:r>
                        <a:rPr lang="en-US" sz="1200" baseline="0" dirty="0" smtClean="0">
                          <a:solidFill>
                            <a:sysClr val="windowText" lastClr="000000"/>
                          </a:solidFill>
                        </a:rPr>
                        <a:t>  activities (“Big Picture”)</a:t>
                      </a:r>
                      <a:endParaRPr lang="en-US" sz="1200" dirty="0" smtClean="0">
                        <a:solidFill>
                          <a:sysClr val="windowText" lastClr="000000"/>
                        </a:solidFill>
                      </a:endParaRPr>
                    </a:p>
                  </a:txBody>
                  <a:tcPr/>
                </a:tc>
                <a:extLst>
                  <a:ext uri="{0D108BD9-81ED-4DB2-BD59-A6C34878D82A}">
                    <a16:rowId xmlns:a16="http://schemas.microsoft.com/office/drawing/2014/main" val="10005"/>
                  </a:ext>
                </a:extLst>
              </a:tr>
            </a:tbl>
          </a:graphicData>
        </a:graphic>
      </p:graphicFrame>
      <p:pic>
        <p:nvPicPr>
          <p:cNvPr id="29" name="Picture 2" descr="http://www.geek.com/wp-content/uploads/2011/06/email-icon.jpg"/>
          <p:cNvPicPr>
            <a:picLocks noChangeAspect="1" noChangeArrowheads="1"/>
          </p:cNvPicPr>
          <p:nvPr/>
        </p:nvPicPr>
        <p:blipFill>
          <a:blip r:embed="rId3" cstate="print"/>
          <a:srcRect/>
          <a:stretch>
            <a:fillRect/>
          </a:stretch>
        </p:blipFill>
        <p:spPr bwMode="auto">
          <a:xfrm>
            <a:off x="533400" y="2362200"/>
            <a:ext cx="304800" cy="309418"/>
          </a:xfrm>
          <a:prstGeom prst="rect">
            <a:avLst/>
          </a:prstGeom>
          <a:noFill/>
        </p:spPr>
      </p:pic>
      <p:pic>
        <p:nvPicPr>
          <p:cNvPr id="30" name="Picture 2" descr="http://www.geek.com/wp-content/uploads/2011/06/email-icon.jpg"/>
          <p:cNvPicPr>
            <a:picLocks noChangeAspect="1" noChangeArrowheads="1"/>
          </p:cNvPicPr>
          <p:nvPr/>
        </p:nvPicPr>
        <p:blipFill>
          <a:blip r:embed="rId3" cstate="print"/>
          <a:srcRect/>
          <a:stretch>
            <a:fillRect/>
          </a:stretch>
        </p:blipFill>
        <p:spPr bwMode="auto">
          <a:xfrm>
            <a:off x="533400" y="3429000"/>
            <a:ext cx="304800" cy="309418"/>
          </a:xfrm>
          <a:prstGeom prst="rect">
            <a:avLst/>
          </a:prstGeom>
          <a:noFill/>
        </p:spPr>
      </p:pic>
      <p:pic>
        <p:nvPicPr>
          <p:cNvPr id="31" name="Picture 2" descr="http://www.geek.com/wp-content/uploads/2011/06/email-icon.jpg"/>
          <p:cNvPicPr>
            <a:picLocks noChangeAspect="1" noChangeArrowheads="1"/>
          </p:cNvPicPr>
          <p:nvPr/>
        </p:nvPicPr>
        <p:blipFill>
          <a:blip r:embed="rId3" cstate="print"/>
          <a:srcRect/>
          <a:stretch>
            <a:fillRect/>
          </a:stretch>
        </p:blipFill>
        <p:spPr bwMode="auto">
          <a:xfrm>
            <a:off x="533400" y="4267200"/>
            <a:ext cx="304800" cy="309418"/>
          </a:xfrm>
          <a:prstGeom prst="rect">
            <a:avLst/>
          </a:prstGeom>
          <a:noFill/>
        </p:spPr>
      </p:pic>
      <p:pic>
        <p:nvPicPr>
          <p:cNvPr id="15362" name="Picture 2" descr="http://www.eutraining.eu/Elements/webcast2.jpg"/>
          <p:cNvPicPr>
            <a:picLocks noChangeAspect="1" noChangeArrowheads="1"/>
          </p:cNvPicPr>
          <p:nvPr/>
        </p:nvPicPr>
        <p:blipFill>
          <a:blip r:embed="rId4" cstate="print"/>
          <a:srcRect l="4952" t="4095" r="8191" b="4476"/>
          <a:stretch>
            <a:fillRect/>
          </a:stretch>
        </p:blipFill>
        <p:spPr bwMode="auto">
          <a:xfrm>
            <a:off x="533400" y="6079958"/>
            <a:ext cx="304800" cy="320842"/>
          </a:xfrm>
          <a:prstGeom prst="rect">
            <a:avLst/>
          </a:prstGeom>
          <a:noFill/>
          <a:ln>
            <a:solidFill>
              <a:schemeClr val="bg2"/>
            </a:solidFill>
          </a:ln>
        </p:spPr>
      </p:pic>
      <p:pic>
        <p:nvPicPr>
          <p:cNvPr id="15364" name="Picture 4" descr="http://www.meetingadmin.com/_images/sample.jpg"/>
          <p:cNvPicPr>
            <a:picLocks noChangeAspect="1" noChangeArrowheads="1"/>
          </p:cNvPicPr>
          <p:nvPr/>
        </p:nvPicPr>
        <p:blipFill>
          <a:blip r:embed="rId5" cstate="print"/>
          <a:srcRect l="8985" t="5688" r="9075" b="5423"/>
          <a:stretch>
            <a:fillRect/>
          </a:stretch>
        </p:blipFill>
        <p:spPr bwMode="auto">
          <a:xfrm>
            <a:off x="533400" y="5181600"/>
            <a:ext cx="457200" cy="336884"/>
          </a:xfrm>
          <a:prstGeom prst="rect">
            <a:avLst/>
          </a:prstGeom>
          <a:noFill/>
          <a:ln>
            <a:solidFill>
              <a:schemeClr val="bg2"/>
            </a:solidFill>
          </a:ln>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200" y="366280"/>
            <a:ext cx="2650236" cy="776720"/>
          </a:xfrm>
          <a:prstGeom prst="rect">
            <a:avLst/>
          </a:prstGeom>
        </p:spPr>
      </p:pic>
      <p:sp>
        <p:nvSpPr>
          <p:cNvPr id="9" name="Oval 8"/>
          <p:cNvSpPr/>
          <p:nvPr/>
        </p:nvSpPr>
        <p:spPr>
          <a:xfrm>
            <a:off x="228600" y="152400"/>
            <a:ext cx="457200" cy="457200"/>
          </a:xfrm>
          <a:prstGeom prst="ellipse">
            <a:avLst/>
          </a:prstGeom>
          <a:solidFill>
            <a:schemeClr val="bg1"/>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b="1" dirty="0" smtClean="0">
                <a:solidFill>
                  <a:srgbClr val="FFFFFF"/>
                </a:solidFill>
              </a:rPr>
              <a:t>2</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9902" y="344055"/>
            <a:ext cx="4640262" cy="835025"/>
          </a:xfrm>
        </p:spPr>
        <p:txBody>
          <a:bodyPr/>
          <a:lstStyle/>
          <a:p>
            <a:r>
              <a:rPr lang="en-US" dirty="0" smtClean="0"/>
              <a:t>Communications –</a:t>
            </a:r>
            <a:br>
              <a:rPr lang="en-US" dirty="0" smtClean="0"/>
            </a:br>
            <a:r>
              <a:rPr lang="en-US" dirty="0" smtClean="0"/>
              <a:t> Vehicles for Messaging (2 of 2)</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678531582"/>
              </p:ext>
            </p:extLst>
          </p:nvPr>
        </p:nvGraphicFramePr>
        <p:xfrm>
          <a:off x="457201" y="1371600"/>
          <a:ext cx="8305800" cy="5029200"/>
        </p:xfrm>
        <a:graphic>
          <a:graphicData uri="http://schemas.openxmlformats.org/drawingml/2006/table">
            <a:tbl>
              <a:tblPr firstRow="1" bandRow="1">
                <a:tableStyleId>{7DF18680-E054-41AD-8BC1-D1AEF772440D}</a:tableStyleId>
              </a:tblPr>
              <a:tblGrid>
                <a:gridCol w="1538111">
                  <a:extLst>
                    <a:ext uri="{9D8B030D-6E8A-4147-A177-3AD203B41FA5}">
                      <a16:colId xmlns:a16="http://schemas.microsoft.com/office/drawing/2014/main" val="20000"/>
                    </a:ext>
                  </a:extLst>
                </a:gridCol>
                <a:gridCol w="1072284">
                  <a:extLst>
                    <a:ext uri="{9D8B030D-6E8A-4147-A177-3AD203B41FA5}">
                      <a16:colId xmlns:a16="http://schemas.microsoft.com/office/drawing/2014/main" val="20001"/>
                    </a:ext>
                  </a:extLst>
                </a:gridCol>
                <a:gridCol w="1957796">
                  <a:extLst>
                    <a:ext uri="{9D8B030D-6E8A-4147-A177-3AD203B41FA5}">
                      <a16:colId xmlns:a16="http://schemas.microsoft.com/office/drawing/2014/main" val="20002"/>
                    </a:ext>
                  </a:extLst>
                </a:gridCol>
                <a:gridCol w="3737609">
                  <a:extLst>
                    <a:ext uri="{9D8B030D-6E8A-4147-A177-3AD203B41FA5}">
                      <a16:colId xmlns:a16="http://schemas.microsoft.com/office/drawing/2014/main" val="20003"/>
                    </a:ext>
                  </a:extLst>
                </a:gridCol>
              </a:tblGrid>
              <a:tr h="370840">
                <a:tc>
                  <a:txBody>
                    <a:bodyPr/>
                    <a:lstStyle/>
                    <a:p>
                      <a:r>
                        <a:rPr lang="en-US" sz="1200" dirty="0" smtClean="0">
                          <a:solidFill>
                            <a:srgbClr val="FFFFFF"/>
                          </a:solidFill>
                        </a:rPr>
                        <a:t>Communication Vehicle</a:t>
                      </a:r>
                      <a:endParaRPr lang="en-US" sz="1200" dirty="0">
                        <a:solidFill>
                          <a:srgbClr val="FFFFFF"/>
                        </a:solidFill>
                      </a:endParaRPr>
                    </a:p>
                  </a:txBody>
                  <a:tcPr/>
                </a:tc>
                <a:tc>
                  <a:txBody>
                    <a:bodyPr/>
                    <a:lstStyle/>
                    <a:p>
                      <a:r>
                        <a:rPr lang="en-US" sz="1200" dirty="0" smtClean="0">
                          <a:solidFill>
                            <a:srgbClr val="FFFFFF"/>
                          </a:solidFill>
                        </a:rPr>
                        <a:t>Audience</a:t>
                      </a:r>
                      <a:endParaRPr lang="en-US" sz="1200" dirty="0">
                        <a:solidFill>
                          <a:srgbClr val="FFFFFF"/>
                        </a:solidFill>
                      </a:endParaRPr>
                    </a:p>
                  </a:txBody>
                  <a:tcPr/>
                </a:tc>
                <a:tc>
                  <a:txBody>
                    <a:bodyPr/>
                    <a:lstStyle/>
                    <a:p>
                      <a:r>
                        <a:rPr lang="en-US" sz="1200" dirty="0" smtClean="0">
                          <a:solidFill>
                            <a:srgbClr val="FFFFFF"/>
                          </a:solidFill>
                        </a:rPr>
                        <a:t>Frequency</a:t>
                      </a:r>
                      <a:endParaRPr lang="en-US" sz="1200" dirty="0">
                        <a:solidFill>
                          <a:srgbClr val="FFFFFF"/>
                        </a:solidFill>
                      </a:endParaRPr>
                    </a:p>
                  </a:txBody>
                  <a:tcPr/>
                </a:tc>
                <a:tc>
                  <a:txBody>
                    <a:bodyPr/>
                    <a:lstStyle/>
                    <a:p>
                      <a:r>
                        <a:rPr lang="en-US" sz="1200" dirty="0" smtClean="0">
                          <a:solidFill>
                            <a:srgbClr val="FFFFFF"/>
                          </a:solidFill>
                        </a:rPr>
                        <a:t>Purpose</a:t>
                      </a:r>
                      <a:r>
                        <a:rPr lang="en-US" sz="1200" baseline="0" dirty="0" smtClean="0">
                          <a:solidFill>
                            <a:srgbClr val="FFFFFF"/>
                          </a:solidFill>
                        </a:rPr>
                        <a:t> / Messaging</a:t>
                      </a:r>
                      <a:endParaRPr lang="en-US" sz="1200" dirty="0">
                        <a:solidFill>
                          <a:srgbClr val="FFFFFF"/>
                        </a:solidFill>
                      </a:endParaRPr>
                    </a:p>
                  </a:txBody>
                  <a:tcPr/>
                </a:tc>
                <a:extLst>
                  <a:ext uri="{0D108BD9-81ED-4DB2-BD59-A6C34878D82A}">
                    <a16:rowId xmlns:a16="http://schemas.microsoft.com/office/drawing/2014/main" val="10000"/>
                  </a:ext>
                </a:extLst>
              </a:tr>
              <a:tr h="370840">
                <a:tc>
                  <a:txBody>
                    <a:bodyPr/>
                    <a:lstStyle/>
                    <a:p>
                      <a:r>
                        <a:rPr lang="en-US" sz="1200" dirty="0" smtClean="0">
                          <a:solidFill>
                            <a:sysClr val="windowText" lastClr="000000"/>
                          </a:solidFill>
                        </a:rPr>
                        <a:t>Training</a:t>
                      </a:r>
                      <a:r>
                        <a:rPr lang="en-US" sz="1200" baseline="0" dirty="0" smtClean="0">
                          <a:solidFill>
                            <a:sysClr val="windowText" lastClr="000000"/>
                          </a:solidFill>
                        </a:rPr>
                        <a:t> Invites</a:t>
                      </a:r>
                      <a:endParaRPr lang="en-US" sz="1200" b="1" dirty="0">
                        <a:solidFill>
                          <a:sysClr val="windowText" lastClr="000000"/>
                        </a:solidFill>
                      </a:endParaRPr>
                    </a:p>
                  </a:txBody>
                  <a:tcPr/>
                </a:tc>
                <a:tc>
                  <a:txBody>
                    <a:bodyPr/>
                    <a:lstStyle/>
                    <a:p>
                      <a:r>
                        <a:rPr lang="en-US" sz="1200" dirty="0" smtClean="0">
                          <a:solidFill>
                            <a:sysClr val="windowText" lastClr="000000"/>
                          </a:solidFill>
                        </a:rPr>
                        <a:t> Functions</a:t>
                      </a:r>
                      <a:r>
                        <a:rPr lang="en-US" sz="1200" baseline="0" dirty="0" smtClean="0">
                          <a:solidFill>
                            <a:sysClr val="windowText" lastClr="000000"/>
                          </a:solidFill>
                        </a:rPr>
                        <a:t> &amp; Individuals</a:t>
                      </a:r>
                      <a:endParaRPr lang="en-US" sz="1200" dirty="0">
                        <a:solidFill>
                          <a:sysClr val="windowText" lastClr="000000"/>
                        </a:solidFill>
                      </a:endParaRPr>
                    </a:p>
                  </a:txBody>
                  <a:tcPr/>
                </a:tc>
                <a:tc>
                  <a:txBody>
                    <a:bodyPr/>
                    <a:lstStyle/>
                    <a:p>
                      <a:r>
                        <a:rPr lang="en-US" sz="1200" dirty="0" smtClean="0">
                          <a:solidFill>
                            <a:sysClr val="windowText" lastClr="000000"/>
                          </a:solidFill>
                        </a:rPr>
                        <a:t>As</a:t>
                      </a:r>
                      <a:r>
                        <a:rPr lang="en-US" sz="1200" baseline="0" dirty="0" smtClean="0">
                          <a:solidFill>
                            <a:sysClr val="windowText" lastClr="000000"/>
                          </a:solidFill>
                        </a:rPr>
                        <a:t> Needed</a:t>
                      </a:r>
                      <a:endParaRPr lang="en-US" sz="1200" dirty="0">
                        <a:solidFill>
                          <a:sysClr val="windowText" lastClr="000000"/>
                        </a:solidFill>
                      </a:endParaRPr>
                    </a:p>
                  </a:txBody>
                  <a:tcPr/>
                </a:tc>
                <a:tc>
                  <a:txBody>
                    <a:bodyPr/>
                    <a:lstStyle/>
                    <a:p>
                      <a:pPr>
                        <a:buFont typeface="Arial" pitchFamily="34" charset="0"/>
                        <a:buChar char="•"/>
                      </a:pPr>
                      <a:r>
                        <a:rPr lang="en-US" sz="1200" dirty="0" smtClean="0">
                          <a:solidFill>
                            <a:sysClr val="windowText" lastClr="000000"/>
                          </a:solidFill>
                        </a:rPr>
                        <a:t> Announce upcoming training</a:t>
                      </a:r>
                      <a:r>
                        <a:rPr lang="en-US" sz="1200" baseline="0" dirty="0" smtClean="0">
                          <a:solidFill>
                            <a:sysClr val="windowText" lastClr="000000"/>
                          </a:solidFill>
                        </a:rPr>
                        <a:t> sessions, as needed</a:t>
                      </a:r>
                      <a:endParaRPr lang="en-US" sz="1200" dirty="0">
                        <a:solidFill>
                          <a:sysClr val="windowText" lastClr="000000"/>
                        </a:solidFill>
                      </a:endParaRPr>
                    </a:p>
                  </a:txBody>
                  <a:tcPr/>
                </a:tc>
                <a:extLst>
                  <a:ext uri="{0D108BD9-81ED-4DB2-BD59-A6C34878D82A}">
                    <a16:rowId xmlns:a16="http://schemas.microsoft.com/office/drawing/2014/main" val="10001"/>
                  </a:ext>
                </a:extLst>
              </a:tr>
              <a:tr h="370840">
                <a:tc>
                  <a:txBody>
                    <a:bodyPr/>
                    <a:lstStyle/>
                    <a:p>
                      <a:r>
                        <a:rPr lang="en-US" sz="1200" dirty="0" smtClean="0">
                          <a:solidFill>
                            <a:sysClr val="windowText" lastClr="000000"/>
                          </a:solidFill>
                        </a:rPr>
                        <a:t>Training Follow up Emails</a:t>
                      </a:r>
                    </a:p>
                    <a:p>
                      <a:endParaRPr lang="en-US" sz="1200" dirty="0" smtClean="0">
                        <a:solidFill>
                          <a:sysClr val="windowText" lastClr="000000"/>
                        </a:solidFill>
                      </a:endParaRPr>
                    </a:p>
                    <a:p>
                      <a:endParaRPr lang="en-US" sz="1200" b="1" dirty="0">
                        <a:solidFill>
                          <a:sysClr val="windowText" lastClr="000000"/>
                        </a:solidFill>
                      </a:endParaRPr>
                    </a:p>
                  </a:txBody>
                  <a:tcPr/>
                </a:tc>
                <a:tc>
                  <a:txBody>
                    <a:bodyPr/>
                    <a:lstStyle/>
                    <a:p>
                      <a:r>
                        <a:rPr lang="en-US" sz="1200" dirty="0" smtClean="0">
                          <a:solidFill>
                            <a:sysClr val="windowText" lastClr="000000"/>
                          </a:solidFill>
                        </a:rPr>
                        <a:t> Functions</a:t>
                      </a:r>
                      <a:r>
                        <a:rPr lang="en-US" sz="1200" baseline="0" dirty="0" smtClean="0">
                          <a:solidFill>
                            <a:sysClr val="windowText" lastClr="000000"/>
                          </a:solidFill>
                        </a:rPr>
                        <a:t> &amp; Individuals</a:t>
                      </a:r>
                      <a:endParaRPr lang="en-US" sz="1200" dirty="0">
                        <a:solidFill>
                          <a:sysClr val="windowText" lastClr="000000"/>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ysClr val="windowText" lastClr="000000"/>
                          </a:solidFill>
                        </a:rPr>
                        <a:t>As</a:t>
                      </a:r>
                      <a:r>
                        <a:rPr lang="en-US" sz="1200" baseline="0" dirty="0" smtClean="0">
                          <a:solidFill>
                            <a:sysClr val="windowText" lastClr="000000"/>
                          </a:solidFill>
                        </a:rPr>
                        <a:t> Needed</a:t>
                      </a:r>
                      <a:endParaRPr lang="en-US" sz="1200" dirty="0" smtClean="0">
                        <a:solidFill>
                          <a:sysClr val="windowText" lastClr="000000"/>
                        </a:solidFill>
                      </a:endParaRPr>
                    </a:p>
                    <a:p>
                      <a:endParaRPr lang="en-US" sz="1200" dirty="0">
                        <a:solidFill>
                          <a:sysClr val="windowText" lastClr="000000"/>
                        </a:solidFill>
                      </a:endParaRPr>
                    </a:p>
                  </a:txBody>
                  <a:tcPr/>
                </a:tc>
                <a:tc>
                  <a:txBody>
                    <a:bodyPr/>
                    <a:lstStyle/>
                    <a:p>
                      <a:pPr>
                        <a:buFont typeface="Arial" pitchFamily="34" charset="0"/>
                        <a:buChar char="•"/>
                      </a:pPr>
                      <a:r>
                        <a:rPr lang="en-US" sz="1200" dirty="0" smtClean="0">
                          <a:solidFill>
                            <a:sysClr val="windowText" lastClr="000000"/>
                          </a:solidFill>
                        </a:rPr>
                        <a:t> Direct</a:t>
                      </a:r>
                      <a:r>
                        <a:rPr lang="en-US" sz="1200" baseline="0" dirty="0" smtClean="0">
                          <a:solidFill>
                            <a:sysClr val="windowText" lastClr="000000"/>
                          </a:solidFill>
                        </a:rPr>
                        <a:t> attendees to training materials</a:t>
                      </a:r>
                    </a:p>
                    <a:p>
                      <a:pPr>
                        <a:buFont typeface="Arial" pitchFamily="34" charset="0"/>
                        <a:buChar char="•"/>
                      </a:pPr>
                      <a:r>
                        <a:rPr lang="en-US" sz="1200" baseline="0" dirty="0" smtClean="0">
                          <a:solidFill>
                            <a:sysClr val="windowText" lastClr="000000"/>
                          </a:solidFill>
                        </a:rPr>
                        <a:t> Enable attendees to share feedback </a:t>
                      </a:r>
                      <a:endParaRPr lang="en-US" sz="1200" dirty="0">
                        <a:solidFill>
                          <a:sysClr val="windowText" lastClr="000000"/>
                        </a:solidFill>
                      </a:endParaRPr>
                    </a:p>
                  </a:txBody>
                  <a:tcPr/>
                </a:tc>
                <a:extLst>
                  <a:ext uri="{0D108BD9-81ED-4DB2-BD59-A6C34878D82A}">
                    <a16:rowId xmlns:a16="http://schemas.microsoft.com/office/drawing/2014/main" val="10002"/>
                  </a:ext>
                </a:extLst>
              </a:tr>
              <a:tr h="370840">
                <a:tc>
                  <a:txBody>
                    <a:bodyPr/>
                    <a:lstStyle/>
                    <a:p>
                      <a:r>
                        <a:rPr lang="en-US" sz="1200" dirty="0" smtClean="0">
                          <a:solidFill>
                            <a:sysClr val="windowText" lastClr="000000"/>
                          </a:solidFill>
                        </a:rPr>
                        <a:t>Feedback Surveys</a:t>
                      </a:r>
                      <a:endParaRPr lang="en-US" sz="1200" b="1" dirty="0">
                        <a:solidFill>
                          <a:sysClr val="windowText" lastClr="000000"/>
                        </a:solidFill>
                      </a:endParaRPr>
                    </a:p>
                  </a:txBody>
                  <a:tcPr/>
                </a:tc>
                <a:tc>
                  <a:txBody>
                    <a:bodyPr/>
                    <a:lstStyle/>
                    <a:p>
                      <a:r>
                        <a:rPr lang="en-US" sz="1200" dirty="0" smtClean="0">
                          <a:solidFill>
                            <a:sysClr val="windowText" lastClr="000000"/>
                          </a:solidFill>
                        </a:rPr>
                        <a:t>All TT Stake-holders</a:t>
                      </a:r>
                      <a:endParaRPr lang="en-US" sz="1200" dirty="0">
                        <a:solidFill>
                          <a:sysClr val="windowText" lastClr="000000"/>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ysClr val="windowText" lastClr="000000"/>
                          </a:solidFill>
                        </a:rPr>
                        <a:t>As</a:t>
                      </a:r>
                      <a:r>
                        <a:rPr lang="en-US" sz="1200" baseline="0" dirty="0" smtClean="0">
                          <a:solidFill>
                            <a:sysClr val="windowText" lastClr="000000"/>
                          </a:solidFill>
                        </a:rPr>
                        <a:t> Needed</a:t>
                      </a:r>
                      <a:r>
                        <a:rPr lang="en-US" sz="1200" dirty="0" smtClean="0">
                          <a:solidFill>
                            <a:sysClr val="windowText" lastClr="000000"/>
                          </a:solidFill>
                        </a:rPr>
                        <a:t> – align</a:t>
                      </a:r>
                      <a:r>
                        <a:rPr lang="en-US" sz="1200" baseline="0" dirty="0" smtClean="0">
                          <a:solidFill>
                            <a:sysClr val="windowText" lastClr="000000"/>
                          </a:solidFill>
                        </a:rPr>
                        <a:t> to high impact milestones and training sessions</a:t>
                      </a:r>
                      <a:endParaRPr lang="en-US" sz="1200" dirty="0" smtClean="0">
                        <a:solidFill>
                          <a:sysClr val="windowText" lastClr="000000"/>
                        </a:solidFill>
                      </a:endParaRPr>
                    </a:p>
                  </a:txBody>
                  <a:tcPr/>
                </a:tc>
                <a:tc>
                  <a:txBody>
                    <a:bodyPr/>
                    <a:lstStyle/>
                    <a:p>
                      <a:pPr>
                        <a:buFont typeface="Arial" pitchFamily="34" charset="0"/>
                        <a:buChar char="•"/>
                      </a:pPr>
                      <a:r>
                        <a:rPr lang="en-US" sz="1200" dirty="0" smtClean="0">
                          <a:solidFill>
                            <a:sysClr val="windowText" lastClr="000000"/>
                          </a:solidFill>
                        </a:rPr>
                        <a:t> Enable employees</a:t>
                      </a:r>
                      <a:r>
                        <a:rPr lang="en-US" sz="1200" baseline="0" dirty="0" smtClean="0">
                          <a:solidFill>
                            <a:sysClr val="windowText" lastClr="000000"/>
                          </a:solidFill>
                        </a:rPr>
                        <a:t> to share how they are adjusting </a:t>
                      </a:r>
                      <a:br>
                        <a:rPr lang="en-US" sz="1200" baseline="0" dirty="0" smtClean="0">
                          <a:solidFill>
                            <a:sysClr val="windowText" lastClr="000000"/>
                          </a:solidFill>
                        </a:rPr>
                      </a:br>
                      <a:r>
                        <a:rPr lang="en-US" sz="1200" baseline="0" dirty="0" smtClean="0">
                          <a:solidFill>
                            <a:sysClr val="windowText" lastClr="000000"/>
                          </a:solidFill>
                        </a:rPr>
                        <a:t>  to the changes that are happening to their group</a:t>
                      </a:r>
                      <a:endParaRPr lang="en-US" sz="1200" dirty="0" smtClean="0">
                        <a:solidFill>
                          <a:sysClr val="windowText" lastClr="000000"/>
                        </a:solidFill>
                      </a:endParaRPr>
                    </a:p>
                    <a:p>
                      <a:pPr>
                        <a:buFont typeface="Arial" pitchFamily="34" charset="0"/>
                        <a:buChar char="•"/>
                      </a:pPr>
                      <a:r>
                        <a:rPr lang="en-US" sz="1200" dirty="0" smtClean="0">
                          <a:solidFill>
                            <a:sysClr val="windowText" lastClr="000000"/>
                          </a:solidFill>
                        </a:rPr>
                        <a:t> Post</a:t>
                      </a:r>
                      <a:r>
                        <a:rPr lang="en-US" sz="1200" baseline="0" dirty="0" smtClean="0">
                          <a:solidFill>
                            <a:sysClr val="windowText" lastClr="000000"/>
                          </a:solidFill>
                        </a:rPr>
                        <a:t> Training Surveys to measure effectiveness</a:t>
                      </a:r>
                    </a:p>
                    <a:p>
                      <a:r>
                        <a:rPr lang="en-US" sz="1200" baseline="0" dirty="0" smtClean="0">
                          <a:solidFill>
                            <a:sysClr val="windowText" lastClr="000000"/>
                          </a:solidFill>
                        </a:rPr>
                        <a:t>  Project Pulse Surveys to measure change </a:t>
                      </a:r>
                      <a:br>
                        <a:rPr lang="en-US" sz="1200" baseline="0" dirty="0" smtClean="0">
                          <a:solidFill>
                            <a:sysClr val="windowText" lastClr="000000"/>
                          </a:solidFill>
                        </a:rPr>
                      </a:br>
                      <a:r>
                        <a:rPr lang="en-US" sz="1200" baseline="0" dirty="0" smtClean="0">
                          <a:solidFill>
                            <a:sysClr val="windowText" lastClr="000000"/>
                          </a:solidFill>
                        </a:rPr>
                        <a:t>  acceptance</a:t>
                      </a:r>
                      <a:endParaRPr lang="en-US" sz="1200" baseline="0" dirty="0">
                        <a:solidFill>
                          <a:sysClr val="windowText" lastClr="000000"/>
                        </a:solidFill>
                      </a:endParaRPr>
                    </a:p>
                  </a:txBody>
                  <a:tcPr/>
                </a:tc>
                <a:extLst>
                  <a:ext uri="{0D108BD9-81ED-4DB2-BD59-A6C34878D82A}">
                    <a16:rowId xmlns:a16="http://schemas.microsoft.com/office/drawing/2014/main" val="10003"/>
                  </a:ext>
                </a:extLst>
              </a:tr>
              <a:tr h="370840">
                <a:tc>
                  <a:txBody>
                    <a:bodyPr/>
                    <a:lstStyle/>
                    <a:p>
                      <a:r>
                        <a:rPr lang="en-US" sz="1200" dirty="0" smtClean="0">
                          <a:solidFill>
                            <a:sysClr val="windowText" lastClr="000000"/>
                          </a:solidFill>
                        </a:rPr>
                        <a:t>Focus</a:t>
                      </a:r>
                      <a:r>
                        <a:rPr lang="en-US" sz="1200" baseline="0" dirty="0" smtClean="0">
                          <a:solidFill>
                            <a:sysClr val="windowText" lastClr="000000"/>
                          </a:solidFill>
                        </a:rPr>
                        <a:t> On Finance Newsletter</a:t>
                      </a:r>
                    </a:p>
                    <a:p>
                      <a:endParaRPr lang="en-US" sz="1200" baseline="0" dirty="0" smtClean="0">
                        <a:solidFill>
                          <a:sysClr val="windowText" lastClr="000000"/>
                        </a:solidFill>
                      </a:endParaRPr>
                    </a:p>
                    <a:p>
                      <a:endParaRPr lang="en-US" sz="1200" b="1" dirty="0">
                        <a:solidFill>
                          <a:sysClr val="windowText" lastClr="000000"/>
                        </a:solidFill>
                      </a:endParaRPr>
                    </a:p>
                  </a:txBody>
                  <a:tcPr/>
                </a:tc>
                <a:tc>
                  <a:txBody>
                    <a:bodyPr/>
                    <a:lstStyle/>
                    <a:p>
                      <a:r>
                        <a:rPr lang="en-US" sz="1200" dirty="0" smtClean="0">
                          <a:solidFill>
                            <a:sysClr val="windowText" lastClr="000000"/>
                          </a:solidFill>
                        </a:rPr>
                        <a:t>All  Finance</a:t>
                      </a:r>
                      <a:endParaRPr lang="en-US" sz="1200" dirty="0">
                        <a:solidFill>
                          <a:sysClr val="windowText" lastClr="000000"/>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ysClr val="windowText" lastClr="000000"/>
                          </a:solidFill>
                        </a:rPr>
                        <a:t>As</a:t>
                      </a:r>
                      <a:r>
                        <a:rPr lang="en-US" sz="1200" baseline="0" dirty="0" smtClean="0">
                          <a:solidFill>
                            <a:sysClr val="windowText" lastClr="000000"/>
                          </a:solidFill>
                        </a:rPr>
                        <a:t> Needed</a:t>
                      </a:r>
                      <a:r>
                        <a:rPr lang="en-US" sz="1200" dirty="0" smtClean="0">
                          <a:solidFill>
                            <a:sysClr val="windowText" lastClr="000000"/>
                          </a:solidFill>
                        </a:rPr>
                        <a:t> – align</a:t>
                      </a:r>
                      <a:r>
                        <a:rPr lang="en-US" sz="1200" baseline="0" dirty="0" smtClean="0">
                          <a:solidFill>
                            <a:sysClr val="windowText" lastClr="000000"/>
                          </a:solidFill>
                        </a:rPr>
                        <a:t> to high impact milestones</a:t>
                      </a:r>
                      <a:endParaRPr lang="en-US" sz="1200" dirty="0">
                        <a:solidFill>
                          <a:sysClr val="windowText" lastClr="000000"/>
                        </a:solidFill>
                      </a:endParaRPr>
                    </a:p>
                  </a:txBody>
                  <a:tcPr/>
                </a:tc>
                <a:tc>
                  <a:txBody>
                    <a:bodyPr/>
                    <a:lstStyle/>
                    <a:p>
                      <a:pPr>
                        <a:buFont typeface="Arial" pitchFamily="34" charset="0"/>
                        <a:buChar char="•"/>
                      </a:pPr>
                      <a:r>
                        <a:rPr lang="en-US" sz="1200" dirty="0" smtClean="0">
                          <a:solidFill>
                            <a:sysClr val="windowText" lastClr="000000"/>
                          </a:solidFill>
                        </a:rPr>
                        <a:t> Provide  Finance an insight into </a:t>
                      </a:r>
                    </a:p>
                    <a:p>
                      <a:pPr>
                        <a:buFont typeface="Arial" pitchFamily="34" charset="0"/>
                        <a:buNone/>
                      </a:pPr>
                      <a:r>
                        <a:rPr lang="en-US" sz="1200" baseline="0" dirty="0" smtClean="0">
                          <a:solidFill>
                            <a:sysClr val="windowText" lastClr="000000"/>
                          </a:solidFill>
                        </a:rPr>
                        <a:t>  </a:t>
                      </a:r>
                      <a:r>
                        <a:rPr lang="en-US" sz="1200" dirty="0" smtClean="0">
                          <a:solidFill>
                            <a:sysClr val="windowText" lastClr="000000"/>
                          </a:solidFill>
                        </a:rPr>
                        <a:t>Transformation progress </a:t>
                      </a:r>
                    </a:p>
                    <a:p>
                      <a:pPr>
                        <a:buFont typeface="Arial" pitchFamily="34" charset="0"/>
                        <a:buChar char="•"/>
                      </a:pPr>
                      <a:r>
                        <a:rPr lang="en-US" sz="1200" baseline="0" dirty="0" smtClean="0">
                          <a:solidFill>
                            <a:sysClr val="windowText" lastClr="000000"/>
                          </a:solidFill>
                        </a:rPr>
                        <a:t> Recognize key contributors within </a:t>
                      </a:r>
                      <a:endParaRPr lang="en-US" sz="1200" dirty="0">
                        <a:solidFill>
                          <a:sysClr val="windowText" lastClr="000000"/>
                        </a:solidFill>
                      </a:endParaRPr>
                    </a:p>
                  </a:txBody>
                  <a:tcPr/>
                </a:tc>
                <a:extLst>
                  <a:ext uri="{0D108BD9-81ED-4DB2-BD59-A6C34878D82A}">
                    <a16:rowId xmlns:a16="http://schemas.microsoft.com/office/drawing/2014/main" val="10004"/>
                  </a:ext>
                </a:extLst>
              </a:tr>
              <a:tr h="370840">
                <a:tc>
                  <a:txBody>
                    <a:bodyPr/>
                    <a:lstStyle/>
                    <a:p>
                      <a:r>
                        <a:rPr lang="en-US" sz="1200" dirty="0" smtClean="0">
                          <a:solidFill>
                            <a:sysClr val="windowText" lastClr="000000"/>
                          </a:solidFill>
                        </a:rPr>
                        <a:t> Intranet Site</a:t>
                      </a:r>
                    </a:p>
                    <a:p>
                      <a:endParaRPr lang="en-US" sz="1200" dirty="0" smtClean="0">
                        <a:solidFill>
                          <a:sysClr val="windowText" lastClr="000000"/>
                        </a:solidFill>
                      </a:endParaRPr>
                    </a:p>
                    <a:p>
                      <a:endParaRPr lang="en-US" sz="1200" b="1" dirty="0">
                        <a:solidFill>
                          <a:sysClr val="windowText" lastClr="000000"/>
                        </a:solidFill>
                      </a:endParaRPr>
                    </a:p>
                  </a:txBody>
                  <a:tcPr/>
                </a:tc>
                <a:tc>
                  <a:txBody>
                    <a:bodyPr/>
                    <a:lstStyle/>
                    <a:p>
                      <a:r>
                        <a:rPr lang="en-US" sz="1200" dirty="0" smtClean="0">
                          <a:solidFill>
                            <a:sysClr val="windowText" lastClr="000000"/>
                          </a:solidFill>
                        </a:rPr>
                        <a:t>Global </a:t>
                      </a:r>
                      <a:endParaRPr lang="en-US" sz="1200" dirty="0">
                        <a:solidFill>
                          <a:sysClr val="windowText" lastClr="000000"/>
                        </a:solidFill>
                      </a:endParaRPr>
                    </a:p>
                  </a:txBody>
                  <a:tcPr/>
                </a:tc>
                <a:tc>
                  <a:txBody>
                    <a:bodyPr/>
                    <a:lstStyle/>
                    <a:p>
                      <a:r>
                        <a:rPr lang="en-US" sz="1200" dirty="0" smtClean="0">
                          <a:solidFill>
                            <a:sysClr val="windowText" lastClr="000000"/>
                          </a:solidFill>
                        </a:rPr>
                        <a:t>Every</a:t>
                      </a:r>
                      <a:r>
                        <a:rPr lang="en-US" sz="1200" baseline="0" dirty="0" smtClean="0">
                          <a:solidFill>
                            <a:sysClr val="windowText" lastClr="000000"/>
                          </a:solidFill>
                        </a:rPr>
                        <a:t> 1-2 weeks</a:t>
                      </a:r>
                      <a:endParaRPr lang="en-US" sz="1200" dirty="0">
                        <a:solidFill>
                          <a:sysClr val="windowText" lastClr="000000"/>
                        </a:solidFill>
                      </a:endParaRPr>
                    </a:p>
                  </a:txBody>
                  <a:tcPr/>
                </a:tc>
                <a:tc>
                  <a:txBody>
                    <a:bodyPr/>
                    <a:lstStyle/>
                    <a:p>
                      <a:pPr>
                        <a:buFont typeface="Arial" pitchFamily="34" charset="0"/>
                        <a:buChar char="•"/>
                      </a:pPr>
                      <a:r>
                        <a:rPr lang="en-US" sz="1200" dirty="0" smtClean="0">
                          <a:solidFill>
                            <a:sysClr val="windowText" lastClr="000000"/>
                          </a:solidFill>
                        </a:rPr>
                        <a:t> Update the  page</a:t>
                      </a:r>
                      <a:r>
                        <a:rPr lang="en-US" sz="1200" baseline="0" dirty="0" smtClean="0">
                          <a:solidFill>
                            <a:sysClr val="windowText" lastClr="000000"/>
                          </a:solidFill>
                        </a:rPr>
                        <a:t> on project status &amp; materials</a:t>
                      </a:r>
                    </a:p>
                    <a:p>
                      <a:pPr>
                        <a:buFont typeface="Arial" pitchFamily="34" charset="0"/>
                        <a:buChar char="•"/>
                      </a:pPr>
                      <a:r>
                        <a:rPr lang="en-US" sz="1200" baseline="0" dirty="0" smtClean="0">
                          <a:solidFill>
                            <a:sysClr val="windowText" lastClr="000000"/>
                          </a:solidFill>
                        </a:rPr>
                        <a:t> Include announcements on Finance page for major </a:t>
                      </a:r>
                      <a:br>
                        <a:rPr lang="en-US" sz="1200" baseline="0" dirty="0" smtClean="0">
                          <a:solidFill>
                            <a:sysClr val="windowText" lastClr="000000"/>
                          </a:solidFill>
                        </a:rPr>
                      </a:br>
                      <a:r>
                        <a:rPr lang="en-US" sz="1200" baseline="0" dirty="0" smtClean="0">
                          <a:solidFill>
                            <a:sysClr val="windowText" lastClr="000000"/>
                          </a:solidFill>
                        </a:rPr>
                        <a:t>  milestones</a:t>
                      </a:r>
                      <a:endParaRPr lang="en-US" sz="1200" dirty="0">
                        <a:solidFill>
                          <a:sysClr val="windowText" lastClr="000000"/>
                        </a:solidFill>
                      </a:endParaRPr>
                    </a:p>
                  </a:txBody>
                  <a:tcPr/>
                </a:tc>
                <a:extLst>
                  <a:ext uri="{0D108BD9-81ED-4DB2-BD59-A6C34878D82A}">
                    <a16:rowId xmlns:a16="http://schemas.microsoft.com/office/drawing/2014/main" val="10005"/>
                  </a:ext>
                </a:extLst>
              </a:tr>
              <a:tr h="370840">
                <a:tc>
                  <a:txBody>
                    <a:bodyPr/>
                    <a:lstStyle/>
                    <a:p>
                      <a:r>
                        <a:rPr lang="en-US" sz="1200" dirty="0" smtClean="0">
                          <a:solidFill>
                            <a:sysClr val="windowText" lastClr="000000"/>
                          </a:solidFill>
                        </a:rPr>
                        <a:t>Signage at  sites</a:t>
                      </a:r>
                    </a:p>
                    <a:p>
                      <a:endParaRPr lang="en-US" sz="1200" b="1" dirty="0">
                        <a:solidFill>
                          <a:sysClr val="windowText" lastClr="000000"/>
                        </a:solidFill>
                      </a:endParaRPr>
                    </a:p>
                  </a:txBody>
                  <a:tcPr/>
                </a:tc>
                <a:tc>
                  <a:txBody>
                    <a:bodyPr/>
                    <a:lstStyle/>
                    <a:p>
                      <a:r>
                        <a:rPr lang="en-US" sz="1200" dirty="0" smtClean="0">
                          <a:solidFill>
                            <a:sysClr val="windowText" lastClr="000000"/>
                          </a:solidFill>
                        </a:rPr>
                        <a:t>Global </a:t>
                      </a:r>
                      <a:endParaRPr lang="en-US" sz="1200" dirty="0">
                        <a:solidFill>
                          <a:sysClr val="windowText" lastClr="000000"/>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ysClr val="windowText" lastClr="000000"/>
                          </a:solidFill>
                        </a:rPr>
                        <a:t>As</a:t>
                      </a:r>
                      <a:r>
                        <a:rPr lang="en-US" sz="1200" baseline="0" dirty="0" smtClean="0">
                          <a:solidFill>
                            <a:sysClr val="windowText" lastClr="000000"/>
                          </a:solidFill>
                        </a:rPr>
                        <a:t> Needed</a:t>
                      </a:r>
                      <a:r>
                        <a:rPr lang="en-US" sz="1200" dirty="0" smtClean="0">
                          <a:solidFill>
                            <a:sysClr val="windowText" lastClr="000000"/>
                          </a:solidFill>
                        </a:rPr>
                        <a:t> – around high</a:t>
                      </a:r>
                      <a:r>
                        <a:rPr lang="en-US" sz="1200" baseline="0" dirty="0" smtClean="0">
                          <a:solidFill>
                            <a:sysClr val="windowText" lastClr="000000"/>
                          </a:solidFill>
                        </a:rPr>
                        <a:t> impact system changes</a:t>
                      </a:r>
                    </a:p>
                    <a:p>
                      <a:endParaRPr lang="en-US" sz="1200" baseline="0" dirty="0" smtClean="0">
                        <a:solidFill>
                          <a:sysClr val="windowText" lastClr="000000"/>
                        </a:solidFill>
                      </a:endParaRPr>
                    </a:p>
                    <a:p>
                      <a:endParaRPr lang="en-US" sz="1200" dirty="0">
                        <a:solidFill>
                          <a:sysClr val="windowText" lastClr="000000"/>
                        </a:solidFill>
                      </a:endParaRPr>
                    </a:p>
                  </a:txBody>
                  <a:tcPr/>
                </a:tc>
                <a:tc>
                  <a:txBody>
                    <a:bodyPr/>
                    <a:lstStyle/>
                    <a:p>
                      <a:pPr>
                        <a:buFont typeface="Arial" pitchFamily="34" charset="0"/>
                        <a:buChar char="•"/>
                      </a:pPr>
                      <a:r>
                        <a:rPr lang="en-US" sz="1200" dirty="0" smtClean="0">
                          <a:solidFill>
                            <a:sysClr val="windowText" lastClr="000000"/>
                          </a:solidFill>
                        </a:rPr>
                        <a:t> Define “Who to Contact</a:t>
                      </a:r>
                      <a:r>
                        <a:rPr lang="en-US" sz="1200" baseline="0" dirty="0" smtClean="0">
                          <a:solidFill>
                            <a:sysClr val="windowText" lastClr="000000"/>
                          </a:solidFill>
                        </a:rPr>
                        <a:t> for Help” table tents</a:t>
                      </a:r>
                    </a:p>
                    <a:p>
                      <a:pPr>
                        <a:buFont typeface="Arial" pitchFamily="34" charset="0"/>
                        <a:buChar char="•"/>
                      </a:pPr>
                      <a:r>
                        <a:rPr lang="en-US" sz="1200" baseline="0" dirty="0" smtClean="0">
                          <a:solidFill>
                            <a:sysClr val="windowText" lastClr="000000"/>
                          </a:solidFill>
                        </a:rPr>
                        <a:t> Announce upcoming major changes using posters</a:t>
                      </a:r>
                    </a:p>
                  </a:txBody>
                  <a:tcPr/>
                </a:tc>
                <a:extLst>
                  <a:ext uri="{0D108BD9-81ED-4DB2-BD59-A6C34878D82A}">
                    <a16:rowId xmlns:a16="http://schemas.microsoft.com/office/drawing/2014/main" val="10006"/>
                  </a:ext>
                </a:extLst>
              </a:tr>
            </a:tbl>
          </a:graphicData>
        </a:graphic>
      </p:graphicFrame>
      <p:pic>
        <p:nvPicPr>
          <p:cNvPr id="14338" name="Picture 2" descr="http://www.geek.com/wp-content/uploads/2011/06/email-icon.jpg"/>
          <p:cNvPicPr>
            <a:picLocks noChangeAspect="1" noChangeArrowheads="1"/>
          </p:cNvPicPr>
          <p:nvPr/>
        </p:nvPicPr>
        <p:blipFill>
          <a:blip r:embed="rId3" cstate="print"/>
          <a:srcRect/>
          <a:stretch>
            <a:fillRect/>
          </a:stretch>
        </p:blipFill>
        <p:spPr bwMode="auto">
          <a:xfrm>
            <a:off x="609600" y="2057400"/>
            <a:ext cx="381000" cy="386773"/>
          </a:xfrm>
          <a:prstGeom prst="rect">
            <a:avLst/>
          </a:prstGeom>
          <a:noFill/>
        </p:spPr>
      </p:pic>
      <p:pic>
        <p:nvPicPr>
          <p:cNvPr id="5" name="Picture 2" descr="http://www.geek.com/wp-content/uploads/2011/06/email-icon.jpg"/>
          <p:cNvPicPr>
            <a:picLocks noChangeAspect="1" noChangeArrowheads="1"/>
          </p:cNvPicPr>
          <p:nvPr/>
        </p:nvPicPr>
        <p:blipFill>
          <a:blip r:embed="rId3" cstate="print"/>
          <a:srcRect/>
          <a:stretch>
            <a:fillRect/>
          </a:stretch>
        </p:blipFill>
        <p:spPr bwMode="auto">
          <a:xfrm>
            <a:off x="609600" y="2889827"/>
            <a:ext cx="381000" cy="386773"/>
          </a:xfrm>
          <a:prstGeom prst="rect">
            <a:avLst/>
          </a:prstGeom>
          <a:noFill/>
        </p:spPr>
      </p:pic>
      <p:pic>
        <p:nvPicPr>
          <p:cNvPr id="7" name="Picture 2" descr="http://www.geek.com/wp-content/uploads/2011/06/email-icon.jpg"/>
          <p:cNvPicPr>
            <a:picLocks noChangeAspect="1" noChangeArrowheads="1"/>
          </p:cNvPicPr>
          <p:nvPr/>
        </p:nvPicPr>
        <p:blipFill>
          <a:blip r:embed="rId3" cstate="print"/>
          <a:srcRect/>
          <a:stretch>
            <a:fillRect/>
          </a:stretch>
        </p:blipFill>
        <p:spPr bwMode="auto">
          <a:xfrm>
            <a:off x="609600" y="3728027"/>
            <a:ext cx="381000" cy="386773"/>
          </a:xfrm>
          <a:prstGeom prst="rect">
            <a:avLst/>
          </a:prstGeom>
          <a:noFill/>
        </p:spPr>
      </p:pic>
      <p:pic>
        <p:nvPicPr>
          <p:cNvPr id="14346" name="Picture 10" descr="http://4.bp.blogspot.com/_Q7xIzVjxiHo/TFzu_rpLmgI/AAAAAAAACcE/EMLmqXQ06iY/s1600/newsletter1.jpg"/>
          <p:cNvPicPr>
            <a:picLocks noChangeAspect="1" noChangeArrowheads="1"/>
          </p:cNvPicPr>
          <p:nvPr/>
        </p:nvPicPr>
        <p:blipFill>
          <a:blip r:embed="rId4" cstate="print"/>
          <a:srcRect/>
          <a:stretch>
            <a:fillRect/>
          </a:stretch>
        </p:blipFill>
        <p:spPr bwMode="auto">
          <a:xfrm>
            <a:off x="620288" y="4736442"/>
            <a:ext cx="522712" cy="288925"/>
          </a:xfrm>
          <a:prstGeom prst="rect">
            <a:avLst/>
          </a:prstGeom>
          <a:noFill/>
        </p:spPr>
      </p:pic>
      <p:pic>
        <p:nvPicPr>
          <p:cNvPr id="14348" name="Picture 12" descr="http://www-03.ibm.com/software/lotus/symphony/gallery.nsf/atom_clipArt/B524A09405AAAA9C85257596003258F4/$File/Icon-Computer01-White.png"/>
          <p:cNvPicPr>
            <a:picLocks noChangeAspect="1" noChangeArrowheads="1"/>
          </p:cNvPicPr>
          <p:nvPr/>
        </p:nvPicPr>
        <p:blipFill>
          <a:blip r:embed="rId5" cstate="print"/>
          <a:srcRect l="9351" t="12293" r="9201" b="13499"/>
          <a:stretch>
            <a:fillRect/>
          </a:stretch>
        </p:blipFill>
        <p:spPr bwMode="auto">
          <a:xfrm>
            <a:off x="609600" y="5406367"/>
            <a:ext cx="304800" cy="277707"/>
          </a:xfrm>
          <a:prstGeom prst="rect">
            <a:avLst/>
          </a:prstGeom>
          <a:noFill/>
        </p:spPr>
      </p:pic>
      <p:pic>
        <p:nvPicPr>
          <p:cNvPr id="14350" name="Picture 14" descr="http://www.harveyad.com/images/printedMaterial/mcnaughton.jpg"/>
          <p:cNvPicPr>
            <a:picLocks noChangeAspect="1" noChangeArrowheads="1"/>
          </p:cNvPicPr>
          <p:nvPr/>
        </p:nvPicPr>
        <p:blipFill>
          <a:blip r:embed="rId6" cstate="print"/>
          <a:srcRect/>
          <a:stretch>
            <a:fillRect/>
          </a:stretch>
        </p:blipFill>
        <p:spPr bwMode="auto">
          <a:xfrm>
            <a:off x="609600" y="6244567"/>
            <a:ext cx="361950" cy="232433"/>
          </a:xfrm>
          <a:prstGeom prst="rect">
            <a:avLst/>
          </a:prstGeom>
          <a:noFill/>
          <a:ln>
            <a:solidFill>
              <a:schemeClr val="bg2"/>
            </a:solidFill>
          </a:ln>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7200" y="366280"/>
            <a:ext cx="2650236" cy="776720"/>
          </a:xfrm>
          <a:prstGeom prst="rect">
            <a:avLst/>
          </a:prstGeom>
        </p:spPr>
      </p:pic>
      <p:sp>
        <p:nvSpPr>
          <p:cNvPr id="10" name="Oval 9"/>
          <p:cNvSpPr/>
          <p:nvPr/>
        </p:nvSpPr>
        <p:spPr>
          <a:xfrm>
            <a:off x="228600" y="152400"/>
            <a:ext cx="457200" cy="457200"/>
          </a:xfrm>
          <a:prstGeom prst="ellipse">
            <a:avLst/>
          </a:prstGeom>
          <a:solidFill>
            <a:schemeClr val="bg1"/>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b="1" dirty="0" smtClean="0">
                <a:solidFill>
                  <a:srgbClr val="FFFFFF"/>
                </a:solidFill>
              </a:rPr>
              <a:t>2</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0" y="460376"/>
            <a:ext cx="4404086" cy="835025"/>
          </a:xfrm>
        </p:spPr>
        <p:txBody>
          <a:bodyPr/>
          <a:lstStyle/>
          <a:p>
            <a:r>
              <a:rPr lang="en-US" dirty="0" smtClean="0"/>
              <a:t>Communication – </a:t>
            </a:r>
            <a:br>
              <a:rPr lang="en-US" dirty="0" smtClean="0"/>
            </a:br>
            <a:r>
              <a:rPr lang="en-US" dirty="0" smtClean="0"/>
              <a:t>Leverage Existing Materials	</a:t>
            </a:r>
            <a:endParaRPr lang="en-US" dirty="0"/>
          </a:p>
        </p:txBody>
      </p:sp>
      <p:sp>
        <p:nvSpPr>
          <p:cNvPr id="3" name="Content Placeholder 2"/>
          <p:cNvSpPr>
            <a:spLocks noGrp="1"/>
          </p:cNvSpPr>
          <p:nvPr>
            <p:ph idx="1"/>
          </p:nvPr>
        </p:nvSpPr>
        <p:spPr/>
        <p:txBody>
          <a:bodyPr/>
          <a:lstStyle/>
          <a:p>
            <a:r>
              <a:rPr lang="en-US" sz="1600" b="1" dirty="0" smtClean="0"/>
              <a:t>Communication</a:t>
            </a:r>
          </a:p>
          <a:p>
            <a:pPr lvl="1"/>
            <a:r>
              <a:rPr lang="en-US" dirty="0" smtClean="0"/>
              <a:t>IT Announcements (email template; specific distribution lists)</a:t>
            </a:r>
          </a:p>
          <a:p>
            <a:pPr lvl="1"/>
            <a:r>
              <a:rPr lang="en-US" dirty="0" smtClean="0"/>
              <a:t> Announcements (email template; specific distribution lists)</a:t>
            </a:r>
          </a:p>
          <a:p>
            <a:pPr marL="342900" lvl="1" indent="0">
              <a:buNone/>
            </a:pPr>
            <a:endParaRPr lang="en-US" dirty="0" smtClean="0"/>
          </a:p>
          <a:p>
            <a:r>
              <a:rPr lang="en-US" sz="1600" b="1" dirty="0" smtClean="0"/>
              <a:t>Newsletters/Websites</a:t>
            </a:r>
          </a:p>
          <a:p>
            <a:pPr lvl="1"/>
            <a:r>
              <a:rPr lang="en-US" i="1" dirty="0" smtClean="0"/>
              <a:t>Focus On Finance </a:t>
            </a:r>
            <a:r>
              <a:rPr lang="en-US" dirty="0" smtClean="0"/>
              <a:t>(newsletter to global finance)</a:t>
            </a:r>
            <a:endParaRPr lang="en-US" dirty="0"/>
          </a:p>
          <a:p>
            <a:pPr lvl="1"/>
            <a:r>
              <a:rPr lang="en-US" i="1" dirty="0" smtClean="0"/>
              <a:t>Inside The News </a:t>
            </a:r>
            <a:r>
              <a:rPr lang="en-US" dirty="0" smtClean="0"/>
              <a:t>(newsletter for internal website)</a:t>
            </a:r>
          </a:p>
          <a:p>
            <a:pPr lvl="1"/>
            <a:r>
              <a:rPr lang="en-US" i="1" dirty="0" smtClean="0"/>
              <a:t>Inside Baker-Hughes </a:t>
            </a:r>
            <a:r>
              <a:rPr lang="en-US" dirty="0" smtClean="0"/>
              <a:t>(intranet site)</a:t>
            </a:r>
            <a:endParaRPr lang="en-US" dirty="0"/>
          </a:p>
        </p:txBody>
      </p:sp>
      <p:pic>
        <p:nvPicPr>
          <p:cNvPr id="1029"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5581" t="32130" r="12837" b="15493"/>
          <a:stretch/>
        </p:blipFill>
        <p:spPr bwMode="auto">
          <a:xfrm>
            <a:off x="368490" y="4475093"/>
            <a:ext cx="3638267" cy="2078107"/>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046" t="32452" r="29090" b="11028"/>
          <a:stretch/>
        </p:blipFill>
        <p:spPr bwMode="auto">
          <a:xfrm>
            <a:off x="2654490" y="3810000"/>
            <a:ext cx="4304461" cy="2286001"/>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030"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448" t="13054" r="46226" b="18270"/>
          <a:stretch/>
        </p:blipFill>
        <p:spPr bwMode="auto">
          <a:xfrm>
            <a:off x="6083490" y="2819400"/>
            <a:ext cx="2755710" cy="2575913"/>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366280"/>
            <a:ext cx="2650236" cy="776720"/>
          </a:xfrm>
          <a:prstGeom prst="rect">
            <a:avLst/>
          </a:prstGeom>
        </p:spPr>
      </p:pic>
      <p:sp>
        <p:nvSpPr>
          <p:cNvPr id="7" name="Oval 6"/>
          <p:cNvSpPr/>
          <p:nvPr/>
        </p:nvSpPr>
        <p:spPr>
          <a:xfrm>
            <a:off x="228600" y="152400"/>
            <a:ext cx="457200" cy="457200"/>
          </a:xfrm>
          <a:prstGeom prst="ellipse">
            <a:avLst/>
          </a:prstGeom>
          <a:solidFill>
            <a:schemeClr val="bg1"/>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b="1" dirty="0" smtClean="0">
                <a:solidFill>
                  <a:srgbClr val="FFFFFF"/>
                </a:solidFill>
              </a:rPr>
              <a:t>2</a:t>
            </a:r>
          </a:p>
        </p:txBody>
      </p:sp>
    </p:spTree>
    <p:extLst>
      <p:ext uri="{BB962C8B-B14F-4D97-AF65-F5344CB8AC3E}">
        <p14:creationId xmlns:p14="http://schemas.microsoft.com/office/powerpoint/2010/main" val="1969702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337127"/>
            <a:ext cx="3116262" cy="835025"/>
          </a:xfrm>
        </p:spPr>
        <p:txBody>
          <a:bodyPr/>
          <a:lstStyle/>
          <a:p>
            <a:r>
              <a:rPr lang="en-US" dirty="0" smtClean="0"/>
              <a:t>Training - Overview</a:t>
            </a:r>
            <a:endParaRPr lang="en-US" dirty="0"/>
          </a:p>
        </p:txBody>
      </p:sp>
      <p:sp>
        <p:nvSpPr>
          <p:cNvPr id="27" name="Content Placeholder 2"/>
          <p:cNvSpPr>
            <a:spLocks noGrp="1"/>
          </p:cNvSpPr>
          <p:nvPr>
            <p:ph idx="1"/>
          </p:nvPr>
        </p:nvSpPr>
        <p:spPr>
          <a:xfrm>
            <a:off x="457200" y="1447800"/>
            <a:ext cx="8229600" cy="4906962"/>
          </a:xfrm>
        </p:spPr>
        <p:txBody>
          <a:bodyPr/>
          <a:lstStyle/>
          <a:p>
            <a:r>
              <a:rPr lang="en-US" sz="1600" b="1" dirty="0" smtClean="0"/>
              <a:t>Overall Training Strategy</a:t>
            </a:r>
          </a:p>
          <a:p>
            <a:pPr lvl="1"/>
            <a:r>
              <a:rPr lang="en-US" dirty="0" smtClean="0"/>
              <a:t>For each deployment within the [Project] program, the directly affected end users will be provided with training to enable an understanding of process and system changes and prepare them to work within this new business environment. Individuals will be provided an opportunity to learn the skills necessary to perform their jobs successfully.</a:t>
            </a:r>
          </a:p>
          <a:p>
            <a:pPr>
              <a:buNone/>
            </a:pPr>
            <a:endParaRPr lang="en-US" dirty="0" smtClean="0"/>
          </a:p>
          <a:p>
            <a:r>
              <a:rPr lang="en-US" sz="1600" b="1" dirty="0" smtClean="0"/>
              <a:t>Training Approach</a:t>
            </a:r>
          </a:p>
          <a:p>
            <a:pPr lvl="1"/>
            <a:r>
              <a:rPr lang="en-US" dirty="0" smtClean="0"/>
              <a:t>For each deployment: </a:t>
            </a:r>
          </a:p>
          <a:p>
            <a:pPr lvl="2"/>
            <a:r>
              <a:rPr lang="en-US" dirty="0" smtClean="0"/>
              <a:t>the training needs will be assessed, </a:t>
            </a:r>
          </a:p>
          <a:p>
            <a:pPr lvl="2"/>
            <a:r>
              <a:rPr lang="en-US" dirty="0" smtClean="0"/>
              <a:t>the courses and content will be defined and delivered</a:t>
            </a:r>
          </a:p>
          <a:p>
            <a:pPr lvl="2"/>
            <a:r>
              <a:rPr lang="en-US" dirty="0" smtClean="0"/>
              <a:t>comprehensive training sessions will be conducted for each user group.</a:t>
            </a:r>
          </a:p>
          <a:p>
            <a:pPr lvl="1">
              <a:buNone/>
            </a:pPr>
            <a:endParaRPr lang="en-US" b="1" dirty="0" smtClean="0"/>
          </a:p>
          <a:p>
            <a:r>
              <a:rPr lang="en-US" sz="1600" b="1" dirty="0" smtClean="0"/>
              <a:t>Key Training Methods Will Include:</a:t>
            </a:r>
          </a:p>
          <a:p>
            <a:pPr lvl="1"/>
            <a:r>
              <a:rPr lang="en-US" dirty="0" smtClean="0">
                <a:solidFill>
                  <a:schemeClr val="tx1"/>
                </a:solidFill>
              </a:rPr>
              <a:t>Instructor-Led Training for each deployment:</a:t>
            </a:r>
          </a:p>
          <a:p>
            <a:pPr lvl="2"/>
            <a:r>
              <a:rPr lang="en-US" dirty="0" smtClean="0">
                <a:solidFill>
                  <a:schemeClr val="tx1"/>
                </a:solidFill>
              </a:rPr>
              <a:t>Process/Policy/Procedure changes</a:t>
            </a:r>
            <a:endParaRPr lang="en-US" dirty="0">
              <a:solidFill>
                <a:schemeClr val="tx1"/>
              </a:solidFill>
            </a:endParaRPr>
          </a:p>
          <a:p>
            <a:pPr lvl="2"/>
            <a:r>
              <a:rPr lang="en-US" dirty="0" smtClean="0">
                <a:solidFill>
                  <a:schemeClr val="tx1"/>
                </a:solidFill>
              </a:rPr>
              <a:t>System-related changes </a:t>
            </a:r>
          </a:p>
          <a:p>
            <a:pPr lvl="1"/>
            <a:r>
              <a:rPr lang="en-US" dirty="0" smtClean="0">
                <a:solidFill>
                  <a:schemeClr val="tx1"/>
                </a:solidFill>
              </a:rPr>
              <a:t>Job Aids</a:t>
            </a:r>
          </a:p>
          <a:p>
            <a:pPr lvl="1"/>
            <a:r>
              <a:rPr lang="en-US" dirty="0" smtClean="0">
                <a:solidFill>
                  <a:schemeClr val="tx1"/>
                </a:solidFill>
              </a:rPr>
              <a:t>End User Support</a:t>
            </a:r>
          </a:p>
          <a:p>
            <a:pPr lvl="1"/>
            <a:r>
              <a:rPr lang="en-US" dirty="0" smtClean="0">
                <a:solidFill>
                  <a:schemeClr val="tx1"/>
                </a:solidFill>
              </a:rPr>
              <a:t>Online help</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366280"/>
            <a:ext cx="2650236" cy="776720"/>
          </a:xfrm>
          <a:prstGeom prst="rect">
            <a:avLst/>
          </a:prstGeom>
        </p:spPr>
      </p:pic>
      <p:sp>
        <p:nvSpPr>
          <p:cNvPr id="21" name="Oval 20"/>
          <p:cNvSpPr/>
          <p:nvPr/>
        </p:nvSpPr>
        <p:spPr>
          <a:xfrm>
            <a:off x="228600" y="152400"/>
            <a:ext cx="457200" cy="457200"/>
          </a:xfrm>
          <a:prstGeom prst="ellipse">
            <a:avLst/>
          </a:prstGeom>
          <a:solidFill>
            <a:schemeClr val="bg1"/>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b="1" dirty="0" smtClean="0">
                <a:solidFill>
                  <a:srgbClr val="FFFFFF"/>
                </a:solidFill>
              </a:rPr>
              <a:t>3</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3288" y="295710"/>
            <a:ext cx="2887662" cy="835025"/>
          </a:xfrm>
        </p:spPr>
        <p:txBody>
          <a:bodyPr/>
          <a:lstStyle/>
          <a:p>
            <a:r>
              <a:rPr lang="en-US" dirty="0" smtClean="0"/>
              <a:t>Training – Activities</a:t>
            </a:r>
            <a:endParaRPr lang="en-US" dirty="0"/>
          </a:p>
        </p:txBody>
      </p:sp>
      <p:sp>
        <p:nvSpPr>
          <p:cNvPr id="12" name="AutoShape 12"/>
          <p:cNvSpPr>
            <a:spLocks noChangeArrowheads="1"/>
          </p:cNvSpPr>
          <p:nvPr/>
        </p:nvSpPr>
        <p:spPr bwMode="gray">
          <a:xfrm>
            <a:off x="1066800" y="2711644"/>
            <a:ext cx="3048000" cy="866775"/>
          </a:xfrm>
          <a:prstGeom prst="homePlate">
            <a:avLst>
              <a:gd name="adj" fmla="val 30462"/>
            </a:avLst>
          </a:prstGeom>
          <a:solidFill>
            <a:schemeClr val="bg1">
              <a:lumMod val="20000"/>
              <a:lumOff val="80000"/>
            </a:schemeClr>
          </a:solidFill>
          <a:ln w="9525" algn="ctr">
            <a:solidFill>
              <a:schemeClr val="tx1"/>
            </a:solidFill>
            <a:miter lim="800000"/>
            <a:headEnd/>
            <a:tailEnd/>
          </a:ln>
        </p:spPr>
        <p:txBody>
          <a:bodyPr wrap="square" lIns="72000" tIns="72000" rIns="72000" bIns="72000" anchor="ctr"/>
          <a:lstStyle/>
          <a:p>
            <a:pPr eaLnBrk="0" hangingPunct="0">
              <a:spcBef>
                <a:spcPct val="20000"/>
              </a:spcBef>
              <a:buSzPct val="100000"/>
              <a:buFont typeface="Wingdings" pitchFamily="2" charset="2"/>
              <a:buNone/>
            </a:pPr>
            <a:r>
              <a:rPr lang="en-US" sz="1200" b="1" dirty="0" smtClean="0"/>
              <a:t>Curriculum</a:t>
            </a:r>
          </a:p>
          <a:p>
            <a:pPr eaLnBrk="0" hangingPunct="0">
              <a:spcBef>
                <a:spcPct val="20000"/>
              </a:spcBef>
              <a:buSzPct val="100000"/>
              <a:buFont typeface="Wingdings" pitchFamily="2" charset="2"/>
              <a:buNone/>
            </a:pPr>
            <a:r>
              <a:rPr lang="en-US" sz="1000" dirty="0" smtClean="0"/>
              <a:t>Define the training </a:t>
            </a:r>
            <a:r>
              <a:rPr lang="en-US" sz="1000" dirty="0"/>
              <a:t>courses, </a:t>
            </a:r>
            <a:r>
              <a:rPr lang="en-US" sz="1000" dirty="0" smtClean="0"/>
              <a:t>delivery</a:t>
            </a:r>
            <a:r>
              <a:rPr lang="en-US" sz="1000" dirty="0"/>
              <a:t> </a:t>
            </a:r>
            <a:r>
              <a:rPr lang="en-US" sz="1000" dirty="0" smtClean="0"/>
              <a:t>methods, course durations and intended audiences.  </a:t>
            </a:r>
            <a:r>
              <a:rPr lang="en-GB" sz="1000" dirty="0" smtClean="0"/>
              <a:t>Includes mapping </a:t>
            </a:r>
            <a:r>
              <a:rPr lang="en-GB" sz="1000" dirty="0"/>
              <a:t>of </a:t>
            </a:r>
            <a:r>
              <a:rPr lang="en-GB" sz="1000" dirty="0" smtClean="0"/>
              <a:t>the curriculum </a:t>
            </a:r>
            <a:r>
              <a:rPr lang="en-GB" sz="1000" dirty="0"/>
              <a:t>to </a:t>
            </a:r>
            <a:r>
              <a:rPr lang="en-GB" sz="1000" dirty="0" smtClean="0"/>
              <a:t>jobs</a:t>
            </a:r>
            <a:endParaRPr lang="en-MY" sz="1000" dirty="0"/>
          </a:p>
        </p:txBody>
      </p:sp>
      <p:sp>
        <p:nvSpPr>
          <p:cNvPr id="13" name="AutoShape 12"/>
          <p:cNvSpPr>
            <a:spLocks noChangeArrowheads="1"/>
          </p:cNvSpPr>
          <p:nvPr/>
        </p:nvSpPr>
        <p:spPr bwMode="gray">
          <a:xfrm>
            <a:off x="3124200" y="4474781"/>
            <a:ext cx="3810000" cy="630619"/>
          </a:xfrm>
          <a:prstGeom prst="homePlate">
            <a:avLst>
              <a:gd name="adj" fmla="val 36914"/>
            </a:avLst>
          </a:prstGeom>
          <a:solidFill>
            <a:schemeClr val="bg1">
              <a:lumMod val="60000"/>
              <a:lumOff val="40000"/>
            </a:schemeClr>
          </a:solidFill>
          <a:ln w="9525" algn="ctr">
            <a:solidFill>
              <a:schemeClr val="tx1"/>
            </a:solidFill>
            <a:miter lim="800000"/>
            <a:headEnd/>
            <a:tailEnd/>
          </a:ln>
        </p:spPr>
        <p:txBody>
          <a:bodyPr wrap="square" lIns="72000" tIns="72000" rIns="72000" bIns="72000" anchor="t"/>
          <a:lstStyle/>
          <a:p>
            <a:pPr eaLnBrk="0" hangingPunct="0">
              <a:spcBef>
                <a:spcPct val="20000"/>
              </a:spcBef>
              <a:buSzPct val="100000"/>
              <a:buFont typeface="Wingdings" pitchFamily="2" charset="2"/>
              <a:buNone/>
            </a:pPr>
            <a:r>
              <a:rPr lang="en-US" sz="1200" b="1" dirty="0" smtClean="0">
                <a:solidFill>
                  <a:srgbClr val="FFFFFF"/>
                </a:solidFill>
              </a:rPr>
              <a:t>Training Materials</a:t>
            </a:r>
          </a:p>
          <a:p>
            <a:pPr marL="0" lvl="2" eaLnBrk="0" hangingPunct="0">
              <a:spcBef>
                <a:spcPct val="20000"/>
              </a:spcBef>
              <a:buSzPct val="100000"/>
            </a:pPr>
            <a:r>
              <a:rPr lang="en-US" sz="1000" dirty="0" smtClean="0">
                <a:solidFill>
                  <a:srgbClr val="FFFFFF"/>
                </a:solidFill>
              </a:rPr>
              <a:t>Develop instructor-led training materials including PowerPoint presentations, Quick Reference Guides and Job Aids.</a:t>
            </a:r>
            <a:endParaRPr lang="en-US" sz="1000" dirty="0" smtClean="0"/>
          </a:p>
        </p:txBody>
      </p:sp>
      <p:sp>
        <p:nvSpPr>
          <p:cNvPr id="14" name="AutoShape 12"/>
          <p:cNvSpPr>
            <a:spLocks noChangeArrowheads="1"/>
          </p:cNvSpPr>
          <p:nvPr/>
        </p:nvSpPr>
        <p:spPr bwMode="gray">
          <a:xfrm>
            <a:off x="2209800" y="3636581"/>
            <a:ext cx="3657600" cy="795528"/>
          </a:xfrm>
          <a:prstGeom prst="homePlate">
            <a:avLst>
              <a:gd name="adj" fmla="val 30462"/>
            </a:avLst>
          </a:prstGeom>
          <a:solidFill>
            <a:schemeClr val="bg1">
              <a:lumMod val="40000"/>
              <a:lumOff val="60000"/>
            </a:schemeClr>
          </a:solidFill>
          <a:ln w="9525" algn="ctr">
            <a:solidFill>
              <a:schemeClr val="tx1"/>
            </a:solidFill>
            <a:miter lim="800000"/>
            <a:headEnd/>
            <a:tailEnd/>
          </a:ln>
        </p:spPr>
        <p:txBody>
          <a:bodyPr wrap="square" lIns="72000" tIns="72000" rIns="72000" bIns="72000" anchor="ctr"/>
          <a:lstStyle/>
          <a:p>
            <a:pPr eaLnBrk="0" hangingPunct="0">
              <a:spcBef>
                <a:spcPct val="20000"/>
              </a:spcBef>
              <a:buSzPct val="100000"/>
              <a:buFont typeface="Wingdings" pitchFamily="2" charset="2"/>
              <a:buNone/>
            </a:pPr>
            <a:r>
              <a:rPr lang="en-US" sz="1200" b="1" dirty="0" smtClean="0"/>
              <a:t>Training Design </a:t>
            </a:r>
          </a:p>
          <a:p>
            <a:pPr marL="0" lvl="2" eaLnBrk="0" hangingPunct="0">
              <a:spcBef>
                <a:spcPct val="20000"/>
              </a:spcBef>
              <a:buSzPct val="100000"/>
            </a:pPr>
            <a:r>
              <a:rPr lang="en-US" sz="1000" dirty="0" smtClean="0"/>
              <a:t>Prepare a </a:t>
            </a:r>
            <a:r>
              <a:rPr lang="en-US" sz="1000" dirty="0"/>
              <a:t>detailed outline of each course that </a:t>
            </a:r>
            <a:r>
              <a:rPr lang="en-US" sz="1000" dirty="0" smtClean="0"/>
              <a:t>includes an agenda, course objectives, key concepts, course duration, and storyboard</a:t>
            </a:r>
            <a:endParaRPr lang="en-US" sz="1000" dirty="0"/>
          </a:p>
        </p:txBody>
      </p:sp>
      <p:sp>
        <p:nvSpPr>
          <p:cNvPr id="15" name="AutoShape 12"/>
          <p:cNvSpPr>
            <a:spLocks noChangeArrowheads="1"/>
          </p:cNvSpPr>
          <p:nvPr/>
        </p:nvSpPr>
        <p:spPr bwMode="gray">
          <a:xfrm>
            <a:off x="5791200" y="5181600"/>
            <a:ext cx="1828800" cy="917765"/>
          </a:xfrm>
          <a:prstGeom prst="homePlate">
            <a:avLst>
              <a:gd name="adj" fmla="val 23534"/>
            </a:avLst>
          </a:prstGeom>
          <a:solidFill>
            <a:schemeClr val="bg1">
              <a:lumMod val="50000"/>
            </a:schemeClr>
          </a:solidFill>
          <a:ln w="9525" algn="ctr">
            <a:solidFill>
              <a:schemeClr val="tx1"/>
            </a:solidFill>
            <a:miter lim="800000"/>
            <a:headEnd/>
            <a:tailEnd/>
          </a:ln>
        </p:spPr>
        <p:txBody>
          <a:bodyPr wrap="square" lIns="72000" tIns="72000" rIns="72000" bIns="72000" anchor="ctr"/>
          <a:lstStyle/>
          <a:p>
            <a:pPr eaLnBrk="0" hangingPunct="0">
              <a:spcBef>
                <a:spcPct val="20000"/>
              </a:spcBef>
              <a:buSzPct val="100000"/>
              <a:buFont typeface="Wingdings" pitchFamily="2" charset="2"/>
              <a:buNone/>
            </a:pPr>
            <a:r>
              <a:rPr lang="en-US" sz="1200" b="1" dirty="0" smtClean="0">
                <a:solidFill>
                  <a:srgbClr val="FFFFFF"/>
                </a:solidFill>
              </a:rPr>
              <a:t>Training Delivery</a:t>
            </a:r>
            <a:endParaRPr lang="en-MY" sz="1200" b="1" dirty="0">
              <a:solidFill>
                <a:srgbClr val="FFFFFF"/>
              </a:solidFill>
            </a:endParaRPr>
          </a:p>
          <a:p>
            <a:pPr eaLnBrk="0" hangingPunct="0">
              <a:spcBef>
                <a:spcPct val="20000"/>
              </a:spcBef>
              <a:buSzPct val="100000"/>
              <a:buFont typeface="Wingdings" pitchFamily="2" charset="2"/>
              <a:buNone/>
            </a:pPr>
            <a:r>
              <a:rPr lang="en-US" sz="1000" dirty="0" smtClean="0">
                <a:solidFill>
                  <a:srgbClr val="FFFFFF"/>
                </a:solidFill>
              </a:rPr>
              <a:t>Conduct classroom and virtual training sessions with end users</a:t>
            </a:r>
          </a:p>
        </p:txBody>
      </p:sp>
      <p:sp>
        <p:nvSpPr>
          <p:cNvPr id="16" name="AutoShape 12"/>
          <p:cNvSpPr>
            <a:spLocks noChangeArrowheads="1"/>
          </p:cNvSpPr>
          <p:nvPr/>
        </p:nvSpPr>
        <p:spPr bwMode="gray">
          <a:xfrm>
            <a:off x="7600950" y="6142037"/>
            <a:ext cx="1466850" cy="411163"/>
          </a:xfrm>
          <a:prstGeom prst="homePlate">
            <a:avLst>
              <a:gd name="adj" fmla="val 26222"/>
            </a:avLst>
          </a:prstGeom>
          <a:solidFill>
            <a:schemeClr val="bg2">
              <a:lumMod val="60000"/>
              <a:lumOff val="40000"/>
            </a:schemeClr>
          </a:solidFill>
          <a:ln w="9525" algn="ctr">
            <a:solidFill>
              <a:schemeClr val="tx1"/>
            </a:solidFill>
            <a:miter lim="800000"/>
            <a:headEnd/>
            <a:tailEnd/>
          </a:ln>
        </p:spPr>
        <p:txBody>
          <a:bodyPr wrap="none" lIns="72000" tIns="72000" rIns="72000" bIns="72000" anchor="ctr"/>
          <a:lstStyle/>
          <a:p>
            <a:pPr eaLnBrk="0" hangingPunct="0">
              <a:spcBef>
                <a:spcPct val="20000"/>
              </a:spcBef>
              <a:buSzPct val="100000"/>
              <a:buFont typeface="Wingdings" pitchFamily="2" charset="2"/>
              <a:buNone/>
            </a:pPr>
            <a:r>
              <a:rPr lang="en-US" sz="1200" b="1" dirty="0"/>
              <a:t>On Line Help</a:t>
            </a:r>
          </a:p>
          <a:p>
            <a:pPr eaLnBrk="0" hangingPunct="0">
              <a:spcBef>
                <a:spcPct val="20000"/>
              </a:spcBef>
              <a:buSzPct val="100000"/>
              <a:buFont typeface="Wingdings" pitchFamily="2" charset="2"/>
              <a:buNone/>
            </a:pPr>
            <a:r>
              <a:rPr lang="en-MY" sz="1000" dirty="0" smtClean="0"/>
              <a:t>Post Training </a:t>
            </a:r>
            <a:r>
              <a:rPr lang="en-MY" sz="1000" dirty="0"/>
              <a:t>Material </a:t>
            </a:r>
          </a:p>
        </p:txBody>
      </p:sp>
      <p:sp>
        <p:nvSpPr>
          <p:cNvPr id="17" name="AutoShape 13"/>
          <p:cNvSpPr>
            <a:spLocks noChangeArrowheads="1"/>
          </p:cNvSpPr>
          <p:nvPr/>
        </p:nvSpPr>
        <p:spPr bwMode="gray">
          <a:xfrm>
            <a:off x="414338" y="1828800"/>
            <a:ext cx="2786062" cy="795528"/>
          </a:xfrm>
          <a:prstGeom prst="homePlate">
            <a:avLst>
              <a:gd name="adj" fmla="val 37903"/>
            </a:avLst>
          </a:prstGeom>
          <a:solidFill>
            <a:srgbClr val="DEEFFF"/>
          </a:solidFill>
          <a:ln w="9525" algn="ctr">
            <a:solidFill>
              <a:schemeClr val="tx1"/>
            </a:solidFill>
            <a:miter lim="800000"/>
            <a:headEnd/>
            <a:tailEnd/>
          </a:ln>
        </p:spPr>
        <p:txBody>
          <a:bodyPr wrap="square" lIns="72000" tIns="72000" rIns="72000" bIns="72000" anchor="ctr"/>
          <a:lstStyle/>
          <a:p>
            <a:pPr algn="ctr" eaLnBrk="0" hangingPunct="0">
              <a:spcBef>
                <a:spcPct val="20000"/>
              </a:spcBef>
              <a:buSzPct val="100000"/>
            </a:pPr>
            <a:endParaRPr lang="en-MY" sz="1400" b="1"/>
          </a:p>
        </p:txBody>
      </p:sp>
      <p:sp>
        <p:nvSpPr>
          <p:cNvPr id="18" name="Text Box 11"/>
          <p:cNvSpPr txBox="1">
            <a:spLocks noChangeArrowheads="1"/>
          </p:cNvSpPr>
          <p:nvPr/>
        </p:nvSpPr>
        <p:spPr bwMode="gray">
          <a:xfrm>
            <a:off x="414338" y="1833337"/>
            <a:ext cx="2557462" cy="822515"/>
          </a:xfrm>
          <a:prstGeom prst="rect">
            <a:avLst/>
          </a:prstGeom>
          <a:noFill/>
          <a:ln w="9525" algn="ctr">
            <a:noFill/>
            <a:miter lim="800000"/>
            <a:headEnd/>
            <a:tailEnd/>
          </a:ln>
          <a:effectLst/>
        </p:spPr>
        <p:txBody>
          <a:bodyPr wrap="square" lIns="72000" tIns="72000" rIns="72000" bIns="72000">
            <a:spAutoFit/>
          </a:bodyPr>
          <a:lstStyle/>
          <a:p>
            <a:pPr eaLnBrk="0" hangingPunct="0">
              <a:spcBef>
                <a:spcPct val="20000"/>
              </a:spcBef>
              <a:buSzPct val="100000"/>
              <a:buFont typeface="Wingdings" pitchFamily="2" charset="2"/>
              <a:buNone/>
            </a:pPr>
            <a:r>
              <a:rPr lang="en-US" sz="1200" b="1" dirty="0" smtClean="0"/>
              <a:t>Needs Assessment</a:t>
            </a:r>
            <a:endParaRPr lang="en-US" sz="1200" b="1" dirty="0"/>
          </a:p>
          <a:p>
            <a:pPr marL="0" lvl="2" eaLnBrk="0" hangingPunct="0">
              <a:spcBef>
                <a:spcPct val="20000"/>
              </a:spcBef>
              <a:buSzPct val="100000"/>
            </a:pPr>
            <a:r>
              <a:rPr lang="en-US" sz="1000" dirty="0" smtClean="0"/>
              <a:t>Complete analysis to determine what is needed to deliver successful training to the appropriate user groups</a:t>
            </a:r>
            <a:endParaRPr lang="en-US" sz="1000" dirty="0"/>
          </a:p>
        </p:txBody>
      </p:sp>
      <p:sp>
        <p:nvSpPr>
          <p:cNvPr id="19" name="AutoShape 12"/>
          <p:cNvSpPr>
            <a:spLocks noChangeArrowheads="1"/>
          </p:cNvSpPr>
          <p:nvPr/>
        </p:nvSpPr>
        <p:spPr bwMode="gray">
          <a:xfrm>
            <a:off x="4953000" y="6142037"/>
            <a:ext cx="2647950" cy="411163"/>
          </a:xfrm>
          <a:prstGeom prst="homePlate">
            <a:avLst>
              <a:gd name="adj" fmla="val 26207"/>
            </a:avLst>
          </a:prstGeom>
          <a:solidFill>
            <a:schemeClr val="bg2">
              <a:lumMod val="60000"/>
              <a:lumOff val="40000"/>
            </a:schemeClr>
          </a:solidFill>
          <a:ln w="9525" algn="ctr">
            <a:solidFill>
              <a:schemeClr val="tx1"/>
            </a:solidFill>
            <a:miter lim="800000"/>
            <a:headEnd/>
            <a:tailEnd/>
          </a:ln>
        </p:spPr>
        <p:txBody>
          <a:bodyPr wrap="none" lIns="72000" tIns="72000" rIns="72000" bIns="72000" anchor="ctr"/>
          <a:lstStyle/>
          <a:p>
            <a:pPr eaLnBrk="0" hangingPunct="0">
              <a:spcBef>
                <a:spcPct val="20000"/>
              </a:spcBef>
              <a:buSzPct val="100000"/>
              <a:buFont typeface="Wingdings" pitchFamily="2" charset="2"/>
              <a:buNone/>
            </a:pPr>
            <a:r>
              <a:rPr lang="en-US" sz="1200" b="1" dirty="0" smtClean="0"/>
              <a:t>Training Support</a:t>
            </a:r>
            <a:endParaRPr lang="en-US" sz="1200" b="1" dirty="0"/>
          </a:p>
          <a:p>
            <a:pPr eaLnBrk="0" hangingPunct="0">
              <a:spcBef>
                <a:spcPct val="20000"/>
              </a:spcBef>
              <a:buSzPct val="100000"/>
              <a:buFont typeface="Wingdings" pitchFamily="2" charset="2"/>
              <a:buNone/>
            </a:pPr>
            <a:r>
              <a:rPr lang="en-US" sz="1000" dirty="0" smtClean="0"/>
              <a:t>Coordinate floorwalkers &amp; virtual support</a:t>
            </a:r>
            <a:endParaRPr lang="en-MY" sz="1000" dirty="0"/>
          </a:p>
        </p:txBody>
      </p:sp>
      <p:sp>
        <p:nvSpPr>
          <p:cNvPr id="20" name="TextBox 19"/>
          <p:cNvSpPr txBox="1"/>
          <p:nvPr/>
        </p:nvSpPr>
        <p:spPr>
          <a:xfrm>
            <a:off x="6918549" y="6568690"/>
            <a:ext cx="2454051" cy="289310"/>
          </a:xfrm>
          <a:prstGeom prst="rect">
            <a:avLst/>
          </a:prstGeom>
          <a:noFill/>
        </p:spPr>
        <p:txBody>
          <a:bodyPr wrap="square">
            <a:spAutoFit/>
          </a:bodyPr>
          <a:lstStyle/>
          <a:p>
            <a:pPr eaLnBrk="0" hangingPunct="0">
              <a:lnSpc>
                <a:spcPct val="80000"/>
              </a:lnSpc>
              <a:defRPr/>
            </a:pPr>
            <a:r>
              <a:rPr lang="en-US" sz="1600" b="1" i="1" dirty="0" smtClean="0"/>
              <a:t>Deployment</a:t>
            </a:r>
            <a:endParaRPr lang="en-US" sz="1600" b="1" i="1" dirty="0">
              <a:cs typeface="+mn-cs"/>
            </a:endParaRPr>
          </a:p>
        </p:txBody>
      </p:sp>
      <p:cxnSp>
        <p:nvCxnSpPr>
          <p:cNvPr id="21" name="Straight Connector 20"/>
          <p:cNvCxnSpPr/>
          <p:nvPr/>
        </p:nvCxnSpPr>
        <p:spPr bwMode="auto">
          <a:xfrm rot="5400000">
            <a:off x="5611812" y="4418207"/>
            <a:ext cx="4016375" cy="0"/>
          </a:xfrm>
          <a:prstGeom prst="line">
            <a:avLst/>
          </a:prstGeom>
          <a:ln>
            <a:prstDash val="dash"/>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22" name="AutoShape 12"/>
          <p:cNvSpPr>
            <a:spLocks noChangeArrowheads="1"/>
          </p:cNvSpPr>
          <p:nvPr/>
        </p:nvSpPr>
        <p:spPr bwMode="gray">
          <a:xfrm>
            <a:off x="4419600" y="5181600"/>
            <a:ext cx="1371600" cy="917765"/>
          </a:xfrm>
          <a:prstGeom prst="homePlate">
            <a:avLst>
              <a:gd name="adj" fmla="val 23534"/>
            </a:avLst>
          </a:prstGeom>
          <a:solidFill>
            <a:schemeClr val="bg1">
              <a:lumMod val="50000"/>
            </a:schemeClr>
          </a:solidFill>
          <a:ln w="9525" algn="ctr">
            <a:solidFill>
              <a:schemeClr val="tx1"/>
            </a:solidFill>
            <a:miter lim="800000"/>
            <a:headEnd/>
            <a:tailEnd/>
          </a:ln>
        </p:spPr>
        <p:txBody>
          <a:bodyPr wrap="square" lIns="72000" tIns="72000" rIns="72000" bIns="72000" anchor="ctr"/>
          <a:lstStyle/>
          <a:p>
            <a:pPr eaLnBrk="0" hangingPunct="0">
              <a:spcBef>
                <a:spcPct val="20000"/>
              </a:spcBef>
              <a:buSzPct val="100000"/>
              <a:buFont typeface="Wingdings" pitchFamily="2" charset="2"/>
              <a:buNone/>
            </a:pPr>
            <a:r>
              <a:rPr lang="en-US" sz="1200" b="1" dirty="0" smtClean="0">
                <a:solidFill>
                  <a:srgbClr val="FFFFFF"/>
                </a:solidFill>
              </a:rPr>
              <a:t>Train-the-Trainer</a:t>
            </a:r>
            <a:endParaRPr lang="en-MY" sz="1200" b="1" dirty="0">
              <a:solidFill>
                <a:srgbClr val="FFFFFF"/>
              </a:solidFill>
            </a:endParaRPr>
          </a:p>
          <a:p>
            <a:pPr eaLnBrk="0" hangingPunct="0">
              <a:spcBef>
                <a:spcPct val="20000"/>
              </a:spcBef>
              <a:buSzPct val="100000"/>
              <a:buFont typeface="Wingdings" pitchFamily="2" charset="2"/>
              <a:buNone/>
            </a:pPr>
            <a:r>
              <a:rPr lang="en-US" sz="1000" dirty="0" smtClean="0">
                <a:solidFill>
                  <a:srgbClr val="FFFFFF"/>
                </a:solidFill>
              </a:rPr>
              <a:t>Prepare trainers to facilitate training</a:t>
            </a:r>
            <a:endParaRPr lang="en-MY" sz="1000" dirty="0">
              <a:solidFill>
                <a:srgbClr val="FFFFFF"/>
              </a:solidFill>
            </a:endParaRPr>
          </a:p>
        </p:txBody>
      </p:sp>
      <p:sp>
        <p:nvSpPr>
          <p:cNvPr id="4" name="Content Placeholder 3"/>
          <p:cNvSpPr>
            <a:spLocks noGrp="1"/>
          </p:cNvSpPr>
          <p:nvPr>
            <p:ph idx="1"/>
          </p:nvPr>
        </p:nvSpPr>
        <p:spPr>
          <a:xfrm>
            <a:off x="381000" y="1219200"/>
            <a:ext cx="8615362" cy="455612"/>
          </a:xfrm>
        </p:spPr>
        <p:txBody>
          <a:bodyPr/>
          <a:lstStyle/>
          <a:p>
            <a:pPr marL="0" indent="0">
              <a:buNone/>
            </a:pPr>
            <a:r>
              <a:rPr lang="en-US" sz="1600" dirty="0"/>
              <a:t>For each deployment (process </a:t>
            </a:r>
            <a:r>
              <a:rPr lang="en-US" sz="1600" dirty="0" smtClean="0"/>
              <a:t>release </a:t>
            </a:r>
            <a:r>
              <a:rPr lang="en-US" sz="1600" dirty="0"/>
              <a:t>or system implementation</a:t>
            </a:r>
            <a:r>
              <a:rPr lang="en-US" sz="1600" dirty="0" smtClean="0"/>
              <a:t>) the following approach will be leveraged:</a:t>
            </a:r>
            <a:endParaRPr lang="en-US" sz="1600" dirty="0"/>
          </a:p>
        </p:txBody>
      </p:sp>
      <p:sp>
        <p:nvSpPr>
          <p:cNvPr id="3" name="5-Point Star 2"/>
          <p:cNvSpPr/>
          <p:nvPr/>
        </p:nvSpPr>
        <p:spPr>
          <a:xfrm>
            <a:off x="7429500" y="6188074"/>
            <a:ext cx="342900" cy="334963"/>
          </a:xfrm>
          <a:prstGeom prst="star5">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200" b="1" dirty="0" smtClean="0">
              <a:solidFill>
                <a:srgbClr val="FFFFFF"/>
              </a:solidFill>
            </a:endParaRPr>
          </a:p>
        </p:txBody>
      </p:sp>
      <p:sp>
        <p:nvSpPr>
          <p:cNvPr id="24" name="AutoShape 12"/>
          <p:cNvSpPr>
            <a:spLocks noChangeArrowheads="1"/>
          </p:cNvSpPr>
          <p:nvPr/>
        </p:nvSpPr>
        <p:spPr bwMode="gray">
          <a:xfrm>
            <a:off x="2741200" y="5175254"/>
            <a:ext cx="1678400" cy="917765"/>
          </a:xfrm>
          <a:prstGeom prst="homePlate">
            <a:avLst>
              <a:gd name="adj" fmla="val 23534"/>
            </a:avLst>
          </a:prstGeom>
          <a:solidFill>
            <a:schemeClr val="bg1">
              <a:lumMod val="50000"/>
            </a:schemeClr>
          </a:solidFill>
          <a:ln w="9525" algn="ctr">
            <a:solidFill>
              <a:schemeClr val="tx1"/>
            </a:solidFill>
            <a:miter lim="800000"/>
            <a:headEnd/>
            <a:tailEnd/>
          </a:ln>
        </p:spPr>
        <p:txBody>
          <a:bodyPr wrap="square" lIns="72000" tIns="72000" rIns="72000" bIns="72000" anchor="ctr"/>
          <a:lstStyle/>
          <a:p>
            <a:pPr eaLnBrk="0" hangingPunct="0">
              <a:spcBef>
                <a:spcPct val="20000"/>
              </a:spcBef>
              <a:buSzPct val="100000"/>
              <a:buFont typeface="Wingdings" pitchFamily="2" charset="2"/>
              <a:buNone/>
            </a:pPr>
            <a:r>
              <a:rPr lang="en-US" sz="1200" b="1" dirty="0" smtClean="0">
                <a:solidFill>
                  <a:srgbClr val="FFFFFF"/>
                </a:solidFill>
              </a:rPr>
              <a:t>Logistics</a:t>
            </a:r>
            <a:endParaRPr lang="en-MY" sz="1200" b="1" dirty="0">
              <a:solidFill>
                <a:srgbClr val="FFFFFF"/>
              </a:solidFill>
            </a:endParaRPr>
          </a:p>
          <a:p>
            <a:pPr eaLnBrk="0" hangingPunct="0">
              <a:spcBef>
                <a:spcPct val="20000"/>
              </a:spcBef>
              <a:buSzPct val="100000"/>
              <a:buFont typeface="Wingdings" pitchFamily="2" charset="2"/>
              <a:buNone/>
            </a:pPr>
            <a:r>
              <a:rPr lang="en-US" sz="1000" dirty="0" smtClean="0">
                <a:solidFill>
                  <a:srgbClr val="FFFFFF"/>
                </a:solidFill>
              </a:rPr>
              <a:t>Create training schedule, book rooms</a:t>
            </a:r>
            <a:r>
              <a:rPr lang="en-US" sz="1000" dirty="0">
                <a:solidFill>
                  <a:srgbClr val="FFFFFF"/>
                </a:solidFill>
              </a:rPr>
              <a:t>, </a:t>
            </a:r>
            <a:r>
              <a:rPr lang="en-US" sz="1000" dirty="0" smtClean="0">
                <a:solidFill>
                  <a:srgbClr val="FFFFFF"/>
                </a:solidFill>
              </a:rPr>
              <a:t>register courses and </a:t>
            </a:r>
            <a:r>
              <a:rPr lang="en-GB" sz="1000" dirty="0" smtClean="0">
                <a:solidFill>
                  <a:srgbClr val="FFFFFF"/>
                </a:solidFill>
              </a:rPr>
              <a:t>track attendance</a:t>
            </a:r>
            <a:endParaRPr lang="en-MY" sz="1000" dirty="0">
              <a:solidFill>
                <a:srgbClr val="FFFFFF"/>
              </a:solidFill>
            </a:endParaRPr>
          </a:p>
        </p:txBody>
      </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366280"/>
            <a:ext cx="2650236" cy="776720"/>
          </a:xfrm>
          <a:prstGeom prst="rect">
            <a:avLst/>
          </a:prstGeom>
        </p:spPr>
      </p:pic>
      <p:sp>
        <p:nvSpPr>
          <p:cNvPr id="23" name="Oval 22"/>
          <p:cNvSpPr/>
          <p:nvPr/>
        </p:nvSpPr>
        <p:spPr>
          <a:xfrm>
            <a:off x="228600" y="152400"/>
            <a:ext cx="457200" cy="457200"/>
          </a:xfrm>
          <a:prstGeom prst="ellipse">
            <a:avLst/>
          </a:prstGeom>
          <a:solidFill>
            <a:schemeClr val="bg1"/>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b="1" dirty="0" smtClean="0">
                <a:solidFill>
                  <a:srgbClr val="FFFFFF"/>
                </a:solidFill>
              </a:rPr>
              <a:t>3</a:t>
            </a:r>
          </a:p>
        </p:txBody>
      </p:sp>
    </p:spTree>
    <p:extLst>
      <p:ext uri="{BB962C8B-B14F-4D97-AF65-F5344CB8AC3E}">
        <p14:creationId xmlns:p14="http://schemas.microsoft.com/office/powerpoint/2010/main" val="27248855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0" y="289502"/>
            <a:ext cx="4030662" cy="835025"/>
          </a:xfrm>
        </p:spPr>
        <p:txBody>
          <a:bodyPr/>
          <a:lstStyle/>
          <a:p>
            <a:r>
              <a:rPr lang="en-US" dirty="0"/>
              <a:t>Training – Delivery </a:t>
            </a:r>
            <a:r>
              <a:rPr lang="en-US" dirty="0" smtClean="0"/>
              <a:t>Vehicle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70537930"/>
              </p:ext>
            </p:extLst>
          </p:nvPr>
        </p:nvGraphicFramePr>
        <p:xfrm>
          <a:off x="457200" y="1950720"/>
          <a:ext cx="8458200" cy="4754880"/>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4876800">
                  <a:extLst>
                    <a:ext uri="{9D8B030D-6E8A-4147-A177-3AD203B41FA5}">
                      <a16:colId xmlns:a16="http://schemas.microsoft.com/office/drawing/2014/main" val="20003"/>
                    </a:ext>
                  </a:extLst>
                </a:gridCol>
              </a:tblGrid>
              <a:tr h="370840">
                <a:tc>
                  <a:txBody>
                    <a:bodyPr/>
                    <a:lstStyle/>
                    <a:p>
                      <a:r>
                        <a:rPr lang="en-US" sz="1200" dirty="0" smtClean="0">
                          <a:solidFill>
                            <a:srgbClr val="FFFFFF"/>
                          </a:solidFill>
                        </a:rPr>
                        <a:t>Type of Change</a:t>
                      </a:r>
                      <a:endParaRPr lang="en-US" sz="1200" dirty="0">
                        <a:solidFill>
                          <a:srgbClr val="FFFFFF"/>
                        </a:solidFill>
                      </a:endParaRPr>
                    </a:p>
                  </a:txBody>
                  <a:tcPr>
                    <a:solidFill>
                      <a:srgbClr val="0070C0"/>
                    </a:solidFill>
                  </a:tcPr>
                </a:tc>
                <a:tc>
                  <a:txBody>
                    <a:bodyPr/>
                    <a:lstStyle/>
                    <a:p>
                      <a:r>
                        <a:rPr lang="en-US" sz="1200" dirty="0" smtClean="0">
                          <a:solidFill>
                            <a:srgbClr val="FFFFFF"/>
                          </a:solidFill>
                        </a:rPr>
                        <a:t>Delivery Method</a:t>
                      </a:r>
                      <a:endParaRPr lang="en-US" sz="1200" dirty="0">
                        <a:solidFill>
                          <a:srgbClr val="FFFFFF"/>
                        </a:solidFill>
                      </a:endParaRPr>
                    </a:p>
                  </a:txBody>
                  <a:tcPr>
                    <a:solidFill>
                      <a:srgbClr val="0070C0"/>
                    </a:solidFill>
                  </a:tcPr>
                </a:tc>
                <a:tc>
                  <a:txBody>
                    <a:bodyPr/>
                    <a:lstStyle/>
                    <a:p>
                      <a:r>
                        <a:rPr lang="en-US" sz="1200" dirty="0" smtClean="0">
                          <a:solidFill>
                            <a:srgbClr val="FFFFFF"/>
                          </a:solidFill>
                        </a:rPr>
                        <a:t>Purpose</a:t>
                      </a:r>
                      <a:endParaRPr lang="en-US" sz="1200" dirty="0">
                        <a:solidFill>
                          <a:srgbClr val="FFFFFF"/>
                        </a:solidFill>
                      </a:endParaRPr>
                    </a:p>
                  </a:txBody>
                  <a:tcPr>
                    <a:solidFill>
                      <a:srgbClr val="0070C0"/>
                    </a:solidFill>
                  </a:tcPr>
                </a:tc>
                <a:tc>
                  <a:txBody>
                    <a:bodyPr/>
                    <a:lstStyle/>
                    <a:p>
                      <a:r>
                        <a:rPr lang="en-US" sz="1200" dirty="0" smtClean="0">
                          <a:solidFill>
                            <a:srgbClr val="FFFFFF"/>
                          </a:solidFill>
                        </a:rPr>
                        <a:t>Delivery Specifics</a:t>
                      </a:r>
                      <a:endParaRPr lang="en-US" sz="1200" dirty="0">
                        <a:solidFill>
                          <a:srgbClr val="FFFFFF"/>
                        </a:solidFill>
                      </a:endParaRPr>
                    </a:p>
                  </a:txBody>
                  <a:tcPr>
                    <a:solidFill>
                      <a:srgbClr val="0070C0"/>
                    </a:solidFill>
                  </a:tcPr>
                </a:tc>
                <a:extLst>
                  <a:ext uri="{0D108BD9-81ED-4DB2-BD59-A6C34878D82A}">
                    <a16:rowId xmlns:a16="http://schemas.microsoft.com/office/drawing/2014/main" val="10000"/>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1" dirty="0" smtClean="0">
                          <a:solidFill>
                            <a:schemeClr val="tx1"/>
                          </a:solidFill>
                        </a:rPr>
                        <a:t>Process &amp; Procedure Changes</a:t>
                      </a:r>
                      <a:endParaRPr lang="en-US" sz="1000" b="1" dirty="0" smtClean="0">
                        <a:solidFill>
                          <a:schemeClr val="tx1"/>
                        </a:solidFill>
                      </a:endParaRPr>
                    </a:p>
                    <a:p>
                      <a:endParaRPr lang="en-US" sz="1200" dirty="0">
                        <a:solidFill>
                          <a:schemeClr val="tx1"/>
                        </a:solidFill>
                      </a:endParaRPr>
                    </a:p>
                  </a:txBody>
                  <a:tcPr>
                    <a:solidFill>
                      <a:srgbClr val="CCCCFF"/>
                    </a:solidFill>
                  </a:tcPr>
                </a:tc>
                <a:tc>
                  <a:txBody>
                    <a:bodyPr/>
                    <a:lstStyle/>
                    <a:p>
                      <a:r>
                        <a:rPr lang="en-US" sz="1200" dirty="0" smtClean="0">
                          <a:solidFill>
                            <a:schemeClr val="tx1"/>
                          </a:solidFill>
                        </a:rPr>
                        <a:t>Instructor-led</a:t>
                      </a:r>
                      <a:r>
                        <a:rPr lang="en-US" sz="1200" baseline="0" dirty="0" smtClean="0">
                          <a:solidFill>
                            <a:schemeClr val="tx1"/>
                          </a:solidFill>
                        </a:rPr>
                        <a:t> Training (classroom)</a:t>
                      </a:r>
                      <a:endParaRPr lang="en-US" sz="1200" dirty="0">
                        <a:solidFill>
                          <a:schemeClr val="tx1"/>
                        </a:solidFill>
                      </a:endParaRPr>
                    </a:p>
                  </a:txBody>
                  <a:tcPr>
                    <a:solidFill>
                      <a:srgbClr val="CCCCF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Process changes are complex and require an understanding of hand-offs, roles/responsibilities, and ways of working among groups.</a:t>
                      </a:r>
                    </a:p>
                  </a:txBody>
                  <a:tcPr>
                    <a:solidFill>
                      <a:srgbClr val="CCCCFF"/>
                    </a:solidFill>
                  </a:tcPr>
                </a:tc>
                <a:tc>
                  <a:txBody>
                    <a:bodyPr/>
                    <a:lstStyle/>
                    <a:p>
                      <a:pPr marL="171450" lvl="0" indent="-171450">
                        <a:buFont typeface="Arial" pitchFamily="34" charset="0"/>
                        <a:buChar char="•"/>
                      </a:pPr>
                      <a:r>
                        <a:rPr lang="en-US" sz="1200" dirty="0" smtClean="0">
                          <a:solidFill>
                            <a:schemeClr val="tx1"/>
                          </a:solidFill>
                        </a:rPr>
                        <a:t>Offer interactive learning environment where those affected by a process change can understand how their role will be affected and how those before and after their step will change</a:t>
                      </a:r>
                    </a:p>
                    <a:p>
                      <a:pPr marL="171450" lvl="0" indent="-171450">
                        <a:buFont typeface="Arial" pitchFamily="34" charset="0"/>
                        <a:buChar char="•"/>
                      </a:pPr>
                      <a:r>
                        <a:rPr lang="en-US" sz="1200" dirty="0" smtClean="0">
                          <a:solidFill>
                            <a:schemeClr val="tx1"/>
                          </a:solidFill>
                        </a:rPr>
                        <a:t>Include</a:t>
                      </a:r>
                      <a:r>
                        <a:rPr lang="en-US" sz="1200" baseline="0" dirty="0" smtClean="0">
                          <a:solidFill>
                            <a:schemeClr val="tx1"/>
                          </a:solidFill>
                        </a:rPr>
                        <a:t> all direct and indirect stakeholders involved in the process, its inputs, and the outputs</a:t>
                      </a:r>
                      <a:endParaRPr lang="en-US" sz="1200" dirty="0" smtClean="0">
                        <a:solidFill>
                          <a:schemeClr val="tx1"/>
                        </a:solidFill>
                      </a:endParaRPr>
                    </a:p>
                    <a:p>
                      <a:pPr marL="171450" lvl="0" indent="-171450">
                        <a:buFont typeface="Arial" pitchFamily="34" charset="0"/>
                        <a:buChar char="•"/>
                      </a:pPr>
                      <a:r>
                        <a:rPr lang="en-US" sz="1200" dirty="0" smtClean="0">
                          <a:solidFill>
                            <a:schemeClr val="tx1"/>
                          </a:solidFill>
                        </a:rPr>
                        <a:t>Use business scenarios bring the changes to life for the audience</a:t>
                      </a:r>
                    </a:p>
                    <a:p>
                      <a:pPr marL="171450" lvl="0" indent="-171450">
                        <a:buFont typeface="Arial" pitchFamily="34" charset="0"/>
                        <a:buChar char="•"/>
                      </a:pPr>
                      <a:r>
                        <a:rPr lang="en-US" sz="1200" dirty="0" smtClean="0">
                          <a:solidFill>
                            <a:schemeClr val="tx1"/>
                          </a:solidFill>
                        </a:rPr>
                        <a:t>Information will include:</a:t>
                      </a:r>
                    </a:p>
                    <a:p>
                      <a:pPr marL="628650" lvl="1" indent="-171450">
                        <a:buFont typeface="Arial" pitchFamily="34" charset="0"/>
                        <a:buChar char="•"/>
                      </a:pPr>
                      <a:r>
                        <a:rPr lang="en-US" sz="1100" dirty="0" smtClean="0">
                          <a:solidFill>
                            <a:schemeClr val="tx1"/>
                          </a:solidFill>
                        </a:rPr>
                        <a:t>As-Is Process/Procedure, To-Be Process/Procedure, Change Impacts, Benefits, and Roles &amp; Responsibilities</a:t>
                      </a:r>
                    </a:p>
                    <a:p>
                      <a:pPr marL="628650" lvl="1" indent="-171450">
                        <a:buFont typeface="Arial" pitchFamily="34" charset="0"/>
                        <a:buChar char="•"/>
                      </a:pPr>
                      <a:r>
                        <a:rPr lang="en-US" sz="1100" dirty="0" smtClean="0">
                          <a:solidFill>
                            <a:schemeClr val="tx1"/>
                          </a:solidFill>
                        </a:rPr>
                        <a:t>Training Materials (Operating Procedures, Job Aids)</a:t>
                      </a:r>
                    </a:p>
                    <a:p>
                      <a:pPr marL="171450" lvl="0" indent="-171450">
                        <a:buFont typeface="Arial" pitchFamily="34" charset="0"/>
                        <a:buChar char="•"/>
                      </a:pPr>
                      <a:r>
                        <a:rPr lang="en-US" sz="1200" dirty="0" smtClean="0">
                          <a:solidFill>
                            <a:schemeClr val="tx1"/>
                          </a:solidFill>
                        </a:rPr>
                        <a:t>Use live web-conferencing for sessions outside of Houston</a:t>
                      </a:r>
                      <a:endParaRPr lang="en-US" sz="1500" dirty="0" smtClean="0">
                        <a:solidFill>
                          <a:schemeClr val="tx1"/>
                        </a:solidFill>
                      </a:endParaRPr>
                    </a:p>
                  </a:txBody>
                  <a:tcPr>
                    <a:solidFill>
                      <a:srgbClr val="CCCCFF"/>
                    </a:solidFill>
                  </a:tcPr>
                </a:tc>
                <a:extLst>
                  <a:ext uri="{0D108BD9-81ED-4DB2-BD59-A6C34878D82A}">
                    <a16:rowId xmlns:a16="http://schemas.microsoft.com/office/drawing/2014/main" val="10001"/>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1" dirty="0" smtClean="0">
                          <a:solidFill>
                            <a:schemeClr val="tx1"/>
                          </a:solidFill>
                        </a:rPr>
                        <a:t>System Changes</a:t>
                      </a:r>
                      <a:endParaRPr lang="en-US" sz="1000" b="1" dirty="0" smtClean="0">
                        <a:solidFill>
                          <a:schemeClr val="tx1"/>
                        </a:solidFill>
                      </a:endParaRPr>
                    </a:p>
                    <a:p>
                      <a:endParaRPr lang="en-US" sz="1200" dirty="0">
                        <a:solidFill>
                          <a:schemeClr val="tx1"/>
                        </a:solidFill>
                      </a:endParaRPr>
                    </a:p>
                  </a:txBody>
                  <a:tcPr>
                    <a:solidFill>
                      <a:srgbClr val="CCCCF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Instructor-led</a:t>
                      </a:r>
                      <a:r>
                        <a:rPr lang="en-US" sz="1200" baseline="0" dirty="0" smtClean="0">
                          <a:solidFill>
                            <a:schemeClr val="tx1"/>
                          </a:solidFill>
                        </a:rPr>
                        <a:t> Training (classroom)</a:t>
                      </a:r>
                      <a:endParaRPr lang="en-US" sz="1200" dirty="0" smtClean="0">
                        <a:solidFill>
                          <a:schemeClr val="tx1"/>
                        </a:solidFill>
                      </a:endParaRPr>
                    </a:p>
                  </a:txBody>
                  <a:tcPr>
                    <a:solidFill>
                      <a:srgbClr val="CCCCF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Provide instruction on how to use the updated system and then allow audience a change for hands-on learning.</a:t>
                      </a:r>
                    </a:p>
                  </a:txBody>
                  <a:tcPr>
                    <a:solidFill>
                      <a:srgbClr val="CCCCFF"/>
                    </a:solidFill>
                  </a:tcPr>
                </a:tc>
                <a:tc>
                  <a:txBody>
                    <a:bodyPr/>
                    <a:lstStyle/>
                    <a:p>
                      <a:pPr marL="171450" lvl="0" indent="-171450">
                        <a:buFont typeface="Arial" pitchFamily="34" charset="0"/>
                        <a:buChar char="•"/>
                      </a:pPr>
                      <a:r>
                        <a:rPr lang="en-US" sz="1200" i="0" dirty="0" smtClean="0">
                          <a:solidFill>
                            <a:schemeClr val="tx1"/>
                          </a:solidFill>
                        </a:rPr>
                        <a:t>Learning concept should be interactive</a:t>
                      </a:r>
                      <a:r>
                        <a:rPr lang="en-US" sz="1200" i="0" baseline="0" dirty="0" smtClean="0">
                          <a:solidFill>
                            <a:schemeClr val="tx1"/>
                          </a:solidFill>
                        </a:rPr>
                        <a:t> and hands-on</a:t>
                      </a:r>
                      <a:r>
                        <a:rPr lang="en-US" sz="1200" i="0" dirty="0" smtClean="0">
                          <a:solidFill>
                            <a:schemeClr val="tx1"/>
                          </a:solidFill>
                        </a:rPr>
                        <a:t>:</a:t>
                      </a:r>
                    </a:p>
                    <a:p>
                      <a:pPr marL="628650" lvl="1" indent="-171450">
                        <a:buFont typeface="Arial" pitchFamily="34" charset="0"/>
                        <a:buChar char="•"/>
                      </a:pPr>
                      <a:r>
                        <a:rPr lang="en-US" sz="1200" i="1" dirty="0" smtClean="0">
                          <a:solidFill>
                            <a:schemeClr val="tx1"/>
                          </a:solidFill>
                        </a:rPr>
                        <a:t>Tell Me</a:t>
                      </a:r>
                      <a:r>
                        <a:rPr lang="en-US" sz="1200" dirty="0" smtClean="0">
                          <a:solidFill>
                            <a:schemeClr val="tx1"/>
                          </a:solidFill>
                        </a:rPr>
                        <a:t>: explain what is changing, why it is changing, and how to perform their task in the system.</a:t>
                      </a:r>
                    </a:p>
                    <a:p>
                      <a:pPr marL="628650" lvl="1" indent="-171450">
                        <a:buFont typeface="Arial" pitchFamily="34" charset="0"/>
                        <a:buChar char="•"/>
                      </a:pPr>
                      <a:r>
                        <a:rPr lang="en-US" sz="1200" i="1" dirty="0" smtClean="0">
                          <a:solidFill>
                            <a:schemeClr val="tx1"/>
                          </a:solidFill>
                        </a:rPr>
                        <a:t>Try Me</a:t>
                      </a:r>
                      <a:r>
                        <a:rPr lang="en-US" sz="1200" dirty="0" smtClean="0">
                          <a:solidFill>
                            <a:schemeClr val="tx1"/>
                          </a:solidFill>
                        </a:rPr>
                        <a:t>: provide training environment for users to practice their tasks in the system prior to go live.</a:t>
                      </a:r>
                    </a:p>
                    <a:p>
                      <a:pPr marL="171450" lvl="0" indent="-171450">
                        <a:buFont typeface="Arial" pitchFamily="34" charset="0"/>
                        <a:buChar char="•"/>
                      </a:pPr>
                      <a:r>
                        <a:rPr lang="en-US" sz="1200" dirty="0" smtClean="0">
                          <a:solidFill>
                            <a:schemeClr val="tx1"/>
                          </a:solidFill>
                        </a:rPr>
                        <a:t>Use business scenarios to show users when to expect changes to happen in the system</a:t>
                      </a:r>
                    </a:p>
                    <a:p>
                      <a:pPr marL="171450" lvl="0" indent="-171450">
                        <a:buFont typeface="Arial" pitchFamily="34" charset="0"/>
                        <a:buChar char="•"/>
                      </a:pPr>
                      <a:r>
                        <a:rPr lang="en-US" sz="1200" dirty="0" smtClean="0">
                          <a:solidFill>
                            <a:schemeClr val="tx1"/>
                          </a:solidFill>
                        </a:rPr>
                        <a:t>Information will include:</a:t>
                      </a:r>
                    </a:p>
                    <a:p>
                      <a:pPr marL="628650" lvl="1" indent="-171450">
                        <a:buFont typeface="Arial" pitchFamily="34" charset="0"/>
                        <a:buChar char="•"/>
                      </a:pPr>
                      <a:r>
                        <a:rPr lang="en-US" sz="1100" dirty="0" smtClean="0">
                          <a:solidFill>
                            <a:schemeClr val="tx1"/>
                          </a:solidFill>
                        </a:rPr>
                        <a:t>Change Impacts, Benefits, Roles &amp; Responsibilities, and System Training</a:t>
                      </a:r>
                    </a:p>
                    <a:p>
                      <a:pPr marL="628650" lvl="1" indent="-171450">
                        <a:buFont typeface="Arial" pitchFamily="34" charset="0"/>
                        <a:buChar char="•"/>
                      </a:pPr>
                      <a:r>
                        <a:rPr lang="en-US" sz="1100" dirty="0" smtClean="0">
                          <a:solidFill>
                            <a:schemeClr val="tx1"/>
                          </a:solidFill>
                        </a:rPr>
                        <a:t>Training Materials (Operating Procedures, Job Aids)</a:t>
                      </a:r>
                    </a:p>
                    <a:p>
                      <a:pPr marL="171450" lvl="0" indent="-171450">
                        <a:buFont typeface="Arial" pitchFamily="34" charset="0"/>
                        <a:buChar char="•"/>
                      </a:pPr>
                      <a:r>
                        <a:rPr lang="en-US" sz="1200" dirty="0" smtClean="0">
                          <a:solidFill>
                            <a:schemeClr val="tx1"/>
                          </a:solidFill>
                        </a:rPr>
                        <a:t>Use live web-conferencing for sessions outside of Houston</a:t>
                      </a:r>
                      <a:endParaRPr lang="en-US" dirty="0" smtClean="0">
                        <a:solidFill>
                          <a:schemeClr val="tx1"/>
                        </a:solidFill>
                      </a:endParaRPr>
                    </a:p>
                  </a:txBody>
                  <a:tcPr>
                    <a:solidFill>
                      <a:srgbClr val="CCCCFF"/>
                    </a:solidFill>
                  </a:tcPr>
                </a:tc>
                <a:extLst>
                  <a:ext uri="{0D108BD9-81ED-4DB2-BD59-A6C34878D82A}">
                    <a16:rowId xmlns:a16="http://schemas.microsoft.com/office/drawing/2014/main" val="10002"/>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3070389"/>
            <a:ext cx="761998" cy="663411"/>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0848" t="9520" r="8668" b="5767"/>
          <a:stretch/>
        </p:blipFill>
        <p:spPr>
          <a:xfrm>
            <a:off x="533400" y="4876800"/>
            <a:ext cx="761999" cy="802032"/>
          </a:xfrm>
          <a:prstGeom prst="rect">
            <a:avLst/>
          </a:prstGeom>
        </p:spPr>
      </p:pic>
      <p:sp>
        <p:nvSpPr>
          <p:cNvPr id="7" name="Content Placeholder 2"/>
          <p:cNvSpPr txBox="1">
            <a:spLocks/>
          </p:cNvSpPr>
          <p:nvPr/>
        </p:nvSpPr>
        <p:spPr bwMode="auto">
          <a:xfrm>
            <a:off x="381000" y="1295400"/>
            <a:ext cx="8686800" cy="6842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71450" indent="-171450" algn="l" rtl="0" eaLnBrk="1" fontAlgn="base" hangingPunct="1">
              <a:spcBef>
                <a:spcPct val="20000"/>
              </a:spcBef>
              <a:spcAft>
                <a:spcPct val="0"/>
              </a:spcAft>
              <a:buClr>
                <a:srgbClr val="3368A8"/>
              </a:buClr>
              <a:buSzPct val="95000"/>
              <a:buChar char="•"/>
              <a:defRPr sz="1400">
                <a:solidFill>
                  <a:schemeClr val="tx2"/>
                </a:solidFill>
                <a:latin typeface="+mn-lt"/>
                <a:ea typeface="Tahoma" pitchFamily="34" charset="0"/>
                <a:cs typeface="Tahoma" pitchFamily="34" charset="0"/>
              </a:defRPr>
            </a:lvl1pPr>
            <a:lvl2pPr marL="571500" indent="-228600" algn="l" rtl="0" eaLnBrk="1" fontAlgn="base" hangingPunct="1">
              <a:spcBef>
                <a:spcPct val="20000"/>
              </a:spcBef>
              <a:spcAft>
                <a:spcPct val="0"/>
              </a:spcAft>
              <a:buClr>
                <a:schemeClr val="tx2"/>
              </a:buClr>
              <a:buFont typeface="Arial" charset="0"/>
              <a:buChar char="–"/>
              <a:defRPr sz="1400">
                <a:solidFill>
                  <a:schemeClr val="tx2"/>
                </a:solidFill>
                <a:latin typeface="+mn-lt"/>
                <a:ea typeface="Tahoma" pitchFamily="34" charset="0"/>
                <a:cs typeface="Tahoma" pitchFamily="34" charset="0"/>
              </a:defRPr>
            </a:lvl2pPr>
            <a:lvl3pPr marL="857250" indent="-171450" algn="l" rtl="0" eaLnBrk="1" fontAlgn="base" hangingPunct="1">
              <a:spcBef>
                <a:spcPct val="20000"/>
              </a:spcBef>
              <a:spcAft>
                <a:spcPct val="0"/>
              </a:spcAft>
              <a:buClr>
                <a:srgbClr val="3368A8"/>
              </a:buClr>
              <a:buChar char="•"/>
              <a:defRPr sz="1400">
                <a:solidFill>
                  <a:schemeClr val="tx2"/>
                </a:solidFill>
                <a:latin typeface="+mn-lt"/>
                <a:ea typeface="Tahoma" pitchFamily="34" charset="0"/>
                <a:cs typeface="Tahoma" pitchFamily="34" charset="0"/>
              </a:defRPr>
            </a:lvl3pPr>
            <a:lvl4pPr marL="1143000" indent="-171450" algn="l" rtl="0" eaLnBrk="1" fontAlgn="base" hangingPunct="1">
              <a:spcBef>
                <a:spcPct val="20000"/>
              </a:spcBef>
              <a:spcAft>
                <a:spcPct val="0"/>
              </a:spcAft>
              <a:buChar char="–"/>
              <a:defRPr sz="1400">
                <a:solidFill>
                  <a:schemeClr val="tx2"/>
                </a:solidFill>
                <a:latin typeface="+mn-lt"/>
                <a:ea typeface="Tahoma" pitchFamily="34" charset="0"/>
                <a:cs typeface="Tahoma" pitchFamily="34" charset="0"/>
              </a:defRPr>
            </a:lvl4pPr>
            <a:lvl5pPr marL="1485900" indent="-171450" algn="l" rtl="0" eaLnBrk="1" fontAlgn="base" hangingPunct="1">
              <a:spcBef>
                <a:spcPct val="20000"/>
              </a:spcBef>
              <a:spcAft>
                <a:spcPct val="0"/>
              </a:spcAft>
              <a:buClr>
                <a:srgbClr val="3368A8"/>
              </a:buClr>
              <a:buChar char="•"/>
              <a:defRPr sz="1400">
                <a:solidFill>
                  <a:schemeClr val="tx2"/>
                </a:solidFill>
                <a:latin typeface="+mn-lt"/>
                <a:ea typeface="Tahoma" pitchFamily="34" charset="0"/>
                <a:cs typeface="Tahoma" pitchFamily="34" charset="0"/>
              </a:defRPr>
            </a:lvl5pPr>
            <a:lvl6pPr marL="1943100" indent="-171450" algn="l" rtl="0" eaLnBrk="1" fontAlgn="base" hangingPunct="1">
              <a:spcBef>
                <a:spcPct val="20000"/>
              </a:spcBef>
              <a:spcAft>
                <a:spcPct val="0"/>
              </a:spcAft>
              <a:buClr>
                <a:schemeClr val="accent1"/>
              </a:buClr>
              <a:buChar char="•"/>
              <a:defRPr sz="1600">
                <a:solidFill>
                  <a:srgbClr val="FFFFFF"/>
                </a:solidFill>
                <a:latin typeface="+mn-lt"/>
                <a:ea typeface="ＭＳ Ｐゴシック" pitchFamily="-109" charset="-128"/>
              </a:defRPr>
            </a:lvl6pPr>
            <a:lvl7pPr marL="2400300" indent="-171450" algn="l" rtl="0" eaLnBrk="1" fontAlgn="base" hangingPunct="1">
              <a:spcBef>
                <a:spcPct val="20000"/>
              </a:spcBef>
              <a:spcAft>
                <a:spcPct val="0"/>
              </a:spcAft>
              <a:buClr>
                <a:schemeClr val="accent1"/>
              </a:buClr>
              <a:buChar char="•"/>
              <a:defRPr sz="1600">
                <a:solidFill>
                  <a:srgbClr val="FFFFFF"/>
                </a:solidFill>
                <a:latin typeface="+mn-lt"/>
                <a:ea typeface="ＭＳ Ｐゴシック" pitchFamily="-109" charset="-128"/>
              </a:defRPr>
            </a:lvl7pPr>
            <a:lvl8pPr marL="2857500" indent="-171450" algn="l" rtl="0" eaLnBrk="1" fontAlgn="base" hangingPunct="1">
              <a:spcBef>
                <a:spcPct val="20000"/>
              </a:spcBef>
              <a:spcAft>
                <a:spcPct val="0"/>
              </a:spcAft>
              <a:buClr>
                <a:schemeClr val="accent1"/>
              </a:buClr>
              <a:buChar char="•"/>
              <a:defRPr sz="1600">
                <a:solidFill>
                  <a:srgbClr val="FFFFFF"/>
                </a:solidFill>
                <a:latin typeface="+mn-lt"/>
                <a:ea typeface="ＭＳ Ｐゴシック" pitchFamily="-109" charset="-128"/>
              </a:defRPr>
            </a:lvl8pPr>
            <a:lvl9pPr marL="3314700" indent="-171450" algn="l" rtl="0" eaLnBrk="1" fontAlgn="base" hangingPunct="1">
              <a:spcBef>
                <a:spcPct val="20000"/>
              </a:spcBef>
              <a:spcAft>
                <a:spcPct val="0"/>
              </a:spcAft>
              <a:buClr>
                <a:schemeClr val="accent1"/>
              </a:buClr>
              <a:buChar char="•"/>
              <a:defRPr sz="1600">
                <a:solidFill>
                  <a:srgbClr val="FFFFFF"/>
                </a:solidFill>
                <a:latin typeface="+mn-lt"/>
                <a:ea typeface="ＭＳ Ｐゴシック" pitchFamily="-109" charset="-128"/>
              </a:defRPr>
            </a:lvl9pPr>
          </a:lstStyle>
          <a:p>
            <a:pPr marL="0" indent="0">
              <a:buNone/>
            </a:pPr>
            <a:r>
              <a:rPr lang="en-US" sz="1600" dirty="0" smtClean="0"/>
              <a:t>We recommend different approaches to Instructor-Led Training based on the types of changes the business is being prepared for:</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366280"/>
            <a:ext cx="2650236" cy="776720"/>
          </a:xfrm>
          <a:prstGeom prst="rect">
            <a:avLst/>
          </a:prstGeom>
        </p:spPr>
      </p:pic>
      <p:sp>
        <p:nvSpPr>
          <p:cNvPr id="8" name="Oval 7"/>
          <p:cNvSpPr/>
          <p:nvPr/>
        </p:nvSpPr>
        <p:spPr>
          <a:xfrm>
            <a:off x="228600" y="152400"/>
            <a:ext cx="457200" cy="457200"/>
          </a:xfrm>
          <a:prstGeom prst="ellipse">
            <a:avLst/>
          </a:prstGeom>
          <a:solidFill>
            <a:schemeClr val="bg1"/>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b="1" dirty="0" smtClean="0">
                <a:solidFill>
                  <a:srgbClr val="FFFFFF"/>
                </a:solidFill>
              </a:rPr>
              <a:t>3</a:t>
            </a:r>
          </a:p>
        </p:txBody>
      </p:sp>
    </p:spTree>
    <p:extLst>
      <p:ext uri="{BB962C8B-B14F-4D97-AF65-F5344CB8AC3E}">
        <p14:creationId xmlns:p14="http://schemas.microsoft.com/office/powerpoint/2010/main" val="37914890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307975"/>
            <a:ext cx="4792662" cy="835025"/>
          </a:xfrm>
        </p:spPr>
        <p:txBody>
          <a:bodyPr/>
          <a:lstStyle/>
          <a:p>
            <a:r>
              <a:rPr lang="en-US" dirty="0" smtClean="0"/>
              <a:t>Change Measurement - Overview</a:t>
            </a:r>
            <a:endParaRPr lang="en-US" dirty="0"/>
          </a:p>
        </p:txBody>
      </p:sp>
      <p:sp>
        <p:nvSpPr>
          <p:cNvPr id="27" name="Content Placeholder 2"/>
          <p:cNvSpPr>
            <a:spLocks noGrp="1"/>
          </p:cNvSpPr>
          <p:nvPr>
            <p:ph idx="1"/>
          </p:nvPr>
        </p:nvSpPr>
        <p:spPr>
          <a:xfrm>
            <a:off x="609600" y="1371600"/>
            <a:ext cx="8229600" cy="5867400"/>
          </a:xfrm>
        </p:spPr>
        <p:txBody>
          <a:bodyPr/>
          <a:lstStyle/>
          <a:p>
            <a:pPr marL="0" indent="0">
              <a:buNone/>
            </a:pPr>
            <a:r>
              <a:rPr lang="en-US" sz="1600" dirty="0" smtClean="0"/>
              <a:t>Throughout</a:t>
            </a:r>
            <a:r>
              <a:rPr lang="en-US" sz="1600" b="1" dirty="0" smtClean="0"/>
              <a:t> </a:t>
            </a:r>
            <a:r>
              <a:rPr lang="en-US" sz="1600" dirty="0" smtClean="0"/>
              <a:t>the [Project] journey, feedback will be collected from the Program stakeholders to measure how they are managing and accepting the business changes being implemented from both a long-term and short-term perspective.  </a:t>
            </a:r>
          </a:p>
          <a:p>
            <a:pPr lvl="1">
              <a:buNone/>
            </a:pPr>
            <a:endParaRPr lang="en-US" b="1" dirty="0" smtClean="0"/>
          </a:p>
          <a:p>
            <a:r>
              <a:rPr lang="en-US" sz="1600" b="1" dirty="0" smtClean="0"/>
              <a:t>Measurement Approach</a:t>
            </a:r>
          </a:p>
          <a:p>
            <a:pPr lvl="1"/>
            <a:r>
              <a:rPr lang="en-US" dirty="0" smtClean="0"/>
              <a:t>Short-term: Business Readiness</a:t>
            </a:r>
          </a:p>
          <a:p>
            <a:pPr lvl="1"/>
            <a:r>
              <a:rPr lang="en-US" dirty="0" smtClean="0"/>
              <a:t>Long-term: Transformational Change</a:t>
            </a:r>
          </a:p>
          <a:p>
            <a:pPr lvl="1"/>
            <a:endParaRPr lang="en-US" sz="800" b="1" dirty="0" smtClean="0"/>
          </a:p>
          <a:p>
            <a:r>
              <a:rPr lang="en-US" sz="1600" b="1" dirty="0" smtClean="0"/>
              <a:t>Key Change Measurement Methods will include:</a:t>
            </a:r>
          </a:p>
          <a:p>
            <a:pPr lvl="1"/>
            <a:r>
              <a:rPr lang="en-US" dirty="0" smtClean="0"/>
              <a:t>Direct Surveys to Stakeholders</a:t>
            </a:r>
          </a:p>
          <a:p>
            <a:pPr lvl="1"/>
            <a:r>
              <a:rPr lang="en-US" dirty="0" smtClean="0"/>
              <a:t>Feedback from [Project] Network</a:t>
            </a:r>
          </a:p>
          <a:p>
            <a:pPr lvl="1"/>
            <a:r>
              <a:rPr lang="en-US" dirty="0" smtClean="0"/>
              <a:t>Feedback from Communication Vehicles</a:t>
            </a:r>
          </a:p>
          <a:p>
            <a:pPr lvl="1"/>
            <a:endParaRPr lang="en-US" sz="800" dirty="0" smtClean="0"/>
          </a:p>
          <a:p>
            <a:r>
              <a:rPr lang="en-US" sz="1600" b="1" dirty="0" smtClean="0"/>
              <a:t>Key Measurement Tools include</a:t>
            </a:r>
            <a:r>
              <a:rPr lang="en-US" dirty="0" smtClean="0"/>
              <a:t>:</a:t>
            </a:r>
          </a:p>
          <a:p>
            <a:pPr lvl="1"/>
            <a:r>
              <a:rPr lang="en-US" dirty="0" err="1" smtClean="0"/>
              <a:t>ChangeTracking</a:t>
            </a:r>
            <a:endParaRPr lang="en-US" dirty="0" smtClean="0"/>
          </a:p>
          <a:p>
            <a:pPr lvl="1"/>
            <a:r>
              <a:rPr lang="en-US" dirty="0" err="1" smtClean="0"/>
              <a:t>SurveyMonkey</a:t>
            </a:r>
            <a:r>
              <a:rPr lang="en-US" dirty="0" smtClean="0"/>
              <a:t> – </a:t>
            </a:r>
            <a:r>
              <a:rPr lang="en-US" dirty="0" err="1" smtClean="0"/>
              <a:t>Pulsepoint</a:t>
            </a:r>
            <a:r>
              <a:rPr lang="en-US" dirty="0" smtClean="0"/>
              <a:t> Surveys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366280"/>
            <a:ext cx="2650236" cy="776720"/>
          </a:xfrm>
          <a:prstGeom prst="rect">
            <a:avLst/>
          </a:prstGeom>
        </p:spPr>
      </p:pic>
      <p:sp>
        <p:nvSpPr>
          <p:cNvPr id="21" name="Oval 20"/>
          <p:cNvSpPr/>
          <p:nvPr/>
        </p:nvSpPr>
        <p:spPr>
          <a:xfrm>
            <a:off x="228600" y="152400"/>
            <a:ext cx="457200" cy="457200"/>
          </a:xfrm>
          <a:prstGeom prst="ellipse">
            <a:avLst/>
          </a:prstGeom>
          <a:solidFill>
            <a:schemeClr val="bg1"/>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b="1" dirty="0" smtClean="0">
                <a:solidFill>
                  <a:srgbClr val="FFFFFF"/>
                </a:solidFill>
              </a:rPr>
              <a:t>4</a:t>
            </a:r>
          </a:p>
        </p:txBody>
      </p:sp>
    </p:spTree>
    <p:extLst>
      <p:ext uri="{BB962C8B-B14F-4D97-AF65-F5344CB8AC3E}">
        <p14:creationId xmlns:p14="http://schemas.microsoft.com/office/powerpoint/2010/main" val="37284712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Contents</a:t>
            </a:r>
            <a:endParaRPr lang="en-US" dirty="0"/>
          </a:p>
        </p:txBody>
      </p:sp>
      <p:sp>
        <p:nvSpPr>
          <p:cNvPr id="3" name="Content Placeholder 2"/>
          <p:cNvSpPr>
            <a:spLocks noGrp="1"/>
          </p:cNvSpPr>
          <p:nvPr>
            <p:ph idx="1"/>
          </p:nvPr>
        </p:nvSpPr>
        <p:spPr>
          <a:xfrm>
            <a:off x="528638" y="1493838"/>
            <a:ext cx="8229600" cy="4525962"/>
          </a:xfrm>
        </p:spPr>
        <p:txBody>
          <a:bodyPr/>
          <a:lstStyle/>
          <a:p>
            <a:pPr>
              <a:buSzPct val="100000"/>
            </a:pPr>
            <a:r>
              <a:rPr lang="en-US" sz="1600" dirty="0" smtClean="0"/>
              <a:t>Goal of Change Management for [Project]</a:t>
            </a:r>
          </a:p>
          <a:p>
            <a:pPr>
              <a:buSzPct val="100000"/>
            </a:pPr>
            <a:endParaRPr lang="en-US" sz="1600" dirty="0" smtClean="0"/>
          </a:p>
          <a:p>
            <a:pPr>
              <a:buSzPct val="100000"/>
            </a:pPr>
            <a:r>
              <a:rPr lang="en-US" sz="1600" dirty="0" smtClean="0"/>
              <a:t>Change Management Overview</a:t>
            </a:r>
          </a:p>
          <a:p>
            <a:pPr>
              <a:buSzPct val="100000"/>
            </a:pPr>
            <a:endParaRPr lang="en-US" sz="1600" dirty="0" smtClean="0"/>
          </a:p>
          <a:p>
            <a:pPr>
              <a:buSzPct val="100000"/>
            </a:pPr>
            <a:r>
              <a:rPr lang="en-US" sz="1600" dirty="0" smtClean="0"/>
              <a:t>Stakeholder Adoption</a:t>
            </a:r>
          </a:p>
          <a:p>
            <a:pPr>
              <a:buSzPct val="100000"/>
            </a:pPr>
            <a:endParaRPr lang="en-US" sz="1600" dirty="0" smtClean="0"/>
          </a:p>
          <a:p>
            <a:pPr>
              <a:buSzPct val="100000"/>
            </a:pPr>
            <a:r>
              <a:rPr lang="en-US" sz="1600" dirty="0" smtClean="0"/>
              <a:t>Communication</a:t>
            </a:r>
          </a:p>
          <a:p>
            <a:pPr>
              <a:buSzPct val="100000"/>
            </a:pPr>
            <a:endParaRPr lang="en-US" sz="1600" dirty="0" smtClean="0"/>
          </a:p>
          <a:p>
            <a:pPr>
              <a:buSzPct val="100000"/>
            </a:pPr>
            <a:r>
              <a:rPr lang="en-US" sz="1600" dirty="0" smtClean="0"/>
              <a:t>Training</a:t>
            </a:r>
          </a:p>
          <a:p>
            <a:pPr>
              <a:buSzPct val="100000"/>
            </a:pPr>
            <a:endParaRPr lang="en-US" sz="1600" dirty="0" smtClean="0"/>
          </a:p>
          <a:p>
            <a:pPr>
              <a:buSzPct val="100000"/>
            </a:pPr>
            <a:r>
              <a:rPr lang="en-US" sz="1600" dirty="0" smtClean="0"/>
              <a:t>Change Measurement</a:t>
            </a:r>
          </a:p>
          <a:p>
            <a:pPr marL="0" indent="0">
              <a:buSzPct val="100000"/>
            </a:pPr>
            <a:endParaRPr lang="en-US" sz="1600" dirty="0" smtClean="0"/>
          </a:p>
          <a:p>
            <a:pPr>
              <a:buSzPct val="100000"/>
            </a:pPr>
            <a:r>
              <a:rPr lang="en-US" sz="1600" dirty="0" smtClean="0"/>
              <a:t>Next Steps</a:t>
            </a:r>
          </a:p>
          <a:p>
            <a:pPr>
              <a:buSzPct val="100000"/>
            </a:pPr>
            <a:endParaRPr lang="en-US" sz="1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366280"/>
            <a:ext cx="2650236" cy="77672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0702" y="321902"/>
            <a:ext cx="5859462" cy="835025"/>
          </a:xfrm>
        </p:spPr>
        <p:txBody>
          <a:bodyPr/>
          <a:lstStyle/>
          <a:p>
            <a:r>
              <a:rPr lang="en-US" dirty="0" smtClean="0"/>
              <a:t>Change Measurement – Types and Tools</a:t>
            </a:r>
            <a:endParaRPr lang="en-US" dirty="0"/>
          </a:p>
        </p:txBody>
      </p:sp>
      <p:sp>
        <p:nvSpPr>
          <p:cNvPr id="6" name="Content Placeholder 5"/>
          <p:cNvSpPr>
            <a:spLocks noGrp="1"/>
          </p:cNvSpPr>
          <p:nvPr>
            <p:ph idx="1"/>
          </p:nvPr>
        </p:nvSpPr>
        <p:spPr>
          <a:xfrm>
            <a:off x="457200" y="1373188"/>
            <a:ext cx="8229600" cy="4525962"/>
          </a:xfrm>
        </p:spPr>
        <p:txBody>
          <a:bodyPr/>
          <a:lstStyle/>
          <a:p>
            <a:pPr marL="0" indent="0">
              <a:buNone/>
            </a:pPr>
            <a:r>
              <a:rPr lang="en-US" sz="1600" b="1" dirty="0" smtClean="0"/>
              <a:t>A  2-tier Change Measurement Approach is Recommended:</a:t>
            </a:r>
            <a:endParaRPr lang="en-US" sz="1600" b="1" dirty="0"/>
          </a:p>
        </p:txBody>
      </p:sp>
      <p:pic>
        <p:nvPicPr>
          <p:cNvPr id="3074" name="Picture 2"/>
          <p:cNvPicPr>
            <a:picLocks noChangeAspect="1" noChangeArrowheads="1"/>
          </p:cNvPicPr>
          <p:nvPr/>
        </p:nvPicPr>
        <p:blipFill>
          <a:blip r:embed="rId2" cstate="print"/>
          <a:srcRect l="7500" t="19000" r="36875" b="22000"/>
          <a:stretch>
            <a:fillRect/>
          </a:stretch>
        </p:blipFill>
        <p:spPr bwMode="auto">
          <a:xfrm>
            <a:off x="1080586" y="4675059"/>
            <a:ext cx="2697706" cy="1905000"/>
          </a:xfrm>
          <a:prstGeom prst="rect">
            <a:avLst/>
          </a:prstGeom>
          <a:noFill/>
          <a:ln w="9525">
            <a:solidFill>
              <a:schemeClr val="tx1">
                <a:lumMod val="75000"/>
                <a:lumOff val="25000"/>
              </a:schemeClr>
            </a:solidFill>
            <a:miter lim="800000"/>
            <a:headEnd/>
            <a:tailEnd/>
          </a:ln>
          <a:effectLst>
            <a:outerShdw blurRad="50800" dist="38100" dir="2700000" algn="tl" rotWithShape="0">
              <a:prstClr val="black">
                <a:alpha val="40000"/>
              </a:prstClr>
            </a:outerShdw>
          </a:effectLst>
        </p:spPr>
      </p:pic>
      <p:sp>
        <p:nvSpPr>
          <p:cNvPr id="8" name="TextBox 7"/>
          <p:cNvSpPr txBox="1"/>
          <p:nvPr/>
        </p:nvSpPr>
        <p:spPr>
          <a:xfrm>
            <a:off x="533400" y="1752600"/>
            <a:ext cx="4267200" cy="2816156"/>
          </a:xfrm>
          <a:prstGeom prst="rect">
            <a:avLst/>
          </a:prstGeom>
          <a:noFill/>
        </p:spPr>
        <p:txBody>
          <a:bodyPr wrap="square" rtlCol="0">
            <a:spAutoFit/>
          </a:bodyPr>
          <a:lstStyle/>
          <a:p>
            <a:r>
              <a:rPr lang="en-US" sz="1600" b="1" dirty="0" smtClean="0"/>
              <a:t>Pre-implementation / Business Readiness </a:t>
            </a:r>
            <a:endParaRPr lang="en-US" sz="1600" i="1" dirty="0" smtClean="0"/>
          </a:p>
          <a:p>
            <a:endParaRPr lang="en-US" sz="700" i="1" dirty="0" smtClean="0"/>
          </a:p>
          <a:p>
            <a:pPr>
              <a:buFont typeface="Arial" pitchFamily="34" charset="0"/>
              <a:buChar char="•"/>
            </a:pPr>
            <a:r>
              <a:rPr lang="en-US" sz="1200" b="1" dirty="0" smtClean="0"/>
              <a:t>  </a:t>
            </a:r>
            <a:r>
              <a:rPr lang="en-US" sz="1400" b="1" dirty="0" smtClean="0"/>
              <a:t>Purpose: </a:t>
            </a:r>
            <a:r>
              <a:rPr lang="en-US" sz="1400" dirty="0" smtClean="0"/>
              <a:t>Measure how prepared and </a:t>
            </a:r>
            <a:br>
              <a:rPr lang="en-US" sz="1400" dirty="0" smtClean="0"/>
            </a:br>
            <a:r>
              <a:rPr lang="en-US" sz="1400" dirty="0" smtClean="0"/>
              <a:t>   ready the business is for each upcoming change </a:t>
            </a:r>
          </a:p>
          <a:p>
            <a:endParaRPr lang="en-US" sz="1400" dirty="0" smtClean="0"/>
          </a:p>
          <a:p>
            <a:pPr>
              <a:buFont typeface="Arial" pitchFamily="34" charset="0"/>
              <a:buChar char="•"/>
            </a:pPr>
            <a:r>
              <a:rPr lang="en-US" sz="1400" b="1" dirty="0" smtClean="0"/>
              <a:t> Tactic: </a:t>
            </a:r>
            <a:r>
              <a:rPr lang="en-US" sz="1400" dirty="0" smtClean="0"/>
              <a:t>Use SurveyMonkey, an online survey tool, </a:t>
            </a:r>
            <a:br>
              <a:rPr lang="en-US" sz="1400" dirty="0" smtClean="0"/>
            </a:br>
            <a:r>
              <a:rPr lang="en-US" sz="1400" dirty="0" smtClean="0"/>
              <a:t>   to measure how prepared and ready the affected </a:t>
            </a:r>
            <a:br>
              <a:rPr lang="en-US" sz="1400" dirty="0" smtClean="0"/>
            </a:br>
            <a:r>
              <a:rPr lang="en-US" sz="1400" dirty="0" smtClean="0"/>
              <a:t>   employees are for the upcoming change</a:t>
            </a:r>
          </a:p>
          <a:p>
            <a:endParaRPr lang="en-US" sz="1400" dirty="0" smtClean="0"/>
          </a:p>
          <a:p>
            <a:pPr>
              <a:buFont typeface="Arial" pitchFamily="34" charset="0"/>
              <a:buChar char="•"/>
            </a:pPr>
            <a:r>
              <a:rPr lang="en-US" sz="1400" b="1" dirty="0" smtClean="0"/>
              <a:t> Frequency: </a:t>
            </a:r>
            <a:r>
              <a:rPr lang="en-US" sz="1400" dirty="0" smtClean="0"/>
              <a:t>Conduct a </a:t>
            </a:r>
            <a:r>
              <a:rPr lang="en-US" sz="1400" dirty="0" err="1" smtClean="0"/>
              <a:t>pulsepoint</a:t>
            </a:r>
            <a:r>
              <a:rPr lang="en-US" sz="1400" dirty="0" smtClean="0"/>
              <a:t> survey (to </a:t>
            </a:r>
            <a:br>
              <a:rPr lang="en-US" sz="1400" dirty="0" smtClean="0"/>
            </a:br>
            <a:r>
              <a:rPr lang="en-US" sz="1400" dirty="0" smtClean="0"/>
              <a:t>   affected individuals only)  around each of the </a:t>
            </a:r>
            <a:br>
              <a:rPr lang="en-US" sz="1400" dirty="0" smtClean="0"/>
            </a:br>
            <a:r>
              <a:rPr lang="en-US" sz="1400" dirty="0" smtClean="0"/>
              <a:t>   eight project milestones over the next nine </a:t>
            </a:r>
            <a:br>
              <a:rPr lang="en-US" sz="1400" dirty="0" smtClean="0"/>
            </a:br>
            <a:r>
              <a:rPr lang="en-US" sz="1400" dirty="0" smtClean="0"/>
              <a:t>   months (pre- and post-implementation)</a:t>
            </a:r>
          </a:p>
        </p:txBody>
      </p:sp>
      <p:sp>
        <p:nvSpPr>
          <p:cNvPr id="15" name="TextBox 14"/>
          <p:cNvSpPr txBox="1"/>
          <p:nvPr/>
        </p:nvSpPr>
        <p:spPr>
          <a:xfrm>
            <a:off x="4953000" y="1752600"/>
            <a:ext cx="3886200" cy="2816156"/>
          </a:xfrm>
          <a:prstGeom prst="rect">
            <a:avLst/>
          </a:prstGeom>
          <a:noFill/>
        </p:spPr>
        <p:txBody>
          <a:bodyPr wrap="square" rtlCol="0">
            <a:spAutoFit/>
          </a:bodyPr>
          <a:lstStyle/>
          <a:p>
            <a:r>
              <a:rPr lang="en-US" sz="1600" b="1" dirty="0" smtClean="0"/>
              <a:t>Transformational Change</a:t>
            </a:r>
            <a:endParaRPr lang="en-US" sz="1400" i="1" dirty="0" smtClean="0"/>
          </a:p>
          <a:p>
            <a:endParaRPr lang="en-US" sz="700" i="1" dirty="0" smtClean="0"/>
          </a:p>
          <a:p>
            <a:pPr>
              <a:buFont typeface="Arial" pitchFamily="34" charset="0"/>
              <a:buChar char="•"/>
            </a:pPr>
            <a:r>
              <a:rPr lang="en-US" sz="1200" b="1" dirty="0" smtClean="0"/>
              <a:t> </a:t>
            </a:r>
            <a:r>
              <a:rPr lang="en-US" sz="1400" b="1" dirty="0" smtClean="0"/>
              <a:t>Purpose: </a:t>
            </a:r>
            <a:r>
              <a:rPr lang="en-US" sz="1400" dirty="0" smtClean="0"/>
              <a:t>Measure and track  the behavioral/ </a:t>
            </a:r>
            <a:br>
              <a:rPr lang="en-US" sz="1400" dirty="0" smtClean="0"/>
            </a:br>
            <a:r>
              <a:rPr lang="en-US" sz="1400" dirty="0" smtClean="0"/>
              <a:t>  attitudinal changes within the organization</a:t>
            </a:r>
          </a:p>
          <a:p>
            <a:endParaRPr lang="en-US" sz="1400" dirty="0" smtClean="0"/>
          </a:p>
          <a:p>
            <a:pPr>
              <a:buFont typeface="Arial" pitchFamily="34" charset="0"/>
              <a:buChar char="•"/>
            </a:pPr>
            <a:r>
              <a:rPr lang="en-US" sz="1400" b="1" dirty="0" smtClean="0"/>
              <a:t> Tactic: </a:t>
            </a:r>
            <a:r>
              <a:rPr lang="en-US" sz="1400" dirty="0" smtClean="0"/>
              <a:t>Use </a:t>
            </a:r>
            <a:r>
              <a:rPr lang="en-US" sz="1400" dirty="0" err="1" smtClean="0"/>
              <a:t>ChangeTracking</a:t>
            </a:r>
            <a:r>
              <a:rPr lang="en-US" sz="1400" dirty="0" smtClean="0"/>
              <a:t> to compare </a:t>
            </a:r>
            <a:br>
              <a:rPr lang="en-US" sz="1400" dirty="0" smtClean="0"/>
            </a:br>
            <a:r>
              <a:rPr lang="en-US" sz="1400" dirty="0" smtClean="0"/>
              <a:t>   against industry benchmarks, identify </a:t>
            </a:r>
            <a:br>
              <a:rPr lang="en-US" sz="1400" dirty="0" smtClean="0"/>
            </a:br>
            <a:r>
              <a:rPr lang="en-US" sz="1400" dirty="0" smtClean="0"/>
              <a:t>   strengths and weaknesses of specific </a:t>
            </a:r>
            <a:br>
              <a:rPr lang="en-US" sz="1400" dirty="0" smtClean="0"/>
            </a:br>
            <a:r>
              <a:rPr lang="en-US" sz="1400" dirty="0" smtClean="0"/>
              <a:t>   segments and formulate an action plan to </a:t>
            </a:r>
            <a:br>
              <a:rPr lang="en-US" sz="1400" dirty="0" smtClean="0"/>
            </a:br>
            <a:r>
              <a:rPr lang="en-US" sz="1400" dirty="0" smtClean="0"/>
              <a:t>   better enable success</a:t>
            </a:r>
          </a:p>
          <a:p>
            <a:pPr>
              <a:buFont typeface="Arial" pitchFamily="34" charset="0"/>
              <a:buChar char="•"/>
            </a:pPr>
            <a:endParaRPr lang="en-US" sz="1400" dirty="0" smtClean="0"/>
          </a:p>
          <a:p>
            <a:pPr>
              <a:buFont typeface="Arial" pitchFamily="34" charset="0"/>
              <a:buChar char="•"/>
            </a:pPr>
            <a:r>
              <a:rPr lang="en-US" sz="1400" b="1" dirty="0" smtClean="0"/>
              <a:t> Frequency: </a:t>
            </a:r>
            <a:r>
              <a:rPr lang="en-US" sz="1400" dirty="0" smtClean="0"/>
              <a:t>Conduct every 6 months (2 </a:t>
            </a:r>
            <a:br>
              <a:rPr lang="en-US" sz="1400" dirty="0" smtClean="0"/>
            </a:br>
            <a:r>
              <a:rPr lang="en-US" sz="1400" dirty="0" smtClean="0"/>
              <a:t>  cycles over next 12 months)</a:t>
            </a:r>
          </a:p>
        </p:txBody>
      </p:sp>
      <p:pic>
        <p:nvPicPr>
          <p:cNvPr id="1026" name="Picture 2"/>
          <p:cNvPicPr>
            <a:picLocks noChangeAspect="1" noChangeArrowheads="1"/>
          </p:cNvPicPr>
          <p:nvPr/>
        </p:nvPicPr>
        <p:blipFill>
          <a:blip r:embed="rId3" cstate="print"/>
          <a:srcRect/>
          <a:stretch>
            <a:fillRect/>
          </a:stretch>
        </p:blipFill>
        <p:spPr bwMode="auto">
          <a:xfrm>
            <a:off x="5486400" y="4495800"/>
            <a:ext cx="2076450" cy="2294976"/>
          </a:xfrm>
          <a:prstGeom prst="rect">
            <a:avLst/>
          </a:prstGeom>
          <a:noFill/>
          <a:ln w="9525">
            <a:noFill/>
            <a:miter lim="800000"/>
            <a:headEnd/>
            <a:tailEnd/>
          </a:ln>
          <a:effec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366280"/>
            <a:ext cx="2650236" cy="776720"/>
          </a:xfrm>
          <a:prstGeom prst="rect">
            <a:avLst/>
          </a:prstGeom>
        </p:spPr>
      </p:pic>
      <p:sp>
        <p:nvSpPr>
          <p:cNvPr id="9" name="Oval 8"/>
          <p:cNvSpPr/>
          <p:nvPr/>
        </p:nvSpPr>
        <p:spPr>
          <a:xfrm>
            <a:off x="228600" y="152400"/>
            <a:ext cx="457200" cy="457200"/>
          </a:xfrm>
          <a:prstGeom prst="ellipse">
            <a:avLst/>
          </a:prstGeom>
          <a:solidFill>
            <a:schemeClr val="bg1"/>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b="1" dirty="0" smtClean="0">
                <a:solidFill>
                  <a:srgbClr val="FFFFFF"/>
                </a:solidFill>
              </a:rPr>
              <a:t>4</a:t>
            </a:r>
          </a:p>
        </p:txBody>
      </p:sp>
    </p:spTree>
    <p:extLst>
      <p:ext uri="{BB962C8B-B14F-4D97-AF65-F5344CB8AC3E}">
        <p14:creationId xmlns:p14="http://schemas.microsoft.com/office/powerpoint/2010/main" val="41197298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308262"/>
            <a:ext cx="3539258" cy="835025"/>
          </a:xfrm>
        </p:spPr>
        <p:txBody>
          <a:bodyPr/>
          <a:lstStyle/>
          <a:p>
            <a:r>
              <a:rPr lang="en-US" dirty="0" smtClean="0"/>
              <a:t>Change Management – </a:t>
            </a:r>
            <a:br>
              <a:rPr lang="en-US" dirty="0" smtClean="0"/>
            </a:br>
            <a:r>
              <a:rPr lang="en-US" dirty="0" smtClean="0"/>
              <a:t>Summary of Activities</a:t>
            </a:r>
            <a:endParaRPr lang="en-US" dirty="0"/>
          </a:p>
        </p:txBody>
      </p:sp>
      <p:sp>
        <p:nvSpPr>
          <p:cNvPr id="4" name="AutoShape 12"/>
          <p:cNvSpPr>
            <a:spLocks noChangeArrowheads="1"/>
          </p:cNvSpPr>
          <p:nvPr/>
        </p:nvSpPr>
        <p:spPr bwMode="gray">
          <a:xfrm>
            <a:off x="1828800" y="2743200"/>
            <a:ext cx="1524000" cy="411480"/>
          </a:xfrm>
          <a:prstGeom prst="homePlate">
            <a:avLst>
              <a:gd name="adj" fmla="val 30462"/>
            </a:avLst>
          </a:prstGeom>
          <a:solidFill>
            <a:srgbClr val="CCCCFF"/>
          </a:solidFill>
          <a:ln w="9525" algn="ctr">
            <a:solidFill>
              <a:schemeClr val="tx1"/>
            </a:solidFill>
            <a:miter lim="800000"/>
            <a:headEnd/>
            <a:tailEnd/>
          </a:ln>
        </p:spPr>
        <p:txBody>
          <a:bodyPr wrap="none" lIns="72000" tIns="72000" rIns="72000" bIns="72000" anchor="ctr"/>
          <a:lstStyle/>
          <a:p>
            <a:pPr eaLnBrk="0" hangingPunct="0">
              <a:spcBef>
                <a:spcPct val="20000"/>
              </a:spcBef>
              <a:buSzPct val="100000"/>
              <a:buFont typeface="Wingdings" pitchFamily="2" charset="2"/>
              <a:buNone/>
            </a:pPr>
            <a:r>
              <a:rPr lang="en-US" sz="1200" dirty="0" smtClean="0"/>
              <a:t>Curriculum</a:t>
            </a:r>
          </a:p>
        </p:txBody>
      </p:sp>
      <p:sp>
        <p:nvSpPr>
          <p:cNvPr id="5" name="AutoShape 12"/>
          <p:cNvSpPr>
            <a:spLocks noChangeArrowheads="1"/>
          </p:cNvSpPr>
          <p:nvPr/>
        </p:nvSpPr>
        <p:spPr bwMode="gray">
          <a:xfrm>
            <a:off x="3941762" y="3657600"/>
            <a:ext cx="2916238" cy="411480"/>
          </a:xfrm>
          <a:prstGeom prst="homePlate">
            <a:avLst>
              <a:gd name="adj" fmla="val 36914"/>
            </a:avLst>
          </a:prstGeom>
          <a:solidFill>
            <a:srgbClr val="CCCCFF"/>
          </a:solidFill>
          <a:ln w="9525" algn="ctr">
            <a:solidFill>
              <a:schemeClr val="tx1"/>
            </a:solidFill>
            <a:miter lim="800000"/>
            <a:headEnd/>
            <a:tailEnd/>
          </a:ln>
        </p:spPr>
        <p:txBody>
          <a:bodyPr wrap="none" lIns="72000" tIns="72000" rIns="72000" bIns="72000" anchor="ctr"/>
          <a:lstStyle/>
          <a:p>
            <a:pPr eaLnBrk="0" hangingPunct="0">
              <a:spcBef>
                <a:spcPct val="20000"/>
              </a:spcBef>
              <a:buSzPct val="100000"/>
              <a:buFont typeface="Wingdings" pitchFamily="2" charset="2"/>
              <a:buNone/>
            </a:pPr>
            <a:r>
              <a:rPr lang="en-US" sz="1200" dirty="0" smtClean="0"/>
              <a:t>Develop Training </a:t>
            </a:r>
          </a:p>
          <a:p>
            <a:pPr eaLnBrk="0" hangingPunct="0">
              <a:spcBef>
                <a:spcPct val="20000"/>
              </a:spcBef>
              <a:buSzPct val="100000"/>
              <a:buFont typeface="Wingdings" pitchFamily="2" charset="2"/>
              <a:buNone/>
            </a:pPr>
            <a:r>
              <a:rPr lang="en-US" sz="1200" dirty="0" smtClean="0"/>
              <a:t>Materials</a:t>
            </a:r>
          </a:p>
        </p:txBody>
      </p:sp>
      <p:sp>
        <p:nvSpPr>
          <p:cNvPr id="6" name="AutoShape 12"/>
          <p:cNvSpPr>
            <a:spLocks noChangeArrowheads="1"/>
          </p:cNvSpPr>
          <p:nvPr/>
        </p:nvSpPr>
        <p:spPr bwMode="gray">
          <a:xfrm>
            <a:off x="2514600" y="3200400"/>
            <a:ext cx="2169141" cy="411480"/>
          </a:xfrm>
          <a:prstGeom prst="homePlate">
            <a:avLst>
              <a:gd name="adj" fmla="val 30462"/>
            </a:avLst>
          </a:prstGeom>
          <a:solidFill>
            <a:srgbClr val="CCCCFF"/>
          </a:solidFill>
          <a:ln w="9525" algn="ctr">
            <a:solidFill>
              <a:schemeClr val="tx1"/>
            </a:solidFill>
            <a:miter lim="800000"/>
            <a:headEnd/>
            <a:tailEnd/>
          </a:ln>
        </p:spPr>
        <p:txBody>
          <a:bodyPr wrap="none" lIns="72000" tIns="72000" rIns="72000" bIns="72000" anchor="ctr"/>
          <a:lstStyle/>
          <a:p>
            <a:pPr eaLnBrk="0" hangingPunct="0">
              <a:spcBef>
                <a:spcPct val="20000"/>
              </a:spcBef>
              <a:buSzPct val="100000"/>
              <a:buFont typeface="Wingdings" pitchFamily="2" charset="2"/>
              <a:buNone/>
            </a:pPr>
            <a:r>
              <a:rPr lang="en-US" sz="1200" dirty="0" smtClean="0"/>
              <a:t>Training Design </a:t>
            </a:r>
          </a:p>
          <a:p>
            <a:pPr eaLnBrk="0" hangingPunct="0">
              <a:spcBef>
                <a:spcPct val="20000"/>
              </a:spcBef>
              <a:buSzPct val="100000"/>
              <a:buFont typeface="Wingdings" pitchFamily="2" charset="2"/>
              <a:buNone/>
            </a:pPr>
            <a:r>
              <a:rPr lang="en-US" sz="1200" dirty="0" smtClean="0"/>
              <a:t>Documents</a:t>
            </a:r>
          </a:p>
        </p:txBody>
      </p:sp>
      <p:sp>
        <p:nvSpPr>
          <p:cNvPr id="7" name="AutoShape 12"/>
          <p:cNvSpPr>
            <a:spLocks noChangeArrowheads="1"/>
          </p:cNvSpPr>
          <p:nvPr/>
        </p:nvSpPr>
        <p:spPr bwMode="gray">
          <a:xfrm>
            <a:off x="5943600" y="4114800"/>
            <a:ext cx="1485900" cy="411480"/>
          </a:xfrm>
          <a:prstGeom prst="homePlate">
            <a:avLst>
              <a:gd name="adj" fmla="val 23534"/>
            </a:avLst>
          </a:prstGeom>
          <a:solidFill>
            <a:srgbClr val="CCCCFF"/>
          </a:solidFill>
          <a:ln w="9525" algn="ctr">
            <a:solidFill>
              <a:schemeClr val="tx1"/>
            </a:solidFill>
            <a:miter lim="800000"/>
            <a:headEnd/>
            <a:tailEnd/>
          </a:ln>
        </p:spPr>
        <p:txBody>
          <a:bodyPr wrap="none" lIns="72000" tIns="72000" rIns="72000" bIns="72000" anchor="ctr"/>
          <a:lstStyle/>
          <a:p>
            <a:pPr eaLnBrk="0" hangingPunct="0">
              <a:spcBef>
                <a:spcPct val="20000"/>
              </a:spcBef>
              <a:buSzPct val="100000"/>
              <a:buFont typeface="Wingdings" pitchFamily="2" charset="2"/>
              <a:buNone/>
            </a:pPr>
            <a:r>
              <a:rPr lang="en-US" sz="1200" dirty="0" smtClean="0"/>
              <a:t>Training Delivery</a:t>
            </a:r>
            <a:endParaRPr lang="en-MY" sz="1200" dirty="0"/>
          </a:p>
        </p:txBody>
      </p:sp>
      <p:sp>
        <p:nvSpPr>
          <p:cNvPr id="8" name="AutoShape 12"/>
          <p:cNvSpPr>
            <a:spLocks noChangeArrowheads="1"/>
          </p:cNvSpPr>
          <p:nvPr/>
        </p:nvSpPr>
        <p:spPr bwMode="gray">
          <a:xfrm>
            <a:off x="7467600" y="4572000"/>
            <a:ext cx="1535113" cy="411480"/>
          </a:xfrm>
          <a:prstGeom prst="homePlate">
            <a:avLst>
              <a:gd name="adj" fmla="val 26222"/>
            </a:avLst>
          </a:prstGeom>
          <a:solidFill>
            <a:srgbClr val="CCCCFF"/>
          </a:solidFill>
          <a:ln w="9525" algn="ctr">
            <a:solidFill>
              <a:schemeClr val="tx1"/>
            </a:solidFill>
            <a:miter lim="800000"/>
            <a:headEnd/>
            <a:tailEnd/>
          </a:ln>
        </p:spPr>
        <p:txBody>
          <a:bodyPr wrap="none" lIns="72000" tIns="72000" rIns="72000" bIns="72000" anchor="ctr"/>
          <a:lstStyle/>
          <a:p>
            <a:pPr eaLnBrk="0" hangingPunct="0">
              <a:spcBef>
                <a:spcPct val="20000"/>
              </a:spcBef>
              <a:buSzPct val="100000"/>
              <a:buFont typeface="Wingdings" pitchFamily="2" charset="2"/>
              <a:buNone/>
            </a:pPr>
            <a:r>
              <a:rPr lang="en-US" sz="1200" dirty="0"/>
              <a:t>On Line </a:t>
            </a:r>
            <a:r>
              <a:rPr lang="en-US" sz="1200" dirty="0" smtClean="0"/>
              <a:t>Help</a:t>
            </a:r>
            <a:endParaRPr lang="en-US" sz="1200" dirty="0"/>
          </a:p>
        </p:txBody>
      </p:sp>
      <p:sp>
        <p:nvSpPr>
          <p:cNvPr id="11" name="AutoShape 12"/>
          <p:cNvSpPr>
            <a:spLocks noChangeArrowheads="1"/>
          </p:cNvSpPr>
          <p:nvPr/>
        </p:nvSpPr>
        <p:spPr bwMode="gray">
          <a:xfrm>
            <a:off x="5181600" y="4572000"/>
            <a:ext cx="2247900" cy="411480"/>
          </a:xfrm>
          <a:prstGeom prst="homePlate">
            <a:avLst>
              <a:gd name="adj" fmla="val 26207"/>
            </a:avLst>
          </a:prstGeom>
          <a:solidFill>
            <a:srgbClr val="CCCCFF"/>
          </a:solidFill>
          <a:ln w="9525" algn="ctr">
            <a:solidFill>
              <a:schemeClr val="tx1"/>
            </a:solidFill>
            <a:miter lim="800000"/>
            <a:headEnd/>
            <a:tailEnd/>
          </a:ln>
        </p:spPr>
        <p:txBody>
          <a:bodyPr wrap="none" lIns="72000" tIns="72000" rIns="72000" bIns="72000" anchor="ctr"/>
          <a:lstStyle/>
          <a:p>
            <a:pPr eaLnBrk="0" hangingPunct="0">
              <a:spcBef>
                <a:spcPct val="20000"/>
              </a:spcBef>
              <a:buSzPct val="100000"/>
              <a:buFont typeface="Wingdings" pitchFamily="2" charset="2"/>
              <a:buNone/>
            </a:pPr>
            <a:r>
              <a:rPr lang="en-US" sz="1200" dirty="0" smtClean="0"/>
              <a:t>Training Support</a:t>
            </a:r>
            <a:endParaRPr lang="en-US" sz="1200" dirty="0"/>
          </a:p>
        </p:txBody>
      </p:sp>
      <p:sp>
        <p:nvSpPr>
          <p:cNvPr id="12" name="TextBox 11"/>
          <p:cNvSpPr txBox="1"/>
          <p:nvPr/>
        </p:nvSpPr>
        <p:spPr>
          <a:xfrm>
            <a:off x="6613749" y="6443246"/>
            <a:ext cx="2454051" cy="338554"/>
          </a:xfrm>
          <a:prstGeom prst="rect">
            <a:avLst/>
          </a:prstGeom>
          <a:noFill/>
        </p:spPr>
        <p:txBody>
          <a:bodyPr wrap="square">
            <a:spAutoFit/>
          </a:bodyPr>
          <a:lstStyle/>
          <a:p>
            <a:pPr eaLnBrk="0" hangingPunct="0">
              <a:lnSpc>
                <a:spcPct val="80000"/>
              </a:lnSpc>
              <a:defRPr/>
            </a:pPr>
            <a:r>
              <a:rPr lang="en-US" sz="2000" b="1" dirty="0" smtClean="0">
                <a:cs typeface="+mn-cs"/>
              </a:rPr>
              <a:t>Deployment</a:t>
            </a:r>
            <a:endParaRPr lang="en-US" sz="2000" b="1" dirty="0">
              <a:cs typeface="+mn-cs"/>
            </a:endParaRPr>
          </a:p>
        </p:txBody>
      </p:sp>
      <p:sp>
        <p:nvSpPr>
          <p:cNvPr id="14" name="AutoShape 12"/>
          <p:cNvSpPr>
            <a:spLocks noChangeArrowheads="1"/>
          </p:cNvSpPr>
          <p:nvPr/>
        </p:nvSpPr>
        <p:spPr bwMode="gray">
          <a:xfrm>
            <a:off x="5399881" y="4114800"/>
            <a:ext cx="525462" cy="411480"/>
          </a:xfrm>
          <a:prstGeom prst="homePlate">
            <a:avLst>
              <a:gd name="adj" fmla="val 23534"/>
            </a:avLst>
          </a:prstGeom>
          <a:solidFill>
            <a:srgbClr val="CCCCFF"/>
          </a:solidFill>
          <a:ln w="9525" algn="ctr">
            <a:solidFill>
              <a:schemeClr val="tx1"/>
            </a:solidFill>
            <a:miter lim="800000"/>
            <a:headEnd/>
            <a:tailEnd/>
          </a:ln>
        </p:spPr>
        <p:txBody>
          <a:bodyPr wrap="none" lIns="72000" tIns="72000" rIns="72000" bIns="72000" anchor="ctr"/>
          <a:lstStyle/>
          <a:p>
            <a:pPr eaLnBrk="0" hangingPunct="0">
              <a:spcBef>
                <a:spcPct val="20000"/>
              </a:spcBef>
              <a:buSzPct val="100000"/>
              <a:buFont typeface="Wingdings" pitchFamily="2" charset="2"/>
              <a:buNone/>
            </a:pPr>
            <a:r>
              <a:rPr lang="en-US" sz="1200" dirty="0" smtClean="0"/>
              <a:t>TTT</a:t>
            </a:r>
            <a:endParaRPr lang="en-MY" sz="1200" dirty="0"/>
          </a:p>
        </p:txBody>
      </p:sp>
      <p:sp>
        <p:nvSpPr>
          <p:cNvPr id="15" name="AutoShape 12"/>
          <p:cNvSpPr>
            <a:spLocks noChangeArrowheads="1"/>
          </p:cNvSpPr>
          <p:nvPr/>
        </p:nvSpPr>
        <p:spPr bwMode="gray">
          <a:xfrm>
            <a:off x="1362076" y="2286000"/>
            <a:ext cx="1381124" cy="411480"/>
          </a:xfrm>
          <a:prstGeom prst="homePlate">
            <a:avLst>
              <a:gd name="adj" fmla="val 30462"/>
            </a:avLst>
          </a:prstGeom>
          <a:solidFill>
            <a:srgbClr val="CCCCFF"/>
          </a:solidFill>
          <a:ln w="9525" algn="ctr">
            <a:solidFill>
              <a:schemeClr val="tx1"/>
            </a:solidFill>
            <a:miter lim="800000"/>
            <a:headEnd/>
            <a:tailEnd/>
          </a:ln>
        </p:spPr>
        <p:txBody>
          <a:bodyPr wrap="none" lIns="72000" tIns="72000" rIns="72000" bIns="72000" anchor="ctr"/>
          <a:lstStyle/>
          <a:p>
            <a:pPr eaLnBrk="0" hangingPunct="0">
              <a:spcBef>
                <a:spcPct val="20000"/>
              </a:spcBef>
              <a:buSzPct val="100000"/>
              <a:buFont typeface="Wingdings" pitchFamily="2" charset="2"/>
              <a:buNone/>
            </a:pPr>
            <a:r>
              <a:rPr lang="en-US" sz="1200" dirty="0" smtClean="0"/>
              <a:t>TRN Needs </a:t>
            </a:r>
          </a:p>
          <a:p>
            <a:pPr eaLnBrk="0" hangingPunct="0">
              <a:spcBef>
                <a:spcPct val="20000"/>
              </a:spcBef>
              <a:buSzPct val="100000"/>
              <a:buFont typeface="Wingdings" pitchFamily="2" charset="2"/>
              <a:buNone/>
            </a:pPr>
            <a:r>
              <a:rPr lang="en-US" sz="1200" dirty="0" smtClean="0"/>
              <a:t>Assessment</a:t>
            </a:r>
          </a:p>
        </p:txBody>
      </p:sp>
      <p:sp>
        <p:nvSpPr>
          <p:cNvPr id="16" name="AutoShape 12"/>
          <p:cNvSpPr>
            <a:spLocks noChangeArrowheads="1"/>
          </p:cNvSpPr>
          <p:nvPr/>
        </p:nvSpPr>
        <p:spPr bwMode="gray">
          <a:xfrm>
            <a:off x="757238" y="1828800"/>
            <a:ext cx="1376362" cy="411480"/>
          </a:xfrm>
          <a:prstGeom prst="homePlate">
            <a:avLst>
              <a:gd name="adj" fmla="val 30462"/>
            </a:avLst>
          </a:prstGeom>
          <a:solidFill>
            <a:srgbClr val="CCCCFF"/>
          </a:solidFill>
          <a:ln w="9525" algn="ctr">
            <a:solidFill>
              <a:schemeClr val="tx1"/>
            </a:solidFill>
            <a:miter lim="800000"/>
            <a:headEnd/>
            <a:tailEnd/>
          </a:ln>
        </p:spPr>
        <p:txBody>
          <a:bodyPr wrap="none" lIns="72000" tIns="72000" rIns="72000" bIns="72000" anchor="ctr"/>
          <a:lstStyle/>
          <a:p>
            <a:pPr eaLnBrk="0" hangingPunct="0">
              <a:spcBef>
                <a:spcPct val="20000"/>
              </a:spcBef>
              <a:buSzPct val="100000"/>
              <a:buFont typeface="Wingdings" pitchFamily="2" charset="2"/>
              <a:buNone/>
            </a:pPr>
            <a:r>
              <a:rPr lang="en-US" sz="1200" dirty="0" smtClean="0"/>
              <a:t>Change Impact</a:t>
            </a:r>
          </a:p>
          <a:p>
            <a:pPr eaLnBrk="0" hangingPunct="0">
              <a:spcBef>
                <a:spcPct val="20000"/>
              </a:spcBef>
              <a:buSzPct val="100000"/>
              <a:buFont typeface="Wingdings" pitchFamily="2" charset="2"/>
              <a:buNone/>
            </a:pPr>
            <a:r>
              <a:rPr lang="en-US" sz="1200" dirty="0" smtClean="0"/>
              <a:t>Assessment</a:t>
            </a:r>
          </a:p>
        </p:txBody>
      </p:sp>
      <p:sp>
        <p:nvSpPr>
          <p:cNvPr id="17" name="AutoShape 12"/>
          <p:cNvSpPr>
            <a:spLocks noChangeArrowheads="1"/>
          </p:cNvSpPr>
          <p:nvPr/>
        </p:nvSpPr>
        <p:spPr bwMode="gray">
          <a:xfrm>
            <a:off x="468312" y="1371600"/>
            <a:ext cx="1141411" cy="411480"/>
          </a:xfrm>
          <a:prstGeom prst="homePlate">
            <a:avLst>
              <a:gd name="adj" fmla="val 30462"/>
            </a:avLst>
          </a:prstGeom>
          <a:solidFill>
            <a:srgbClr val="CCCCFF"/>
          </a:solidFill>
          <a:ln w="9525" algn="ctr">
            <a:solidFill>
              <a:schemeClr val="tx1"/>
            </a:solidFill>
            <a:miter lim="800000"/>
            <a:headEnd/>
            <a:tailEnd/>
          </a:ln>
        </p:spPr>
        <p:txBody>
          <a:bodyPr wrap="none" lIns="72000" tIns="72000" rIns="72000" bIns="72000" anchor="ctr"/>
          <a:lstStyle/>
          <a:p>
            <a:pPr eaLnBrk="0" hangingPunct="0">
              <a:spcBef>
                <a:spcPct val="20000"/>
              </a:spcBef>
              <a:buSzPct val="100000"/>
              <a:buFont typeface="Wingdings" pitchFamily="2" charset="2"/>
              <a:buNone/>
            </a:pPr>
            <a:r>
              <a:rPr lang="en-US" sz="1200" dirty="0" smtClean="0"/>
              <a:t>Identify</a:t>
            </a:r>
          </a:p>
          <a:p>
            <a:pPr eaLnBrk="0" hangingPunct="0">
              <a:spcBef>
                <a:spcPct val="20000"/>
              </a:spcBef>
              <a:buSzPct val="100000"/>
              <a:buFont typeface="Wingdings" pitchFamily="2" charset="2"/>
              <a:buNone/>
            </a:pPr>
            <a:r>
              <a:rPr lang="en-US" sz="1200" dirty="0" smtClean="0"/>
              <a:t>Stakeholders</a:t>
            </a:r>
          </a:p>
        </p:txBody>
      </p:sp>
      <p:sp>
        <p:nvSpPr>
          <p:cNvPr id="18" name="AutoShape 12"/>
          <p:cNvSpPr>
            <a:spLocks noChangeArrowheads="1"/>
          </p:cNvSpPr>
          <p:nvPr/>
        </p:nvSpPr>
        <p:spPr bwMode="gray">
          <a:xfrm>
            <a:off x="457200" y="5481770"/>
            <a:ext cx="8534400" cy="411480"/>
          </a:xfrm>
          <a:prstGeom prst="homePlate">
            <a:avLst>
              <a:gd name="adj" fmla="val 23534"/>
            </a:avLst>
          </a:prstGeom>
          <a:solidFill>
            <a:srgbClr val="CCCCFF"/>
          </a:solidFill>
          <a:ln w="9525" algn="ctr">
            <a:solidFill>
              <a:schemeClr val="tx1"/>
            </a:solidFill>
            <a:miter lim="800000"/>
            <a:headEnd/>
            <a:tailEnd/>
          </a:ln>
        </p:spPr>
        <p:txBody>
          <a:bodyPr wrap="none" lIns="72000" tIns="72000" rIns="72000" bIns="72000" anchor="ctr"/>
          <a:lstStyle/>
          <a:p>
            <a:pPr eaLnBrk="0" hangingPunct="0">
              <a:spcBef>
                <a:spcPct val="20000"/>
              </a:spcBef>
              <a:buSzPct val="100000"/>
              <a:buFont typeface="Wingdings" pitchFamily="2" charset="2"/>
              <a:buNone/>
            </a:pPr>
            <a:r>
              <a:rPr lang="en-US" sz="1200" dirty="0" smtClean="0"/>
              <a:t>Stakeholder Adoption</a:t>
            </a:r>
            <a:endParaRPr lang="en-MY" sz="1200" dirty="0"/>
          </a:p>
        </p:txBody>
      </p:sp>
      <p:sp>
        <p:nvSpPr>
          <p:cNvPr id="19" name="AutoShape 12"/>
          <p:cNvSpPr>
            <a:spLocks noChangeArrowheads="1"/>
          </p:cNvSpPr>
          <p:nvPr/>
        </p:nvSpPr>
        <p:spPr bwMode="gray">
          <a:xfrm>
            <a:off x="457200" y="5938970"/>
            <a:ext cx="8534400" cy="411480"/>
          </a:xfrm>
          <a:prstGeom prst="homePlate">
            <a:avLst>
              <a:gd name="adj" fmla="val 23534"/>
            </a:avLst>
          </a:prstGeom>
          <a:solidFill>
            <a:srgbClr val="CCCCFF"/>
          </a:solidFill>
          <a:ln w="9525" algn="ctr">
            <a:solidFill>
              <a:schemeClr val="tx1"/>
            </a:solidFill>
            <a:miter lim="800000"/>
            <a:headEnd/>
            <a:tailEnd/>
          </a:ln>
        </p:spPr>
        <p:txBody>
          <a:bodyPr wrap="none" lIns="72000" tIns="72000" rIns="72000" bIns="72000" anchor="ctr"/>
          <a:lstStyle/>
          <a:p>
            <a:pPr eaLnBrk="0" hangingPunct="0">
              <a:spcBef>
                <a:spcPct val="20000"/>
              </a:spcBef>
              <a:buSzPct val="100000"/>
              <a:buFont typeface="Wingdings" pitchFamily="2" charset="2"/>
              <a:buNone/>
            </a:pPr>
            <a:r>
              <a:rPr lang="en-US" sz="1200" dirty="0" smtClean="0"/>
              <a:t>Communications</a:t>
            </a:r>
            <a:endParaRPr lang="en-MY" sz="1200" dirty="0"/>
          </a:p>
        </p:txBody>
      </p:sp>
      <p:sp>
        <p:nvSpPr>
          <p:cNvPr id="3" name="TextBox 2"/>
          <p:cNvSpPr txBox="1"/>
          <p:nvPr/>
        </p:nvSpPr>
        <p:spPr>
          <a:xfrm>
            <a:off x="3581400" y="1371600"/>
            <a:ext cx="5410200" cy="584775"/>
          </a:xfrm>
          <a:prstGeom prst="rect">
            <a:avLst/>
          </a:prstGeom>
          <a:noFill/>
        </p:spPr>
        <p:txBody>
          <a:bodyPr wrap="square" rtlCol="0">
            <a:spAutoFit/>
          </a:bodyPr>
          <a:lstStyle/>
          <a:p>
            <a:pPr algn="just"/>
            <a:r>
              <a:rPr lang="en-US" sz="1600" b="1" dirty="0" smtClean="0">
                <a:solidFill>
                  <a:schemeClr val="bg1"/>
                </a:solidFill>
              </a:rPr>
              <a:t>For each implementation, a similar pattern of Change Management activities will be conducted</a:t>
            </a:r>
            <a:endParaRPr lang="en-US" sz="1600" b="1" dirty="0">
              <a:solidFill>
                <a:schemeClr val="bg1"/>
              </a:solidFill>
            </a:endParaRPr>
          </a:p>
        </p:txBody>
      </p:sp>
      <p:sp>
        <p:nvSpPr>
          <p:cNvPr id="21" name="AutoShape 12"/>
          <p:cNvSpPr>
            <a:spLocks noChangeArrowheads="1"/>
          </p:cNvSpPr>
          <p:nvPr/>
        </p:nvSpPr>
        <p:spPr bwMode="gray">
          <a:xfrm>
            <a:off x="4419600" y="4114800"/>
            <a:ext cx="978871" cy="411480"/>
          </a:xfrm>
          <a:prstGeom prst="homePlate">
            <a:avLst>
              <a:gd name="adj" fmla="val 23534"/>
            </a:avLst>
          </a:prstGeom>
          <a:solidFill>
            <a:srgbClr val="CCCCFF"/>
          </a:solidFill>
          <a:ln w="9525" algn="ctr">
            <a:solidFill>
              <a:schemeClr val="tx1"/>
            </a:solidFill>
            <a:miter lim="800000"/>
            <a:headEnd/>
            <a:tailEnd/>
          </a:ln>
        </p:spPr>
        <p:txBody>
          <a:bodyPr wrap="square" lIns="72000" tIns="72000" rIns="72000" bIns="72000" anchor="ctr"/>
          <a:lstStyle/>
          <a:p>
            <a:pPr eaLnBrk="0" hangingPunct="0">
              <a:spcBef>
                <a:spcPct val="20000"/>
              </a:spcBef>
              <a:buSzPct val="100000"/>
              <a:buFont typeface="Wingdings" pitchFamily="2" charset="2"/>
              <a:buNone/>
            </a:pPr>
            <a:r>
              <a:rPr lang="en-US" sz="1200" dirty="0" smtClean="0"/>
              <a:t>Training Logistics</a:t>
            </a:r>
            <a:endParaRPr lang="en-MY" sz="1200" dirty="0"/>
          </a:p>
        </p:txBody>
      </p:sp>
      <p:sp>
        <p:nvSpPr>
          <p:cNvPr id="22" name="AutoShape 12"/>
          <p:cNvSpPr>
            <a:spLocks noChangeArrowheads="1"/>
          </p:cNvSpPr>
          <p:nvPr/>
        </p:nvSpPr>
        <p:spPr bwMode="gray">
          <a:xfrm>
            <a:off x="468313" y="5029200"/>
            <a:ext cx="8534400" cy="411480"/>
          </a:xfrm>
          <a:prstGeom prst="homePlate">
            <a:avLst>
              <a:gd name="adj" fmla="val 23534"/>
            </a:avLst>
          </a:prstGeom>
          <a:solidFill>
            <a:srgbClr val="CCCCFF"/>
          </a:solidFill>
          <a:ln w="9525" algn="ctr">
            <a:solidFill>
              <a:schemeClr val="tx1"/>
            </a:solidFill>
            <a:miter lim="800000"/>
            <a:headEnd/>
            <a:tailEnd/>
          </a:ln>
        </p:spPr>
        <p:txBody>
          <a:bodyPr wrap="none" lIns="72000" tIns="72000" rIns="72000" bIns="72000" anchor="ctr"/>
          <a:lstStyle/>
          <a:p>
            <a:pPr eaLnBrk="0" hangingPunct="0">
              <a:spcBef>
                <a:spcPct val="20000"/>
              </a:spcBef>
              <a:buSzPct val="100000"/>
              <a:buFont typeface="Wingdings" pitchFamily="2" charset="2"/>
              <a:buNone/>
            </a:pPr>
            <a:r>
              <a:rPr lang="en-US" sz="1200" dirty="0" smtClean="0"/>
              <a:t>Change Measurement</a:t>
            </a:r>
            <a:endParaRPr lang="en-MY" sz="1200" dirty="0"/>
          </a:p>
        </p:txBody>
      </p:sp>
      <p:sp>
        <p:nvSpPr>
          <p:cNvPr id="23" name="AutoShape 12"/>
          <p:cNvSpPr>
            <a:spLocks noChangeArrowheads="1"/>
          </p:cNvSpPr>
          <p:nvPr/>
        </p:nvSpPr>
        <p:spPr bwMode="gray">
          <a:xfrm>
            <a:off x="4724400" y="3200400"/>
            <a:ext cx="1316038" cy="411480"/>
          </a:xfrm>
          <a:prstGeom prst="homePlate">
            <a:avLst>
              <a:gd name="adj" fmla="val 30462"/>
            </a:avLst>
          </a:prstGeom>
          <a:solidFill>
            <a:srgbClr val="CCCCFF"/>
          </a:solidFill>
          <a:ln w="9525" algn="ctr">
            <a:solidFill>
              <a:schemeClr val="tx1"/>
            </a:solidFill>
            <a:miter lim="800000"/>
            <a:headEnd/>
            <a:tailEnd/>
          </a:ln>
        </p:spPr>
        <p:txBody>
          <a:bodyPr wrap="none" lIns="72000" tIns="72000" rIns="72000" bIns="72000" anchor="ctr"/>
          <a:lstStyle/>
          <a:p>
            <a:pPr eaLnBrk="0" hangingPunct="0">
              <a:spcBef>
                <a:spcPct val="20000"/>
              </a:spcBef>
              <a:buSzPct val="100000"/>
              <a:buFont typeface="Wingdings" pitchFamily="2" charset="2"/>
              <a:buNone/>
            </a:pPr>
            <a:r>
              <a:rPr lang="en-US" sz="1200" dirty="0" smtClean="0"/>
              <a:t>Preview Demos</a:t>
            </a:r>
          </a:p>
        </p:txBody>
      </p:sp>
      <p:cxnSp>
        <p:nvCxnSpPr>
          <p:cNvPr id="13" name="Straight Connector 12"/>
          <p:cNvCxnSpPr/>
          <p:nvPr/>
        </p:nvCxnSpPr>
        <p:spPr bwMode="auto">
          <a:xfrm rot="5400000">
            <a:off x="5421312" y="4421188"/>
            <a:ext cx="4016375" cy="0"/>
          </a:xfrm>
          <a:prstGeom prst="line">
            <a:avLst/>
          </a:prstGeom>
          <a:ln>
            <a:prstDash val="dash"/>
            <a:headEnd type="none" w="med" len="med"/>
            <a:tailEnd type="none" w="med" len="med"/>
          </a:ln>
        </p:spPr>
        <p:style>
          <a:lnRef idx="3">
            <a:schemeClr val="dk1"/>
          </a:lnRef>
          <a:fillRef idx="0">
            <a:schemeClr val="dk1"/>
          </a:fillRef>
          <a:effectRef idx="2">
            <a:schemeClr val="dk1"/>
          </a:effectRef>
          <a:fontRef idx="minor">
            <a:schemeClr val="tx1"/>
          </a:fontRef>
        </p:style>
      </p:cxnSp>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366280"/>
            <a:ext cx="2650236" cy="776720"/>
          </a:xfrm>
          <a:prstGeom prst="rect">
            <a:avLst/>
          </a:prstGeom>
        </p:spPr>
      </p:pic>
      <p:sp>
        <p:nvSpPr>
          <p:cNvPr id="24" name="Oval 23"/>
          <p:cNvSpPr/>
          <p:nvPr/>
        </p:nvSpPr>
        <p:spPr>
          <a:xfrm>
            <a:off x="228600" y="152400"/>
            <a:ext cx="457200" cy="457200"/>
          </a:xfrm>
          <a:prstGeom prst="ellipse">
            <a:avLst/>
          </a:prstGeom>
          <a:solidFill>
            <a:schemeClr val="bg1"/>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b="1" dirty="0" smtClean="0">
                <a:solidFill>
                  <a:srgbClr val="FFFFFF"/>
                </a:solidFill>
              </a:rPr>
              <a:t>4</a:t>
            </a:r>
          </a:p>
        </p:txBody>
      </p:sp>
    </p:spTree>
    <p:extLst>
      <p:ext uri="{BB962C8B-B14F-4D97-AF65-F5344CB8AC3E}">
        <p14:creationId xmlns:p14="http://schemas.microsoft.com/office/powerpoint/2010/main" val="10198236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314902"/>
            <a:ext cx="5173662" cy="835025"/>
          </a:xfrm>
        </p:spPr>
        <p:txBody>
          <a:bodyPr/>
          <a:lstStyle/>
          <a:p>
            <a:r>
              <a:rPr lang="en-US" dirty="0" smtClean="0"/>
              <a:t>Next Steps for Change Management</a:t>
            </a:r>
            <a:endParaRPr lang="en-US" dirty="0"/>
          </a:p>
        </p:txBody>
      </p:sp>
      <p:sp>
        <p:nvSpPr>
          <p:cNvPr id="3" name="Content Placeholder 2"/>
          <p:cNvSpPr>
            <a:spLocks noGrp="1"/>
          </p:cNvSpPr>
          <p:nvPr>
            <p:ph idx="1"/>
          </p:nvPr>
        </p:nvSpPr>
        <p:spPr>
          <a:xfrm>
            <a:off x="528638" y="1373188"/>
            <a:ext cx="8615362" cy="5027612"/>
          </a:xfrm>
        </p:spPr>
        <p:txBody>
          <a:bodyPr/>
          <a:lstStyle/>
          <a:p>
            <a:r>
              <a:rPr lang="en-US" b="1" dirty="0" smtClean="0"/>
              <a:t>Stakeholder Adoption</a:t>
            </a:r>
          </a:p>
          <a:p>
            <a:pPr lvl="1"/>
            <a:r>
              <a:rPr lang="en-US" dirty="0" smtClean="0"/>
              <a:t>Confirm stakeholders involved directly and indirectly with [Project]</a:t>
            </a:r>
          </a:p>
          <a:p>
            <a:pPr lvl="1"/>
            <a:r>
              <a:rPr lang="en-US" dirty="0" smtClean="0"/>
              <a:t>Identify  Steward contacts within each functional and geographical group</a:t>
            </a:r>
          </a:p>
          <a:p>
            <a:pPr lvl="1"/>
            <a:r>
              <a:rPr lang="en-US" dirty="0" smtClean="0"/>
              <a:t>Identify stakeholders affected by September process changes</a:t>
            </a:r>
          </a:p>
          <a:p>
            <a:endParaRPr lang="en-US" dirty="0" smtClean="0"/>
          </a:p>
          <a:p>
            <a:r>
              <a:rPr lang="en-US" b="1" dirty="0" smtClean="0"/>
              <a:t>Communication</a:t>
            </a:r>
          </a:p>
          <a:p>
            <a:pPr lvl="1"/>
            <a:r>
              <a:rPr lang="en-US" dirty="0" smtClean="0"/>
              <a:t>Gather feedback from business groups about communication preferences (vehicles, timing, frequency)</a:t>
            </a:r>
          </a:p>
          <a:p>
            <a:pPr lvl="1"/>
            <a:r>
              <a:rPr lang="en-US" dirty="0" smtClean="0"/>
              <a:t>Draft invites for upcoming functional and technical workshops</a:t>
            </a:r>
          </a:p>
          <a:p>
            <a:pPr lvl="1"/>
            <a:r>
              <a:rPr lang="en-US" dirty="0" smtClean="0"/>
              <a:t>Draft communications for policy changes</a:t>
            </a:r>
          </a:p>
          <a:p>
            <a:endParaRPr lang="en-US" dirty="0" smtClean="0"/>
          </a:p>
          <a:p>
            <a:r>
              <a:rPr lang="en-US" b="1" dirty="0" smtClean="0"/>
              <a:t>Training</a:t>
            </a:r>
          </a:p>
          <a:p>
            <a:pPr lvl="1"/>
            <a:r>
              <a:rPr lang="en-US" dirty="0" smtClean="0"/>
              <a:t>Gather feedback from business groups about training preferences (delivery method, timing, </a:t>
            </a:r>
            <a:r>
              <a:rPr lang="en-US" dirty="0" err="1" smtClean="0"/>
              <a:t>etc</a:t>
            </a:r>
            <a:r>
              <a:rPr lang="en-US" dirty="0" smtClean="0"/>
              <a:t>)</a:t>
            </a:r>
          </a:p>
          <a:p>
            <a:pPr lvl="1"/>
            <a:r>
              <a:rPr lang="en-US" dirty="0" smtClean="0"/>
              <a:t>Determine training logistics and curriculum for September process changes (August)</a:t>
            </a:r>
          </a:p>
          <a:p>
            <a:pPr lvl="1"/>
            <a:endParaRPr lang="en-US" dirty="0"/>
          </a:p>
          <a:p>
            <a:r>
              <a:rPr lang="en-US" b="1" dirty="0" smtClean="0"/>
              <a:t>Change Measurement</a:t>
            </a:r>
          </a:p>
          <a:p>
            <a:pPr lvl="1"/>
            <a:r>
              <a:rPr lang="en-US" dirty="0" smtClean="0"/>
              <a:t>Develop questions for baseline Business Readiness Survey </a:t>
            </a:r>
            <a:endParaRPr lang="en-US" dirty="0"/>
          </a:p>
          <a:p>
            <a:pPr lvl="1"/>
            <a:r>
              <a:rPr lang="en-US" dirty="0" smtClean="0"/>
              <a:t>Develop questions for Transformation Survey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366280"/>
            <a:ext cx="2650236" cy="77672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304800"/>
            <a:ext cx="5859462" cy="835025"/>
          </a:xfrm>
        </p:spPr>
        <p:txBody>
          <a:bodyPr/>
          <a:lstStyle/>
          <a:p>
            <a:r>
              <a:rPr lang="en-US" dirty="0"/>
              <a:t>Goal of Change Management for </a:t>
            </a:r>
            <a:r>
              <a:rPr lang="en-US" dirty="0" smtClean="0"/>
              <a:t>[Project]</a:t>
            </a:r>
            <a:endParaRPr lang="en-US" dirty="0"/>
          </a:p>
        </p:txBody>
      </p:sp>
      <p:sp>
        <p:nvSpPr>
          <p:cNvPr id="3" name="Content Placeholder 2"/>
          <p:cNvSpPr>
            <a:spLocks noGrp="1"/>
          </p:cNvSpPr>
          <p:nvPr>
            <p:ph idx="1"/>
          </p:nvPr>
        </p:nvSpPr>
        <p:spPr/>
        <p:txBody>
          <a:bodyPr/>
          <a:lstStyle/>
          <a:p>
            <a:r>
              <a:rPr lang="en-US" dirty="0"/>
              <a:t>The  goal for the </a:t>
            </a:r>
            <a:r>
              <a:rPr lang="en-US" dirty="0" smtClean="0"/>
              <a:t>[Project] </a:t>
            </a:r>
            <a:r>
              <a:rPr lang="en-US" dirty="0"/>
              <a:t>Change Management effort is to facilitate a smooth transition to the new ways of working (process and technology) for </a:t>
            </a:r>
            <a:r>
              <a:rPr lang="en-US" dirty="0" smtClean="0"/>
              <a:t> </a:t>
            </a:r>
            <a:r>
              <a:rPr lang="en-US" dirty="0"/>
              <a:t>colleagues. To accomplish this we must understand the changes, communicate the benefits, enable the end users and establish a sense of trust behind the Program's objectives and outcomes</a:t>
            </a:r>
            <a:r>
              <a:rPr lang="en-US" dirty="0" smtClean="0"/>
              <a:t>.</a:t>
            </a:r>
          </a:p>
          <a:p>
            <a:endParaRPr lang="en-US" dirty="0"/>
          </a:p>
          <a:p>
            <a:endParaRPr lang="en-US" dirty="0" smtClean="0"/>
          </a:p>
          <a:p>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721" t="31731" r="25143" b="20726"/>
          <a:stretch/>
        </p:blipFill>
        <p:spPr bwMode="auto">
          <a:xfrm>
            <a:off x="990600" y="2438399"/>
            <a:ext cx="7118485" cy="4038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366280"/>
            <a:ext cx="2650236" cy="776720"/>
          </a:xfrm>
          <a:prstGeom prst="rect">
            <a:avLst/>
          </a:prstGeom>
        </p:spPr>
      </p:pic>
    </p:spTree>
    <p:extLst>
      <p:ext uri="{BB962C8B-B14F-4D97-AF65-F5344CB8AC3E}">
        <p14:creationId xmlns:p14="http://schemas.microsoft.com/office/powerpoint/2010/main" val="1292622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304800"/>
            <a:ext cx="5173662" cy="835025"/>
          </a:xfrm>
        </p:spPr>
        <p:txBody>
          <a:bodyPr/>
          <a:lstStyle/>
          <a:p>
            <a:r>
              <a:rPr lang="en-US" dirty="0" smtClean="0"/>
              <a:t>[Project] - Key Implementation Dates</a:t>
            </a:r>
            <a:endParaRPr lang="en-US" dirty="0"/>
          </a:p>
        </p:txBody>
      </p:sp>
      <p:sp>
        <p:nvSpPr>
          <p:cNvPr id="5" name="TextBox 4"/>
          <p:cNvSpPr txBox="1"/>
          <p:nvPr/>
        </p:nvSpPr>
        <p:spPr>
          <a:xfrm>
            <a:off x="685800" y="6477000"/>
            <a:ext cx="7620000" cy="276999"/>
          </a:xfrm>
          <a:prstGeom prst="rect">
            <a:avLst/>
          </a:prstGeom>
          <a:noFill/>
        </p:spPr>
        <p:txBody>
          <a:bodyPr wrap="square" rtlCol="0">
            <a:spAutoFit/>
          </a:bodyPr>
          <a:lstStyle/>
          <a:p>
            <a:r>
              <a:rPr lang="en-US" sz="1200" i="1" dirty="0" smtClean="0"/>
              <a:t>NOTE: Items in </a:t>
            </a:r>
            <a:r>
              <a:rPr lang="en-US" sz="1200" b="1" i="1" dirty="0" smtClean="0"/>
              <a:t>bold </a:t>
            </a:r>
            <a:r>
              <a:rPr lang="en-US" sz="1200" i="1" dirty="0" smtClean="0"/>
              <a:t>are major milestones with high-impact to the  group.</a:t>
            </a:r>
            <a:endParaRPr lang="en-US" sz="1200" i="1" dirty="0"/>
          </a:p>
        </p:txBody>
      </p:sp>
      <p:graphicFrame>
        <p:nvGraphicFramePr>
          <p:cNvPr id="6" name="Table 5"/>
          <p:cNvGraphicFramePr>
            <a:graphicFrameLocks noGrp="1"/>
          </p:cNvGraphicFramePr>
          <p:nvPr>
            <p:extLst>
              <p:ext uri="{D42A27DB-BD31-4B8C-83A1-F6EECF244321}">
                <p14:modId xmlns:p14="http://schemas.microsoft.com/office/powerpoint/2010/main" val="2760384149"/>
              </p:ext>
            </p:extLst>
          </p:nvPr>
        </p:nvGraphicFramePr>
        <p:xfrm>
          <a:off x="533400" y="1371600"/>
          <a:ext cx="7657900" cy="5023612"/>
        </p:xfrm>
        <a:graphic>
          <a:graphicData uri="http://schemas.openxmlformats.org/drawingml/2006/table">
            <a:tbl>
              <a:tblPr firstRow="1" bandRow="1">
                <a:tableStyleId>{7DF18680-E054-41AD-8BC1-D1AEF772440D}</a:tableStyleId>
              </a:tblPr>
              <a:tblGrid>
                <a:gridCol w="2057400">
                  <a:extLst>
                    <a:ext uri="{9D8B030D-6E8A-4147-A177-3AD203B41FA5}">
                      <a16:colId xmlns:a16="http://schemas.microsoft.com/office/drawing/2014/main" val="20000"/>
                    </a:ext>
                  </a:extLst>
                </a:gridCol>
                <a:gridCol w="5600500">
                  <a:extLst>
                    <a:ext uri="{9D8B030D-6E8A-4147-A177-3AD203B41FA5}">
                      <a16:colId xmlns:a16="http://schemas.microsoft.com/office/drawing/2014/main" val="20001"/>
                    </a:ext>
                  </a:extLst>
                </a:gridCol>
              </a:tblGrid>
              <a:tr h="370840">
                <a:tc>
                  <a:txBody>
                    <a:bodyPr/>
                    <a:lstStyle/>
                    <a:p>
                      <a:pPr marL="0" marR="0">
                        <a:lnSpc>
                          <a:spcPct val="115000"/>
                        </a:lnSpc>
                        <a:spcBef>
                          <a:spcPts val="0"/>
                        </a:spcBef>
                        <a:spcAft>
                          <a:spcPts val="0"/>
                        </a:spcAft>
                      </a:pPr>
                      <a:r>
                        <a:rPr lang="en-US" sz="1400" b="1" dirty="0">
                          <a:solidFill>
                            <a:srgbClr val="FFFFFF"/>
                          </a:solidFill>
                          <a:latin typeface="Arial" pitchFamily="34" charset="0"/>
                          <a:ea typeface="Calibri"/>
                          <a:cs typeface="Arial" pitchFamily="34" charset="0"/>
                        </a:rPr>
                        <a:t>Timing</a:t>
                      </a:r>
                      <a:endParaRPr lang="en-US" sz="1400" dirty="0">
                        <a:solidFill>
                          <a:srgbClr val="FFFFFF"/>
                        </a:solidFill>
                        <a:latin typeface="Arial" pitchFamily="34" charset="0"/>
                        <a:ea typeface="Calibri"/>
                        <a:cs typeface="Arial" pitchFamily="34" charset="0"/>
                      </a:endParaRPr>
                    </a:p>
                  </a:txBody>
                  <a:tcPr/>
                </a:tc>
                <a:tc>
                  <a:txBody>
                    <a:bodyPr/>
                    <a:lstStyle/>
                    <a:p>
                      <a:pPr marL="0" marR="0">
                        <a:lnSpc>
                          <a:spcPct val="115000"/>
                        </a:lnSpc>
                        <a:spcBef>
                          <a:spcPts val="0"/>
                        </a:spcBef>
                        <a:spcAft>
                          <a:spcPts val="0"/>
                        </a:spcAft>
                      </a:pPr>
                      <a:r>
                        <a:rPr lang="en-US" sz="1400" b="1" dirty="0" smtClean="0">
                          <a:solidFill>
                            <a:srgbClr val="FFFFFF"/>
                          </a:solidFill>
                          <a:latin typeface="Arial" pitchFamily="34" charset="0"/>
                          <a:ea typeface="Calibri"/>
                          <a:cs typeface="Arial" pitchFamily="34" charset="0"/>
                        </a:rPr>
                        <a:t>Content to be Deployed</a:t>
                      </a:r>
                      <a:endParaRPr lang="en-US" sz="1400" dirty="0">
                        <a:solidFill>
                          <a:srgbClr val="FFFFFF"/>
                        </a:solidFill>
                        <a:latin typeface="Arial" pitchFamily="34" charset="0"/>
                        <a:ea typeface="Calibri"/>
                        <a:cs typeface="Arial" pitchFamily="34" charset="0"/>
                      </a:endParaRPr>
                    </a:p>
                  </a:txBody>
                  <a:tcPr/>
                </a:tc>
                <a:extLst>
                  <a:ext uri="{0D108BD9-81ED-4DB2-BD59-A6C34878D82A}">
                    <a16:rowId xmlns:a16="http://schemas.microsoft.com/office/drawing/2014/main" val="10000"/>
                  </a:ext>
                </a:extLst>
              </a:tr>
              <a:tr h="370840">
                <a:tc>
                  <a:txBody>
                    <a:bodyPr/>
                    <a:lstStyle/>
                    <a:p>
                      <a:pPr marL="0" marR="0">
                        <a:lnSpc>
                          <a:spcPct val="115000"/>
                        </a:lnSpc>
                        <a:spcBef>
                          <a:spcPts val="0"/>
                        </a:spcBef>
                        <a:spcAft>
                          <a:spcPts val="0"/>
                        </a:spcAft>
                      </a:pPr>
                      <a:r>
                        <a:rPr lang="en-US" sz="1400" dirty="0" smtClean="0">
                          <a:solidFill>
                            <a:schemeClr val="tx1"/>
                          </a:solidFill>
                          <a:latin typeface="Arial" pitchFamily="34" charset="0"/>
                          <a:ea typeface="Calibri"/>
                          <a:cs typeface="Arial" pitchFamily="34" charset="0"/>
                        </a:rPr>
                        <a:t>Mid-July 2012</a:t>
                      </a:r>
                      <a:endParaRPr lang="en-US" sz="1400" dirty="0">
                        <a:solidFill>
                          <a:schemeClr val="tx1"/>
                        </a:solidFill>
                        <a:latin typeface="Arial" pitchFamily="34" charset="0"/>
                        <a:ea typeface="Calibri"/>
                        <a:cs typeface="Arial" pitchFamily="34" charset="0"/>
                      </a:endParaRPr>
                    </a:p>
                  </a:txBody>
                  <a:tcPr/>
                </a:tc>
                <a:tc>
                  <a:txBody>
                    <a:bodyPr/>
                    <a:lstStyle/>
                    <a:p>
                      <a:pPr marL="0" marR="0">
                        <a:lnSpc>
                          <a:spcPct val="115000"/>
                        </a:lnSpc>
                        <a:spcBef>
                          <a:spcPts val="0"/>
                        </a:spcBef>
                        <a:spcAft>
                          <a:spcPts val="0"/>
                        </a:spcAft>
                      </a:pPr>
                      <a:r>
                        <a:rPr lang="en-US" sz="1400" dirty="0">
                          <a:solidFill>
                            <a:schemeClr val="tx1"/>
                          </a:solidFill>
                          <a:latin typeface="Arial" pitchFamily="34" charset="0"/>
                          <a:ea typeface="Calibri"/>
                          <a:cs typeface="Arial" pitchFamily="34" charset="0"/>
                        </a:rPr>
                        <a:t>Polices </a:t>
                      </a:r>
                    </a:p>
                  </a:txBody>
                  <a:tcPr/>
                </a:tc>
                <a:extLst>
                  <a:ext uri="{0D108BD9-81ED-4DB2-BD59-A6C34878D82A}">
                    <a16:rowId xmlns:a16="http://schemas.microsoft.com/office/drawing/2014/main" val="10001"/>
                  </a:ext>
                </a:extLst>
              </a:tr>
              <a:tr h="370840">
                <a:tc>
                  <a:txBody>
                    <a:bodyPr/>
                    <a:lstStyle/>
                    <a:p>
                      <a:pPr marL="0" marR="0">
                        <a:lnSpc>
                          <a:spcPct val="115000"/>
                        </a:lnSpc>
                        <a:spcBef>
                          <a:spcPts val="0"/>
                        </a:spcBef>
                        <a:spcAft>
                          <a:spcPts val="0"/>
                        </a:spcAft>
                      </a:pPr>
                      <a:r>
                        <a:rPr lang="en-US" sz="1400" b="1" dirty="0" smtClean="0">
                          <a:solidFill>
                            <a:schemeClr val="tx1"/>
                          </a:solidFill>
                          <a:latin typeface="Arial" pitchFamily="34" charset="0"/>
                          <a:ea typeface="Calibri"/>
                          <a:cs typeface="Arial" pitchFamily="34" charset="0"/>
                        </a:rPr>
                        <a:t>Mid-Sept 2012</a:t>
                      </a:r>
                      <a:endParaRPr lang="en-US" sz="1400" b="1" dirty="0">
                        <a:solidFill>
                          <a:schemeClr val="tx1"/>
                        </a:solidFill>
                        <a:latin typeface="Arial" pitchFamily="34" charset="0"/>
                        <a:ea typeface="Calibri"/>
                        <a:cs typeface="Arial" pitchFamily="34" charset="0"/>
                      </a:endParaRPr>
                    </a:p>
                  </a:txBody>
                  <a:tcPr/>
                </a:tc>
                <a:tc>
                  <a:txBody>
                    <a:bodyPr/>
                    <a:lstStyle/>
                    <a:p>
                      <a:pPr marL="0" marR="0">
                        <a:lnSpc>
                          <a:spcPct val="115000"/>
                        </a:lnSpc>
                        <a:spcBef>
                          <a:spcPts val="0"/>
                        </a:spcBef>
                        <a:spcAft>
                          <a:spcPts val="0"/>
                        </a:spcAft>
                      </a:pPr>
                      <a:r>
                        <a:rPr lang="en-US" sz="1400" b="1" dirty="0">
                          <a:solidFill>
                            <a:schemeClr val="tx1"/>
                          </a:solidFill>
                          <a:latin typeface="Arial" pitchFamily="34" charset="0"/>
                          <a:ea typeface="Calibri"/>
                          <a:cs typeface="Arial" pitchFamily="34" charset="0"/>
                        </a:rPr>
                        <a:t>Policies &amp; Processes</a:t>
                      </a:r>
                    </a:p>
                    <a:p>
                      <a:pPr marL="342900" marR="0" lvl="0" indent="-342900">
                        <a:lnSpc>
                          <a:spcPct val="115000"/>
                        </a:lnSpc>
                        <a:spcBef>
                          <a:spcPts val="0"/>
                        </a:spcBef>
                        <a:spcAft>
                          <a:spcPts val="0"/>
                        </a:spcAft>
                        <a:buFont typeface="Calibri"/>
                        <a:buChar char="-"/>
                      </a:pPr>
                      <a:r>
                        <a:rPr lang="en-US" sz="1400" dirty="0">
                          <a:solidFill>
                            <a:schemeClr val="tx1"/>
                          </a:solidFill>
                          <a:latin typeface="Arial" pitchFamily="34" charset="0"/>
                          <a:ea typeface="Calibri"/>
                          <a:cs typeface="Arial" pitchFamily="34" charset="0"/>
                        </a:rPr>
                        <a:t>Intercompany Rebills (wave 1)</a:t>
                      </a:r>
                    </a:p>
                    <a:p>
                      <a:pPr marL="342900" marR="0" lvl="0" indent="-342900">
                        <a:lnSpc>
                          <a:spcPct val="115000"/>
                        </a:lnSpc>
                        <a:spcBef>
                          <a:spcPts val="0"/>
                        </a:spcBef>
                        <a:spcAft>
                          <a:spcPts val="0"/>
                        </a:spcAft>
                        <a:buFont typeface="Calibri"/>
                        <a:buChar char="-"/>
                      </a:pPr>
                      <a:r>
                        <a:rPr lang="en-US" sz="1400" dirty="0">
                          <a:solidFill>
                            <a:schemeClr val="tx1"/>
                          </a:solidFill>
                          <a:latin typeface="Arial" pitchFamily="34" charset="0"/>
                          <a:ea typeface="Calibri"/>
                          <a:cs typeface="Arial" pitchFamily="34" charset="0"/>
                        </a:rPr>
                        <a:t>Transfer Pricing</a:t>
                      </a:r>
                    </a:p>
                    <a:p>
                      <a:pPr marL="342900" marR="0" lvl="0" indent="-342900">
                        <a:lnSpc>
                          <a:spcPct val="115000"/>
                        </a:lnSpc>
                        <a:spcBef>
                          <a:spcPts val="0"/>
                        </a:spcBef>
                        <a:spcAft>
                          <a:spcPts val="0"/>
                        </a:spcAft>
                        <a:buFont typeface="Calibri"/>
                        <a:buChar char="-"/>
                      </a:pPr>
                      <a:r>
                        <a:rPr lang="en-US" sz="1400" dirty="0">
                          <a:solidFill>
                            <a:schemeClr val="tx1"/>
                          </a:solidFill>
                          <a:latin typeface="Arial" pitchFamily="34" charset="0"/>
                          <a:ea typeface="Calibri"/>
                          <a:cs typeface="Arial" pitchFamily="34" charset="0"/>
                        </a:rPr>
                        <a:t>Legal Entity Maintenance</a:t>
                      </a:r>
                    </a:p>
                  </a:txBody>
                  <a:tcPr/>
                </a:tc>
                <a:extLst>
                  <a:ext uri="{0D108BD9-81ED-4DB2-BD59-A6C34878D82A}">
                    <a16:rowId xmlns:a16="http://schemas.microsoft.com/office/drawing/2014/main" val="10002"/>
                  </a:ext>
                </a:extLst>
              </a:tr>
              <a:tr h="370840">
                <a:tc>
                  <a:txBody>
                    <a:bodyPr/>
                    <a:lstStyle/>
                    <a:p>
                      <a:pPr marL="0" marR="0">
                        <a:lnSpc>
                          <a:spcPct val="115000"/>
                        </a:lnSpc>
                        <a:spcBef>
                          <a:spcPts val="0"/>
                        </a:spcBef>
                        <a:spcAft>
                          <a:spcPts val="0"/>
                        </a:spcAft>
                      </a:pPr>
                      <a:r>
                        <a:rPr lang="en-US" sz="1400" b="1" dirty="0">
                          <a:solidFill>
                            <a:schemeClr val="tx1"/>
                          </a:solidFill>
                          <a:latin typeface="Arial" pitchFamily="34" charset="0"/>
                          <a:ea typeface="Calibri"/>
                          <a:cs typeface="Arial" pitchFamily="34" charset="0"/>
                        </a:rPr>
                        <a:t>Late </a:t>
                      </a:r>
                      <a:r>
                        <a:rPr lang="en-US" sz="1400" b="1" dirty="0" smtClean="0">
                          <a:solidFill>
                            <a:schemeClr val="tx1"/>
                          </a:solidFill>
                          <a:latin typeface="Arial" pitchFamily="34" charset="0"/>
                          <a:ea typeface="Calibri"/>
                          <a:cs typeface="Arial" pitchFamily="34" charset="0"/>
                        </a:rPr>
                        <a:t>November 2012</a:t>
                      </a:r>
                      <a:endParaRPr lang="en-US" sz="1400" b="1" dirty="0">
                        <a:solidFill>
                          <a:schemeClr val="tx1"/>
                        </a:solidFill>
                        <a:latin typeface="Arial" pitchFamily="34" charset="0"/>
                        <a:ea typeface="Calibri"/>
                        <a:cs typeface="Arial" pitchFamily="34" charset="0"/>
                      </a:endParaRPr>
                    </a:p>
                  </a:txBody>
                  <a:tcPr/>
                </a:tc>
                <a:tc>
                  <a:txBody>
                    <a:bodyPr/>
                    <a:lstStyle/>
                    <a:p>
                      <a:pPr marL="0" marR="0">
                        <a:lnSpc>
                          <a:spcPct val="115000"/>
                        </a:lnSpc>
                        <a:spcBef>
                          <a:spcPts val="0"/>
                        </a:spcBef>
                        <a:spcAft>
                          <a:spcPts val="0"/>
                        </a:spcAft>
                      </a:pPr>
                      <a:r>
                        <a:rPr lang="en-US" sz="1400" b="1" dirty="0">
                          <a:solidFill>
                            <a:schemeClr val="tx1"/>
                          </a:solidFill>
                          <a:latin typeface="Arial" pitchFamily="34" charset="0"/>
                          <a:ea typeface="Calibri"/>
                          <a:cs typeface="Arial" pitchFamily="34" charset="0"/>
                        </a:rPr>
                        <a:t>Processes</a:t>
                      </a:r>
                    </a:p>
                    <a:p>
                      <a:pPr marL="342900" marR="0" lvl="0" indent="-342900">
                        <a:lnSpc>
                          <a:spcPct val="115000"/>
                        </a:lnSpc>
                        <a:spcBef>
                          <a:spcPts val="0"/>
                        </a:spcBef>
                        <a:spcAft>
                          <a:spcPts val="0"/>
                        </a:spcAft>
                        <a:buFont typeface="Calibri"/>
                        <a:buChar char="-"/>
                      </a:pPr>
                      <a:r>
                        <a:rPr lang="en-US" sz="1400" dirty="0">
                          <a:solidFill>
                            <a:schemeClr val="tx1"/>
                          </a:solidFill>
                          <a:latin typeface="Arial" pitchFamily="34" charset="0"/>
                          <a:ea typeface="Calibri"/>
                          <a:cs typeface="Arial" pitchFamily="34" charset="0"/>
                        </a:rPr>
                        <a:t>Intercompany Rebills (wave 2)</a:t>
                      </a:r>
                    </a:p>
                    <a:p>
                      <a:pPr marL="342900" marR="0" lvl="0" indent="-342900">
                        <a:lnSpc>
                          <a:spcPct val="115000"/>
                        </a:lnSpc>
                        <a:spcBef>
                          <a:spcPts val="0"/>
                        </a:spcBef>
                        <a:spcAft>
                          <a:spcPts val="0"/>
                        </a:spcAft>
                        <a:buFont typeface="Calibri"/>
                        <a:buChar char="-"/>
                      </a:pPr>
                      <a:r>
                        <a:rPr lang="en-US" sz="1400" dirty="0">
                          <a:solidFill>
                            <a:schemeClr val="tx1"/>
                          </a:solidFill>
                          <a:latin typeface="Arial" pitchFamily="34" charset="0"/>
                          <a:ea typeface="Calibri"/>
                          <a:cs typeface="Arial" pitchFamily="34" charset="0"/>
                        </a:rPr>
                        <a:t>Audit</a:t>
                      </a:r>
                    </a:p>
                    <a:p>
                      <a:pPr marL="342900" marR="0" lvl="0" indent="-342900">
                        <a:lnSpc>
                          <a:spcPct val="115000"/>
                        </a:lnSpc>
                        <a:spcBef>
                          <a:spcPts val="0"/>
                        </a:spcBef>
                        <a:spcAft>
                          <a:spcPts val="0"/>
                        </a:spcAft>
                        <a:buFont typeface="Calibri"/>
                        <a:buChar char="-"/>
                      </a:pPr>
                      <a:r>
                        <a:rPr lang="en-US" sz="1400" dirty="0">
                          <a:solidFill>
                            <a:schemeClr val="tx1"/>
                          </a:solidFill>
                          <a:latin typeface="Arial" pitchFamily="34" charset="0"/>
                          <a:ea typeface="Calibri"/>
                          <a:cs typeface="Arial" pitchFamily="34" charset="0"/>
                        </a:rPr>
                        <a:t>Foreign </a:t>
                      </a:r>
                      <a:r>
                        <a:rPr lang="en-US" sz="1400" dirty="0" smtClean="0">
                          <a:solidFill>
                            <a:schemeClr val="tx1"/>
                          </a:solidFill>
                          <a:latin typeface="Arial" pitchFamily="34" charset="0"/>
                          <a:ea typeface="Calibri"/>
                          <a:cs typeface="Arial" pitchFamily="34" charset="0"/>
                        </a:rPr>
                        <a:t> </a:t>
                      </a:r>
                      <a:r>
                        <a:rPr lang="en-US" sz="1400" dirty="0">
                          <a:solidFill>
                            <a:schemeClr val="tx1"/>
                          </a:solidFill>
                          <a:latin typeface="Arial" pitchFamily="34" charset="0"/>
                          <a:ea typeface="Calibri"/>
                          <a:cs typeface="Arial" pitchFamily="34" charset="0"/>
                        </a:rPr>
                        <a:t>Credit Collection, Reconciliation, and Retention</a:t>
                      </a:r>
                    </a:p>
                    <a:p>
                      <a:pPr marL="342900" marR="0" lvl="0" indent="-342900">
                        <a:lnSpc>
                          <a:spcPct val="115000"/>
                        </a:lnSpc>
                        <a:spcBef>
                          <a:spcPts val="0"/>
                        </a:spcBef>
                        <a:spcAft>
                          <a:spcPts val="0"/>
                        </a:spcAft>
                        <a:buFont typeface="Calibri"/>
                        <a:buChar char="-"/>
                      </a:pPr>
                      <a:r>
                        <a:rPr lang="en-US" sz="1400" dirty="0" smtClean="0">
                          <a:solidFill>
                            <a:schemeClr val="tx1"/>
                          </a:solidFill>
                          <a:latin typeface="Arial" pitchFamily="34" charset="0"/>
                          <a:ea typeface="Calibri"/>
                          <a:cs typeface="Arial" pitchFamily="34" charset="0"/>
                        </a:rPr>
                        <a:t> </a:t>
                      </a:r>
                      <a:r>
                        <a:rPr lang="en-US" sz="1400" dirty="0">
                          <a:solidFill>
                            <a:schemeClr val="tx1"/>
                          </a:solidFill>
                          <a:latin typeface="Arial" pitchFamily="34" charset="0"/>
                          <a:ea typeface="Calibri"/>
                          <a:cs typeface="Arial" pitchFamily="34" charset="0"/>
                        </a:rPr>
                        <a:t>Operations &amp; Continuous Improvement  </a:t>
                      </a:r>
                      <a:endParaRPr lang="en-US" sz="1400" dirty="0" smtClean="0">
                        <a:solidFill>
                          <a:schemeClr val="tx1"/>
                        </a:solidFill>
                        <a:latin typeface="Arial" pitchFamily="34" charset="0"/>
                        <a:ea typeface="Calibri"/>
                        <a:cs typeface="Arial" pitchFamily="34" charset="0"/>
                      </a:endParaRPr>
                    </a:p>
                    <a:p>
                      <a:pPr marL="342900" marR="0" lvl="0" indent="-342900">
                        <a:lnSpc>
                          <a:spcPct val="115000"/>
                        </a:lnSpc>
                        <a:spcBef>
                          <a:spcPts val="600"/>
                        </a:spcBef>
                        <a:spcAft>
                          <a:spcPts val="0"/>
                        </a:spcAft>
                        <a:buFont typeface="Calibri"/>
                        <a:buNone/>
                      </a:pPr>
                      <a:r>
                        <a:rPr lang="en-US" sz="1400" dirty="0" smtClean="0">
                          <a:solidFill>
                            <a:schemeClr val="tx1"/>
                          </a:solidFill>
                          <a:latin typeface="Arial" pitchFamily="34" charset="0"/>
                          <a:ea typeface="Calibri"/>
                          <a:cs typeface="Arial" pitchFamily="34" charset="0"/>
                        </a:rPr>
                        <a:t>Technical Release of  Data</a:t>
                      </a:r>
                      <a:r>
                        <a:rPr lang="en-US" sz="1400" baseline="0" dirty="0" smtClean="0">
                          <a:solidFill>
                            <a:schemeClr val="tx1"/>
                          </a:solidFill>
                          <a:latin typeface="Arial" pitchFamily="34" charset="0"/>
                          <a:ea typeface="Calibri"/>
                          <a:cs typeface="Arial" pitchFamily="34" charset="0"/>
                        </a:rPr>
                        <a:t> Mart</a:t>
                      </a:r>
                    </a:p>
                  </a:txBody>
                  <a:tcPr/>
                </a:tc>
                <a:extLst>
                  <a:ext uri="{0D108BD9-81ED-4DB2-BD59-A6C34878D82A}">
                    <a16:rowId xmlns:a16="http://schemas.microsoft.com/office/drawing/2014/main" val="10003"/>
                  </a:ext>
                </a:extLst>
              </a:tr>
              <a:tr h="370840">
                <a:tc>
                  <a:txBody>
                    <a:bodyPr/>
                    <a:lstStyle/>
                    <a:p>
                      <a:pPr marL="0" marR="0">
                        <a:lnSpc>
                          <a:spcPct val="115000"/>
                        </a:lnSpc>
                        <a:spcBef>
                          <a:spcPts val="0"/>
                        </a:spcBef>
                        <a:spcAft>
                          <a:spcPts val="0"/>
                        </a:spcAft>
                      </a:pPr>
                      <a:r>
                        <a:rPr lang="en-US" sz="1400" dirty="0">
                          <a:solidFill>
                            <a:schemeClr val="tx1"/>
                          </a:solidFill>
                          <a:latin typeface="Arial" pitchFamily="34" charset="0"/>
                          <a:ea typeface="Calibri"/>
                          <a:cs typeface="Arial" pitchFamily="34" charset="0"/>
                        </a:rPr>
                        <a:t>January </a:t>
                      </a:r>
                      <a:r>
                        <a:rPr lang="en-US" sz="1400" dirty="0" smtClean="0">
                          <a:solidFill>
                            <a:schemeClr val="tx1"/>
                          </a:solidFill>
                          <a:latin typeface="Arial" pitchFamily="34" charset="0"/>
                          <a:ea typeface="Calibri"/>
                          <a:cs typeface="Arial" pitchFamily="34" charset="0"/>
                        </a:rPr>
                        <a:t>1, 2013</a:t>
                      </a:r>
                      <a:endParaRPr lang="en-US" sz="1400" dirty="0">
                        <a:solidFill>
                          <a:schemeClr val="tx1"/>
                        </a:solidFill>
                        <a:latin typeface="Arial" pitchFamily="34" charset="0"/>
                        <a:ea typeface="Calibri"/>
                        <a:cs typeface="Arial" pitchFamily="34" charset="0"/>
                      </a:endParaRPr>
                    </a:p>
                  </a:txBody>
                  <a:tcPr/>
                </a:tc>
                <a:tc>
                  <a:txBody>
                    <a:bodyPr/>
                    <a:lstStyle/>
                    <a:p>
                      <a:pPr marL="0" marR="0">
                        <a:lnSpc>
                          <a:spcPct val="115000"/>
                        </a:lnSpc>
                        <a:spcBef>
                          <a:spcPts val="0"/>
                        </a:spcBef>
                        <a:spcAft>
                          <a:spcPts val="0"/>
                        </a:spcAft>
                      </a:pPr>
                      <a:r>
                        <a:rPr lang="en-US" sz="1400" dirty="0">
                          <a:solidFill>
                            <a:schemeClr val="tx1"/>
                          </a:solidFill>
                          <a:latin typeface="Arial" pitchFamily="34" charset="0"/>
                          <a:ea typeface="Calibri"/>
                          <a:cs typeface="Arial" pitchFamily="34" charset="0"/>
                        </a:rPr>
                        <a:t>SAP Changes</a:t>
                      </a:r>
                    </a:p>
                  </a:txBody>
                  <a:tcPr/>
                </a:tc>
                <a:extLst>
                  <a:ext uri="{0D108BD9-81ED-4DB2-BD59-A6C34878D82A}">
                    <a16:rowId xmlns:a16="http://schemas.microsoft.com/office/drawing/2014/main" val="10004"/>
                  </a:ext>
                </a:extLst>
              </a:tr>
              <a:tr h="370840">
                <a:tc>
                  <a:txBody>
                    <a:bodyPr/>
                    <a:lstStyle/>
                    <a:p>
                      <a:pPr marL="0" marR="0">
                        <a:lnSpc>
                          <a:spcPct val="115000"/>
                        </a:lnSpc>
                        <a:spcBef>
                          <a:spcPts val="0"/>
                        </a:spcBef>
                        <a:spcAft>
                          <a:spcPts val="0"/>
                        </a:spcAft>
                      </a:pPr>
                      <a:r>
                        <a:rPr lang="en-US" sz="1400" b="1" dirty="0" smtClean="0">
                          <a:solidFill>
                            <a:schemeClr val="tx1"/>
                          </a:solidFill>
                          <a:latin typeface="Arial" pitchFamily="34" charset="0"/>
                          <a:ea typeface="Calibri"/>
                          <a:cs typeface="Arial" pitchFamily="34" charset="0"/>
                        </a:rPr>
                        <a:t>February 2013</a:t>
                      </a:r>
                      <a:endParaRPr lang="en-US" sz="1400" b="1" dirty="0">
                        <a:solidFill>
                          <a:schemeClr val="tx1"/>
                        </a:solidFill>
                        <a:latin typeface="Arial" pitchFamily="34" charset="0"/>
                        <a:ea typeface="Calibri"/>
                        <a:cs typeface="Arial" pitchFamily="34" charset="0"/>
                      </a:endParaRPr>
                    </a:p>
                  </a:txBody>
                  <a:tcPr/>
                </a:tc>
                <a:tc>
                  <a:txBody>
                    <a:bodyPr/>
                    <a:lstStyle/>
                    <a:p>
                      <a:pPr marL="0" marR="0">
                        <a:lnSpc>
                          <a:spcPct val="115000"/>
                        </a:lnSpc>
                        <a:spcBef>
                          <a:spcPts val="0"/>
                        </a:spcBef>
                        <a:spcAft>
                          <a:spcPts val="0"/>
                        </a:spcAft>
                      </a:pPr>
                      <a:r>
                        <a:rPr lang="en-US" sz="1400" b="1" dirty="0">
                          <a:solidFill>
                            <a:schemeClr val="tx1"/>
                          </a:solidFill>
                          <a:latin typeface="Arial" pitchFamily="34" charset="0"/>
                          <a:ea typeface="Calibri"/>
                          <a:cs typeface="Arial" pitchFamily="34" charset="0"/>
                        </a:rPr>
                        <a:t>Processes</a:t>
                      </a:r>
                    </a:p>
                    <a:p>
                      <a:pPr marL="342900" marR="0" lvl="0" indent="-342900">
                        <a:lnSpc>
                          <a:spcPct val="115000"/>
                        </a:lnSpc>
                        <a:spcBef>
                          <a:spcPts val="0"/>
                        </a:spcBef>
                        <a:spcAft>
                          <a:spcPts val="0"/>
                        </a:spcAft>
                        <a:buFont typeface="Calibri"/>
                        <a:buChar char="-"/>
                      </a:pPr>
                      <a:r>
                        <a:rPr lang="en-US" sz="1400" dirty="0">
                          <a:solidFill>
                            <a:schemeClr val="tx1"/>
                          </a:solidFill>
                          <a:latin typeface="Arial" pitchFamily="34" charset="0"/>
                          <a:ea typeface="Calibri"/>
                          <a:cs typeface="Arial" pitchFamily="34" charset="0"/>
                        </a:rPr>
                        <a:t>Intercompany Rebills (wave 3)</a:t>
                      </a:r>
                    </a:p>
                    <a:p>
                      <a:pPr marL="342900" marR="0" lvl="0" indent="-342900">
                        <a:lnSpc>
                          <a:spcPct val="115000"/>
                        </a:lnSpc>
                        <a:spcBef>
                          <a:spcPts val="0"/>
                        </a:spcBef>
                        <a:spcAft>
                          <a:spcPts val="0"/>
                        </a:spcAft>
                        <a:buFont typeface="Calibri"/>
                        <a:buChar char="-"/>
                      </a:pPr>
                      <a:r>
                        <a:rPr lang="en-US" sz="1400" dirty="0">
                          <a:solidFill>
                            <a:schemeClr val="tx1"/>
                          </a:solidFill>
                          <a:latin typeface="Arial" pitchFamily="34" charset="0"/>
                          <a:ea typeface="Calibri"/>
                          <a:cs typeface="Arial" pitchFamily="34" charset="0"/>
                        </a:rPr>
                        <a:t>Provision &amp; Compliance (Cumulative Build)</a:t>
                      </a:r>
                    </a:p>
                  </a:txBody>
                  <a:tcPr/>
                </a:tc>
                <a:extLst>
                  <a:ext uri="{0D108BD9-81ED-4DB2-BD59-A6C34878D82A}">
                    <a16:rowId xmlns:a16="http://schemas.microsoft.com/office/drawing/2014/main" val="10005"/>
                  </a:ext>
                </a:extLst>
              </a:tr>
              <a:tr h="370840">
                <a:tc>
                  <a:txBody>
                    <a:bodyPr/>
                    <a:lstStyle/>
                    <a:p>
                      <a:pPr marL="0" marR="0">
                        <a:lnSpc>
                          <a:spcPct val="115000"/>
                        </a:lnSpc>
                        <a:spcBef>
                          <a:spcPts val="0"/>
                        </a:spcBef>
                        <a:spcAft>
                          <a:spcPts val="0"/>
                        </a:spcAft>
                      </a:pPr>
                      <a:r>
                        <a:rPr lang="en-US" sz="1400" b="1" dirty="0">
                          <a:solidFill>
                            <a:schemeClr val="tx1"/>
                          </a:solidFill>
                          <a:latin typeface="Arial" pitchFamily="34" charset="0"/>
                          <a:ea typeface="Calibri"/>
                          <a:cs typeface="Arial" pitchFamily="34" charset="0"/>
                        </a:rPr>
                        <a:t>Late </a:t>
                      </a:r>
                      <a:r>
                        <a:rPr lang="en-US" sz="1400" b="1" dirty="0" smtClean="0">
                          <a:solidFill>
                            <a:schemeClr val="tx1"/>
                          </a:solidFill>
                          <a:latin typeface="Arial" pitchFamily="34" charset="0"/>
                          <a:ea typeface="Calibri"/>
                          <a:cs typeface="Arial" pitchFamily="34" charset="0"/>
                        </a:rPr>
                        <a:t>March 2013</a:t>
                      </a:r>
                      <a:endParaRPr lang="en-US" sz="1400" b="1" dirty="0">
                        <a:solidFill>
                          <a:schemeClr val="tx1"/>
                        </a:solidFill>
                        <a:latin typeface="Arial" pitchFamily="34" charset="0"/>
                        <a:ea typeface="Calibri"/>
                        <a:cs typeface="Arial" pitchFamily="34" charset="0"/>
                      </a:endParaRPr>
                    </a:p>
                  </a:txBody>
                  <a:tcPr/>
                </a:tc>
                <a:tc>
                  <a:txBody>
                    <a:bodyPr/>
                    <a:lstStyle/>
                    <a:p>
                      <a:pPr marL="0" marR="0">
                        <a:lnSpc>
                          <a:spcPct val="115000"/>
                        </a:lnSpc>
                        <a:spcBef>
                          <a:spcPts val="0"/>
                        </a:spcBef>
                        <a:spcAft>
                          <a:spcPts val="0"/>
                        </a:spcAft>
                      </a:pPr>
                      <a:r>
                        <a:rPr lang="en-US" sz="1400" b="1" dirty="0" smtClean="0">
                          <a:solidFill>
                            <a:schemeClr val="tx1"/>
                          </a:solidFill>
                          <a:latin typeface="Arial" pitchFamily="34" charset="0"/>
                          <a:ea typeface="Calibri"/>
                          <a:cs typeface="Arial" pitchFamily="34" charset="0"/>
                        </a:rPr>
                        <a:t> </a:t>
                      </a:r>
                      <a:r>
                        <a:rPr lang="en-US" sz="1400" b="1" dirty="0">
                          <a:solidFill>
                            <a:schemeClr val="tx1"/>
                          </a:solidFill>
                          <a:latin typeface="Arial" pitchFamily="34" charset="0"/>
                          <a:ea typeface="Calibri"/>
                          <a:cs typeface="Arial" pitchFamily="34" charset="0"/>
                        </a:rPr>
                        <a:t>Data Mart</a:t>
                      </a:r>
                    </a:p>
                  </a:txBody>
                  <a:tcPr/>
                </a:tc>
                <a:extLst>
                  <a:ext uri="{0D108BD9-81ED-4DB2-BD59-A6C34878D82A}">
                    <a16:rowId xmlns:a16="http://schemas.microsoft.com/office/drawing/2014/main" val="10006"/>
                  </a:ext>
                </a:extLst>
              </a:tr>
            </a:tbl>
          </a:graphicData>
        </a:graphic>
      </p:graphicFrame>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366280"/>
            <a:ext cx="2650236" cy="776720"/>
          </a:xfrm>
          <a:prstGeom prst="rect">
            <a:avLst/>
          </a:prstGeom>
        </p:spPr>
      </p:pic>
    </p:spTree>
    <p:extLst>
      <p:ext uri="{BB962C8B-B14F-4D97-AF65-F5344CB8AC3E}">
        <p14:creationId xmlns:p14="http://schemas.microsoft.com/office/powerpoint/2010/main" val="15303193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ight Arrow 47"/>
          <p:cNvSpPr/>
          <p:nvPr/>
        </p:nvSpPr>
        <p:spPr>
          <a:xfrm>
            <a:off x="2819400" y="3962400"/>
            <a:ext cx="533400" cy="685800"/>
          </a:xfrm>
          <a:prstGeom prst="rightArrow">
            <a:avLst/>
          </a:prstGeom>
          <a:solidFill>
            <a:schemeClr val="bg2">
              <a:lumMod val="40000"/>
              <a:lumOff val="60000"/>
            </a:schemeClr>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200" b="1" dirty="0" smtClean="0">
              <a:solidFill>
                <a:srgbClr val="FFFFFF"/>
              </a:solidFill>
            </a:endParaRPr>
          </a:p>
        </p:txBody>
      </p:sp>
      <p:sp>
        <p:nvSpPr>
          <p:cNvPr id="49" name="Right Arrow 48"/>
          <p:cNvSpPr/>
          <p:nvPr/>
        </p:nvSpPr>
        <p:spPr>
          <a:xfrm>
            <a:off x="5715000" y="3962400"/>
            <a:ext cx="533400" cy="685800"/>
          </a:xfrm>
          <a:prstGeom prst="rightArrow">
            <a:avLst/>
          </a:prstGeom>
          <a:solidFill>
            <a:schemeClr val="bg2">
              <a:lumMod val="40000"/>
              <a:lumOff val="60000"/>
            </a:schemeClr>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200" b="1" dirty="0" smtClean="0">
              <a:solidFill>
                <a:srgbClr val="FFFFFF"/>
              </a:solidFill>
            </a:endParaRPr>
          </a:p>
        </p:txBody>
      </p:sp>
      <p:sp>
        <p:nvSpPr>
          <p:cNvPr id="2" name="Title 1"/>
          <p:cNvSpPr>
            <a:spLocks noGrp="1"/>
          </p:cNvSpPr>
          <p:nvPr>
            <p:ph type="title"/>
          </p:nvPr>
        </p:nvSpPr>
        <p:spPr>
          <a:xfrm>
            <a:off x="3659909" y="346076"/>
            <a:ext cx="5326062" cy="835025"/>
          </a:xfrm>
        </p:spPr>
        <p:txBody>
          <a:bodyPr/>
          <a:lstStyle/>
          <a:p>
            <a:r>
              <a:rPr lang="en-US" dirty="0" smtClean="0"/>
              <a:t>Change Management Plan Overview</a:t>
            </a:r>
            <a:endParaRPr lang="en-US" dirty="0"/>
          </a:p>
        </p:txBody>
      </p:sp>
      <p:sp>
        <p:nvSpPr>
          <p:cNvPr id="3" name="Content Placeholder 2"/>
          <p:cNvSpPr>
            <a:spLocks noGrp="1"/>
          </p:cNvSpPr>
          <p:nvPr>
            <p:ph idx="1"/>
          </p:nvPr>
        </p:nvSpPr>
        <p:spPr>
          <a:xfrm>
            <a:off x="528638" y="1371600"/>
            <a:ext cx="8229600" cy="4527550"/>
          </a:xfrm>
        </p:spPr>
        <p:txBody>
          <a:bodyPr/>
          <a:lstStyle/>
          <a:p>
            <a:pPr>
              <a:buNone/>
            </a:pPr>
            <a:r>
              <a:rPr lang="en-US" sz="1600" dirty="0" smtClean="0"/>
              <a:t>The Change Management Plan will focus on four key areas: </a:t>
            </a:r>
            <a:endParaRPr lang="en-US" sz="1600" dirty="0"/>
          </a:p>
        </p:txBody>
      </p:sp>
      <p:sp>
        <p:nvSpPr>
          <p:cNvPr id="8" name="Rounded Rectangle 7"/>
          <p:cNvSpPr/>
          <p:nvPr/>
        </p:nvSpPr>
        <p:spPr>
          <a:xfrm>
            <a:off x="1904999" y="5562600"/>
            <a:ext cx="5457497" cy="685800"/>
          </a:xfrm>
          <a:prstGeom prst="roundRect">
            <a:avLst/>
          </a:prstGeom>
          <a:solidFill>
            <a:schemeClr val="bg2">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smtClean="0">
              <a:solidFill>
                <a:schemeClr val="tx1"/>
              </a:solidFill>
              <a:latin typeface="Arial Narrow" pitchFamily="34" charset="0"/>
            </a:endParaRPr>
          </a:p>
          <a:p>
            <a:pPr algn="ctr"/>
            <a:r>
              <a:rPr lang="en-US" sz="1600" b="1" dirty="0" smtClean="0">
                <a:solidFill>
                  <a:schemeClr val="tx1"/>
                </a:solidFill>
                <a:latin typeface="Arial Narrow" pitchFamily="34" charset="0"/>
              </a:rPr>
              <a:t>Change Measurement;</a:t>
            </a:r>
          </a:p>
          <a:p>
            <a:pPr algn="ctr"/>
            <a:r>
              <a:rPr lang="en-US" sz="1400" dirty="0" smtClean="0">
                <a:solidFill>
                  <a:schemeClr val="tx1"/>
                </a:solidFill>
                <a:latin typeface="Arial Narrow" pitchFamily="34" charset="0"/>
              </a:rPr>
              <a:t>Provide insight into how the organization is adapting to the changes.</a:t>
            </a:r>
          </a:p>
          <a:p>
            <a:pPr algn="ctr"/>
            <a:endParaRPr lang="en-US" sz="1600" b="1" dirty="0" smtClean="0">
              <a:solidFill>
                <a:schemeClr val="tx1"/>
              </a:solidFill>
              <a:latin typeface="Arial Narrow" pitchFamily="34" charset="0"/>
            </a:endParaRPr>
          </a:p>
        </p:txBody>
      </p:sp>
      <p:sp>
        <p:nvSpPr>
          <p:cNvPr id="6" name="Rounded Rectangle 5"/>
          <p:cNvSpPr/>
          <p:nvPr/>
        </p:nvSpPr>
        <p:spPr>
          <a:xfrm>
            <a:off x="6248400" y="3657600"/>
            <a:ext cx="2362200" cy="1295400"/>
          </a:xfrm>
          <a:prstGeom prst="roundRect">
            <a:avLst/>
          </a:prstGeom>
          <a:solidFill>
            <a:srgbClr val="CCCCFF"/>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b="1" dirty="0" smtClean="0">
                <a:solidFill>
                  <a:schemeClr val="tx1"/>
                </a:solidFill>
                <a:latin typeface="Arial Narrow" pitchFamily="34" charset="0"/>
              </a:rPr>
              <a:t>Training</a:t>
            </a:r>
          </a:p>
          <a:p>
            <a:pPr algn="ctr"/>
            <a:endParaRPr lang="en-US" sz="1600" b="1" dirty="0" smtClean="0">
              <a:solidFill>
                <a:schemeClr val="tx1"/>
              </a:solidFill>
              <a:latin typeface="Arial Narrow" pitchFamily="34" charset="0"/>
            </a:endParaRPr>
          </a:p>
          <a:p>
            <a:pPr algn="ctr"/>
            <a:r>
              <a:rPr lang="en-US" sz="1400" dirty="0" smtClean="0">
                <a:solidFill>
                  <a:schemeClr val="tx1"/>
                </a:solidFill>
                <a:latin typeface="Arial Narrow" pitchFamily="34" charset="0"/>
              </a:rPr>
              <a:t>Determine WHO needs to learn WHAT skills and information to perform their role.</a:t>
            </a:r>
          </a:p>
        </p:txBody>
      </p:sp>
      <p:sp>
        <p:nvSpPr>
          <p:cNvPr id="7" name="Rounded Rectangle 6"/>
          <p:cNvSpPr/>
          <p:nvPr/>
        </p:nvSpPr>
        <p:spPr>
          <a:xfrm>
            <a:off x="457200" y="3657600"/>
            <a:ext cx="2362200" cy="1295400"/>
          </a:xfrm>
          <a:prstGeom prst="roundRect">
            <a:avLst/>
          </a:prstGeom>
          <a:solidFill>
            <a:srgbClr val="CCCCFF"/>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b="1" dirty="0" smtClean="0">
                <a:solidFill>
                  <a:schemeClr val="tx1"/>
                </a:solidFill>
                <a:latin typeface="Arial Narrow" pitchFamily="34" charset="0"/>
              </a:rPr>
              <a:t>Stakeholder Adoption</a:t>
            </a:r>
          </a:p>
          <a:p>
            <a:pPr algn="ctr"/>
            <a:endParaRPr lang="en-US" sz="1600" b="1" dirty="0" smtClean="0">
              <a:solidFill>
                <a:schemeClr val="tx1"/>
              </a:solidFill>
              <a:latin typeface="Arial Narrow" pitchFamily="34" charset="0"/>
            </a:endParaRPr>
          </a:p>
          <a:p>
            <a:pPr algn="ctr"/>
            <a:r>
              <a:rPr lang="en-US" sz="1400" dirty="0" smtClean="0">
                <a:solidFill>
                  <a:schemeClr val="tx1"/>
                </a:solidFill>
                <a:latin typeface="Arial Narrow" pitchFamily="34" charset="0"/>
              </a:rPr>
              <a:t>Identify WHO the changes will affect and HOW they will be impacted.</a:t>
            </a:r>
          </a:p>
        </p:txBody>
      </p:sp>
      <p:sp>
        <p:nvSpPr>
          <p:cNvPr id="10" name="Rounded Rectangle 9"/>
          <p:cNvSpPr/>
          <p:nvPr/>
        </p:nvSpPr>
        <p:spPr>
          <a:xfrm>
            <a:off x="3429000" y="2133600"/>
            <a:ext cx="2209800" cy="838200"/>
          </a:xfrm>
          <a:prstGeom prst="roundRect">
            <a:avLst/>
          </a:prstGeom>
          <a:solidFill>
            <a:schemeClr val="bg1"/>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smtClean="0">
                <a:solidFill>
                  <a:srgbClr val="FFFFFF"/>
                </a:solidFill>
                <a:latin typeface="Arial Narrow" pitchFamily="34" charset="0"/>
              </a:rPr>
              <a:t>Change Management</a:t>
            </a:r>
          </a:p>
        </p:txBody>
      </p:sp>
      <p:cxnSp>
        <p:nvCxnSpPr>
          <p:cNvPr id="13" name="Shape 12"/>
          <p:cNvCxnSpPr>
            <a:stCxn id="10" idx="2"/>
            <a:endCxn id="14" idx="0"/>
          </p:cNvCxnSpPr>
          <p:nvPr/>
        </p:nvCxnSpPr>
        <p:spPr>
          <a:xfrm rot="5400000">
            <a:off x="4191000" y="3314700"/>
            <a:ext cx="685800" cy="12700"/>
          </a:xfrm>
          <a:prstGeom prst="bentConnector3">
            <a:avLst>
              <a:gd name="adj1" fmla="val 50000"/>
            </a:avLst>
          </a:prstGeom>
          <a:ln>
            <a:solidFill>
              <a:schemeClr val="bg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5" name="Shape 12"/>
          <p:cNvCxnSpPr>
            <a:stCxn id="10" idx="2"/>
            <a:endCxn id="7" idx="0"/>
          </p:cNvCxnSpPr>
          <p:nvPr/>
        </p:nvCxnSpPr>
        <p:spPr>
          <a:xfrm rot="5400000">
            <a:off x="2743200" y="1866900"/>
            <a:ext cx="685800" cy="2895600"/>
          </a:xfrm>
          <a:prstGeom prst="bentConnector3">
            <a:avLst>
              <a:gd name="adj1" fmla="val 50000"/>
            </a:avLst>
          </a:prstGeom>
          <a:ln>
            <a:solidFill>
              <a:schemeClr val="bg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9" name="Shape 12"/>
          <p:cNvCxnSpPr>
            <a:stCxn id="10" idx="2"/>
            <a:endCxn id="6" idx="0"/>
          </p:cNvCxnSpPr>
          <p:nvPr/>
        </p:nvCxnSpPr>
        <p:spPr>
          <a:xfrm rot="16200000" flipH="1">
            <a:off x="5638800" y="1866900"/>
            <a:ext cx="685800" cy="2895600"/>
          </a:xfrm>
          <a:prstGeom prst="bentConnector3">
            <a:avLst>
              <a:gd name="adj1" fmla="val 50000"/>
            </a:avLst>
          </a:prstGeom>
          <a:ln>
            <a:solidFill>
              <a:schemeClr val="bg2">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14" name="Rounded Rectangle 13"/>
          <p:cNvSpPr/>
          <p:nvPr/>
        </p:nvSpPr>
        <p:spPr>
          <a:xfrm>
            <a:off x="3352800" y="3657600"/>
            <a:ext cx="2362200" cy="1295400"/>
          </a:xfrm>
          <a:prstGeom prst="roundRect">
            <a:avLst/>
          </a:prstGeom>
          <a:solidFill>
            <a:srgbClr val="CCCCFF"/>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b="1" dirty="0" smtClean="0">
                <a:solidFill>
                  <a:schemeClr val="tx1"/>
                </a:solidFill>
                <a:latin typeface="Arial Narrow" pitchFamily="34" charset="0"/>
              </a:rPr>
              <a:t>Communication</a:t>
            </a:r>
          </a:p>
          <a:p>
            <a:pPr algn="ctr"/>
            <a:endParaRPr lang="en-US" sz="1600" b="1" dirty="0" smtClean="0">
              <a:solidFill>
                <a:schemeClr val="tx1"/>
              </a:solidFill>
              <a:latin typeface="Arial Narrow" pitchFamily="34" charset="0"/>
            </a:endParaRPr>
          </a:p>
          <a:p>
            <a:pPr algn="ctr"/>
            <a:r>
              <a:rPr lang="en-US" sz="1400" dirty="0" smtClean="0">
                <a:solidFill>
                  <a:schemeClr val="tx1"/>
                </a:solidFill>
                <a:latin typeface="Arial Narrow" pitchFamily="34" charset="0"/>
              </a:rPr>
              <a:t>Determine WHAT messages to communicate to which audiences and HOW.</a:t>
            </a:r>
          </a:p>
        </p:txBody>
      </p:sp>
      <p:cxnSp>
        <p:nvCxnSpPr>
          <p:cNvPr id="20" name="Shape 12"/>
          <p:cNvCxnSpPr>
            <a:stCxn id="10" idx="2"/>
            <a:endCxn id="14" idx="0"/>
          </p:cNvCxnSpPr>
          <p:nvPr/>
        </p:nvCxnSpPr>
        <p:spPr>
          <a:xfrm rot="5400000">
            <a:off x="4191000" y="3314700"/>
            <a:ext cx="685800" cy="1588"/>
          </a:xfrm>
          <a:prstGeom prst="bentConnector3">
            <a:avLst>
              <a:gd name="adj1" fmla="val 50000"/>
            </a:avLst>
          </a:prstGeom>
          <a:ln>
            <a:solidFill>
              <a:schemeClr val="bg2">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45" name="Right Brace 44"/>
          <p:cNvSpPr/>
          <p:nvPr/>
        </p:nvSpPr>
        <p:spPr>
          <a:xfrm rot="5400000">
            <a:off x="4343399" y="1219199"/>
            <a:ext cx="457201" cy="8077200"/>
          </a:xfrm>
          <a:prstGeom prst="rightBrace">
            <a:avLst>
              <a:gd name="adj1" fmla="val 8333"/>
              <a:gd name="adj2" fmla="val 50000"/>
            </a:avLst>
          </a:prstGeom>
          <a:ln>
            <a:solidFill>
              <a:schemeClr val="bg2">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Oval 20"/>
          <p:cNvSpPr/>
          <p:nvPr/>
        </p:nvSpPr>
        <p:spPr>
          <a:xfrm>
            <a:off x="304800" y="3505200"/>
            <a:ext cx="381000" cy="381000"/>
          </a:xfrm>
          <a:prstGeom prst="ellipse">
            <a:avLst/>
          </a:prstGeom>
          <a:solidFill>
            <a:schemeClr val="bg1"/>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b="1" dirty="0" smtClean="0">
                <a:solidFill>
                  <a:srgbClr val="FFFFFF"/>
                </a:solidFill>
              </a:rPr>
              <a:t>1</a:t>
            </a:r>
          </a:p>
        </p:txBody>
      </p:sp>
      <p:sp>
        <p:nvSpPr>
          <p:cNvPr id="24" name="Oval 23"/>
          <p:cNvSpPr/>
          <p:nvPr/>
        </p:nvSpPr>
        <p:spPr>
          <a:xfrm>
            <a:off x="3276600" y="3505200"/>
            <a:ext cx="381000" cy="381000"/>
          </a:xfrm>
          <a:prstGeom prst="ellipse">
            <a:avLst/>
          </a:prstGeom>
          <a:solidFill>
            <a:schemeClr val="bg1"/>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b="1" dirty="0" smtClean="0">
                <a:solidFill>
                  <a:srgbClr val="FFFFFF"/>
                </a:solidFill>
              </a:rPr>
              <a:t>2</a:t>
            </a:r>
          </a:p>
        </p:txBody>
      </p:sp>
      <p:sp>
        <p:nvSpPr>
          <p:cNvPr id="25" name="Oval 24"/>
          <p:cNvSpPr/>
          <p:nvPr/>
        </p:nvSpPr>
        <p:spPr>
          <a:xfrm>
            <a:off x="6172200" y="3505200"/>
            <a:ext cx="381000" cy="381000"/>
          </a:xfrm>
          <a:prstGeom prst="ellipse">
            <a:avLst/>
          </a:prstGeom>
          <a:solidFill>
            <a:schemeClr val="bg1"/>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b="1" dirty="0" smtClean="0">
                <a:solidFill>
                  <a:srgbClr val="FFFFFF"/>
                </a:solidFill>
              </a:rPr>
              <a:t>3</a:t>
            </a:r>
          </a:p>
        </p:txBody>
      </p:sp>
      <p:sp>
        <p:nvSpPr>
          <p:cNvPr id="26" name="Oval 25"/>
          <p:cNvSpPr/>
          <p:nvPr/>
        </p:nvSpPr>
        <p:spPr>
          <a:xfrm>
            <a:off x="1828800" y="5410200"/>
            <a:ext cx="381000" cy="381000"/>
          </a:xfrm>
          <a:prstGeom prst="ellipse">
            <a:avLst/>
          </a:prstGeom>
          <a:solidFill>
            <a:schemeClr val="bg1"/>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b="1" dirty="0" smtClean="0">
                <a:solidFill>
                  <a:srgbClr val="FFFFFF"/>
                </a:solidFill>
              </a:rPr>
              <a:t>4</a:t>
            </a: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366280"/>
            <a:ext cx="2650236" cy="77672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7938" y="366280"/>
            <a:ext cx="4868862" cy="835025"/>
          </a:xfrm>
        </p:spPr>
        <p:txBody>
          <a:bodyPr/>
          <a:lstStyle/>
          <a:p>
            <a:r>
              <a:rPr lang="en-US" dirty="0" smtClean="0"/>
              <a:t>Stakeholder Adoption - Overview</a:t>
            </a:r>
            <a:endParaRPr lang="en-US" dirty="0"/>
          </a:p>
        </p:txBody>
      </p:sp>
      <p:sp>
        <p:nvSpPr>
          <p:cNvPr id="21" name="Oval 20"/>
          <p:cNvSpPr/>
          <p:nvPr/>
        </p:nvSpPr>
        <p:spPr>
          <a:xfrm>
            <a:off x="228600" y="152400"/>
            <a:ext cx="457200" cy="457200"/>
          </a:xfrm>
          <a:prstGeom prst="ellipse">
            <a:avLst/>
          </a:prstGeom>
          <a:solidFill>
            <a:schemeClr val="bg1"/>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b="1" dirty="0" smtClean="0">
                <a:solidFill>
                  <a:srgbClr val="FFFFFF"/>
                </a:solidFill>
              </a:rPr>
              <a:t>1</a:t>
            </a:r>
          </a:p>
        </p:txBody>
      </p:sp>
      <p:sp>
        <p:nvSpPr>
          <p:cNvPr id="27" name="Content Placeholder 2"/>
          <p:cNvSpPr>
            <a:spLocks noGrp="1"/>
          </p:cNvSpPr>
          <p:nvPr>
            <p:ph idx="1"/>
          </p:nvPr>
        </p:nvSpPr>
        <p:spPr>
          <a:xfrm>
            <a:off x="457200" y="1417638"/>
            <a:ext cx="8229600" cy="4906962"/>
          </a:xfrm>
        </p:spPr>
        <p:txBody>
          <a:bodyPr/>
          <a:lstStyle/>
          <a:p>
            <a:r>
              <a:rPr lang="en-US" sz="1600" b="1" dirty="0" smtClean="0"/>
              <a:t>Key Objectives</a:t>
            </a:r>
          </a:p>
          <a:p>
            <a:pPr lvl="1"/>
            <a:r>
              <a:rPr lang="en-US" sz="1600" dirty="0" smtClean="0">
                <a:solidFill>
                  <a:schemeClr val="tx1"/>
                </a:solidFill>
                <a:latin typeface="Arial Narrow" pitchFamily="34" charset="0"/>
              </a:rPr>
              <a:t>Identify WHO the changes will affect and HOW they will be impacted.</a:t>
            </a:r>
            <a:endParaRPr lang="en-US" sz="1600" b="1" dirty="0" smtClean="0"/>
          </a:p>
          <a:p>
            <a:pPr lvl="1"/>
            <a:r>
              <a:rPr lang="en-US" dirty="0" smtClean="0"/>
              <a:t>Identify the individuals affected by the [Project] deployment </a:t>
            </a:r>
          </a:p>
          <a:p>
            <a:pPr lvl="1"/>
            <a:r>
              <a:rPr lang="en-US" dirty="0" smtClean="0"/>
              <a:t>Define the impact and the degree of change for the end users (high, medium, low)</a:t>
            </a:r>
          </a:p>
          <a:p>
            <a:pPr lvl="1"/>
            <a:r>
              <a:rPr lang="en-US" dirty="0" smtClean="0"/>
              <a:t>Determine the appropriate level of engagement of each individual for each project milestone (awareness, understanding, adoption, committed).</a:t>
            </a:r>
            <a:r>
              <a:rPr lang="en-US" dirty="0"/>
              <a:t> </a:t>
            </a:r>
            <a:r>
              <a:rPr lang="en-US" dirty="0" smtClean="0"/>
              <a:t> </a:t>
            </a:r>
          </a:p>
          <a:p>
            <a:endParaRPr lang="en-US" dirty="0" smtClean="0"/>
          </a:p>
          <a:p>
            <a:r>
              <a:rPr lang="en-US" sz="1600" b="1" dirty="0" smtClean="0"/>
              <a:t>How We Will Reach Our Goal</a:t>
            </a:r>
          </a:p>
          <a:p>
            <a:pPr lvl="1"/>
            <a:r>
              <a:rPr lang="en-US" dirty="0"/>
              <a:t>A</a:t>
            </a:r>
            <a:r>
              <a:rPr lang="en-US" dirty="0" smtClean="0"/>
              <a:t>ssess the needs of each stakeholder group to determine the optimal time and way to engage them determine their support needs (communication, training, coaching etc…)</a:t>
            </a:r>
          </a:p>
          <a:p>
            <a:pPr lvl="1"/>
            <a:r>
              <a:rPr lang="en-US" dirty="0" smtClean="0"/>
              <a:t>Establish a Change Agent Network to encourage 2-way communication</a:t>
            </a:r>
          </a:p>
          <a:p>
            <a:pPr lvl="1"/>
            <a:r>
              <a:rPr lang="en-US" dirty="0"/>
              <a:t>K</a:t>
            </a:r>
            <a:r>
              <a:rPr lang="en-US" dirty="0" smtClean="0"/>
              <a:t>eep engagement as targeted as possible to minimize business disruption</a:t>
            </a:r>
          </a:p>
          <a:p>
            <a:pPr lvl="1"/>
            <a:endParaRPr lang="en-US" dirty="0" smtClean="0"/>
          </a:p>
          <a:p>
            <a:r>
              <a:rPr lang="en-US" sz="1600" b="1" dirty="0" smtClean="0"/>
              <a:t>Key Deliverables</a:t>
            </a:r>
          </a:p>
          <a:p>
            <a:pPr lvl="1"/>
            <a:r>
              <a:rPr lang="en-US" dirty="0" smtClean="0"/>
              <a:t>Stakeholder Master List</a:t>
            </a:r>
          </a:p>
          <a:p>
            <a:pPr lvl="1"/>
            <a:r>
              <a:rPr lang="en-US" dirty="0" smtClean="0"/>
              <a:t>Change Impact Assessment (progressive)</a:t>
            </a:r>
          </a:p>
          <a:p>
            <a:pPr lvl="1"/>
            <a:r>
              <a:rPr lang="en-US" dirty="0" smtClean="0"/>
              <a:t>[Project] Network</a:t>
            </a:r>
          </a:p>
          <a:p>
            <a:pPr lvl="1"/>
            <a:r>
              <a:rPr lang="en-US" dirty="0" smtClean="0"/>
              <a:t>Roadshows, Demos</a:t>
            </a:r>
          </a:p>
          <a:p>
            <a:pPr lvl="1"/>
            <a:r>
              <a:rPr lang="en-US" dirty="0" smtClean="0"/>
              <a:t>Lessons Learned</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366280"/>
            <a:ext cx="2650236" cy="77672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81" r="16924" b="42628"/>
          <a:stretch/>
        </p:blipFill>
        <p:spPr bwMode="auto">
          <a:xfrm>
            <a:off x="3886200" y="2362200"/>
            <a:ext cx="4820854" cy="2481814"/>
          </a:xfrm>
          <a:prstGeom prst="rect">
            <a:avLst/>
          </a:prstGeom>
          <a:ln>
            <a:solidFill>
              <a:schemeClr val="bg2"/>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3657600" y="352425"/>
            <a:ext cx="5113338" cy="835025"/>
          </a:xfrm>
        </p:spPr>
        <p:txBody>
          <a:bodyPr/>
          <a:lstStyle/>
          <a:p>
            <a:r>
              <a:rPr lang="en-US" dirty="0" smtClean="0"/>
              <a:t>Stakeholder Adoption – </a:t>
            </a:r>
            <a:br>
              <a:rPr lang="en-US" dirty="0" smtClean="0"/>
            </a:br>
            <a:r>
              <a:rPr lang="en-US" dirty="0" smtClean="0"/>
              <a:t>Change Impact Assessment (CIA)</a:t>
            </a:r>
            <a:endParaRPr lang="en-US" dirty="0"/>
          </a:p>
        </p:txBody>
      </p:sp>
      <p:sp>
        <p:nvSpPr>
          <p:cNvPr id="3" name="Content Placeholder 2"/>
          <p:cNvSpPr>
            <a:spLocks noGrp="1"/>
          </p:cNvSpPr>
          <p:nvPr>
            <p:ph idx="1"/>
          </p:nvPr>
        </p:nvSpPr>
        <p:spPr>
          <a:xfrm>
            <a:off x="457200" y="1295400"/>
            <a:ext cx="8310562" cy="1217612"/>
          </a:xfrm>
        </p:spPr>
        <p:txBody>
          <a:bodyPr/>
          <a:lstStyle/>
          <a:p>
            <a:pPr marL="0" lvl="1" indent="0">
              <a:buNone/>
            </a:pPr>
            <a:r>
              <a:rPr lang="en-US" sz="1600" dirty="0" smtClean="0"/>
              <a:t>The purpose of  the CIA is to document how each stakeholder group will be affected by a change in order to provide the appropriate communication and training to enable them to work successfully within the new business environment.  This document  will continue to evolve throughout the journey.</a:t>
            </a:r>
          </a:p>
        </p:txBody>
      </p:sp>
      <p:pic>
        <p:nvPicPr>
          <p:cNvPr id="1026" name="Picture 2"/>
          <p:cNvPicPr>
            <a:picLocks noChangeAspect="1" noChangeArrowheads="1"/>
          </p:cNvPicPr>
          <p:nvPr/>
        </p:nvPicPr>
        <p:blipFill rotWithShape="1">
          <a:blip r:embed="rId4" cstate="print"/>
          <a:srcRect l="31875" t="23000" r="15000" b="27074"/>
          <a:stretch/>
        </p:blipFill>
        <p:spPr bwMode="auto">
          <a:xfrm>
            <a:off x="5561204" y="4041686"/>
            <a:ext cx="3430395" cy="2014881"/>
          </a:xfrm>
          <a:prstGeom prst="rect">
            <a:avLst/>
          </a:prstGeom>
          <a:ln>
            <a:solidFill>
              <a:schemeClr val="bg2"/>
            </a:solidFill>
          </a:ln>
          <a:effectLst>
            <a:outerShdw blurRad="292100" dist="139700" dir="2700000" algn="tl" rotWithShape="0">
              <a:srgbClr val="333333">
                <a:alpha val="65000"/>
              </a:srgbClr>
            </a:outerShdw>
          </a:effectLst>
        </p:spPr>
      </p:pic>
      <p:sp>
        <p:nvSpPr>
          <p:cNvPr id="5" name="Content Placeholder 2"/>
          <p:cNvSpPr txBox="1">
            <a:spLocks/>
          </p:cNvSpPr>
          <p:nvPr/>
        </p:nvSpPr>
        <p:spPr bwMode="auto">
          <a:xfrm>
            <a:off x="228600" y="2590800"/>
            <a:ext cx="34290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1" algn="l" defTabSz="914400" rtl="0" eaLnBrk="1" fontAlgn="base" latinLnBrk="0" hangingPunct="1">
              <a:lnSpc>
                <a:spcPct val="100000"/>
              </a:lnSpc>
              <a:spcBef>
                <a:spcPct val="20000"/>
              </a:spcBef>
              <a:spcAft>
                <a:spcPct val="0"/>
              </a:spcAft>
              <a:buClr>
                <a:schemeClr val="tx2"/>
              </a:buClr>
              <a:buSzTx/>
              <a:tabLst/>
              <a:defRPr/>
            </a:pPr>
            <a:r>
              <a:rPr lang="en-US" sz="1400" b="1" i="1" kern="0" dirty="0" smtClean="0">
                <a:solidFill>
                  <a:schemeClr val="tx2"/>
                </a:solidFill>
                <a:ea typeface="Tahoma" pitchFamily="34" charset="0"/>
                <a:cs typeface="Tahoma" pitchFamily="34" charset="0"/>
              </a:rPr>
              <a:t>Detailed CIA</a:t>
            </a:r>
          </a:p>
          <a:p>
            <a:pPr marL="571500" marR="0" lvl="1" indent="-228600" algn="l" defTabSz="914400" rtl="0" eaLnBrk="1" fontAlgn="base" latinLnBrk="0" hangingPunct="1">
              <a:lnSpc>
                <a:spcPct val="100000"/>
              </a:lnSpc>
              <a:spcBef>
                <a:spcPct val="20000"/>
              </a:spcBef>
              <a:spcAft>
                <a:spcPct val="0"/>
              </a:spcAft>
              <a:buClr>
                <a:schemeClr val="tx2"/>
              </a:buClr>
              <a:buSzTx/>
              <a:buFont typeface="Arial" charset="0"/>
              <a:buChar char="–"/>
              <a:tabLst/>
              <a:defRPr/>
            </a:pPr>
            <a:r>
              <a:rPr lang="en-US" sz="1400" kern="0" dirty="0" smtClean="0">
                <a:solidFill>
                  <a:schemeClr val="tx2"/>
                </a:solidFill>
                <a:ea typeface="Tahoma" pitchFamily="34" charset="0"/>
                <a:cs typeface="Tahoma" pitchFamily="34" charset="0"/>
              </a:rPr>
              <a:t>For each project deployment (functional and technical), an individual, detailed CIA will be completed to document the impact of that particular change.  </a:t>
            </a:r>
          </a:p>
          <a:p>
            <a:pPr marL="571500" marR="0" lvl="1" indent="-228600" algn="l" defTabSz="914400" rtl="0" eaLnBrk="1" fontAlgn="base" latinLnBrk="0" hangingPunct="1">
              <a:lnSpc>
                <a:spcPct val="100000"/>
              </a:lnSpc>
              <a:spcBef>
                <a:spcPct val="20000"/>
              </a:spcBef>
              <a:spcAft>
                <a:spcPct val="0"/>
              </a:spcAft>
              <a:buClr>
                <a:schemeClr val="tx2"/>
              </a:buClr>
              <a:buSzTx/>
              <a:buFont typeface="Arial" charset="0"/>
              <a:buChar char="–"/>
              <a:tabLst/>
              <a:defRPr/>
            </a:pPr>
            <a:endParaRPr lang="en-US" sz="1400" kern="0" dirty="0" smtClean="0">
              <a:solidFill>
                <a:schemeClr val="tx2"/>
              </a:solidFill>
              <a:ea typeface="Tahoma" pitchFamily="34" charset="0"/>
              <a:cs typeface="Tahoma" pitchFamily="34" charset="0"/>
            </a:endParaRPr>
          </a:p>
          <a:p>
            <a:pPr marL="342900" marR="0" lvl="1" algn="l" defTabSz="914400" rtl="0" eaLnBrk="1" fontAlgn="base" latinLnBrk="0" hangingPunct="1">
              <a:lnSpc>
                <a:spcPct val="100000"/>
              </a:lnSpc>
              <a:spcBef>
                <a:spcPct val="20000"/>
              </a:spcBef>
              <a:spcAft>
                <a:spcPct val="0"/>
              </a:spcAft>
              <a:buClr>
                <a:schemeClr val="tx2"/>
              </a:buClr>
              <a:buSzTx/>
              <a:tabLst/>
              <a:defRPr/>
            </a:pPr>
            <a:r>
              <a:rPr lang="en-US" sz="1400" b="1" i="1" kern="0" dirty="0" smtClean="0">
                <a:solidFill>
                  <a:schemeClr val="tx2"/>
                </a:solidFill>
                <a:ea typeface="Tahoma" pitchFamily="34" charset="0"/>
                <a:cs typeface="Tahoma" pitchFamily="34" charset="0"/>
              </a:rPr>
              <a:t>High-level Summary CIA</a:t>
            </a:r>
            <a:endParaRPr lang="en-US" sz="1400" b="1" i="1" kern="0" dirty="0">
              <a:solidFill>
                <a:schemeClr val="tx2"/>
              </a:solidFill>
              <a:ea typeface="Tahoma" pitchFamily="34" charset="0"/>
              <a:cs typeface="Tahoma" pitchFamily="34" charset="0"/>
            </a:endParaRPr>
          </a:p>
          <a:p>
            <a:pPr marL="571500" marR="0" lvl="1" indent="-228600" algn="l" defTabSz="914400" rtl="0" eaLnBrk="1" fontAlgn="base" latinLnBrk="0" hangingPunct="1">
              <a:lnSpc>
                <a:spcPct val="100000"/>
              </a:lnSpc>
              <a:spcBef>
                <a:spcPct val="20000"/>
              </a:spcBef>
              <a:spcAft>
                <a:spcPct val="0"/>
              </a:spcAft>
              <a:buClr>
                <a:schemeClr val="tx2"/>
              </a:buClr>
              <a:buSzTx/>
              <a:buFont typeface="Arial" charset="0"/>
              <a:buChar char="–"/>
              <a:tabLst/>
              <a:defRPr/>
            </a:pPr>
            <a:r>
              <a:rPr lang="en-US" sz="1400" kern="0" dirty="0" smtClean="0">
                <a:solidFill>
                  <a:schemeClr val="tx2"/>
                </a:solidFill>
                <a:ea typeface="Tahoma" pitchFamily="34" charset="0"/>
                <a:cs typeface="Tahoma" pitchFamily="34" charset="0"/>
              </a:rPr>
              <a:t>The detailed CIAs will then be summarized into a dashboard status template, presented to  leadership</a:t>
            </a:r>
            <a:r>
              <a:rPr lang="en-US" sz="1400" kern="0" dirty="0">
                <a:solidFill>
                  <a:schemeClr val="tx2"/>
                </a:solidFill>
                <a:ea typeface="Tahoma" pitchFamily="34" charset="0"/>
                <a:cs typeface="Tahoma" pitchFamily="34" charset="0"/>
              </a:rPr>
              <a:t> </a:t>
            </a:r>
            <a:r>
              <a:rPr lang="en-US" sz="1400" kern="0" dirty="0" smtClean="0">
                <a:solidFill>
                  <a:schemeClr val="tx2"/>
                </a:solidFill>
                <a:ea typeface="Tahoma" pitchFamily="34" charset="0"/>
                <a:cs typeface="Tahoma" pitchFamily="34" charset="0"/>
              </a:rPr>
              <a:t>and communicated to the   end-users as appropriate .</a:t>
            </a:r>
          </a:p>
        </p:txBody>
      </p:sp>
      <p:sp>
        <p:nvSpPr>
          <p:cNvPr id="6" name="TextBox 5"/>
          <p:cNvSpPr txBox="1"/>
          <p:nvPr/>
        </p:nvSpPr>
        <p:spPr>
          <a:xfrm>
            <a:off x="3962400" y="4918285"/>
            <a:ext cx="1656146" cy="261610"/>
          </a:xfrm>
          <a:prstGeom prst="rect">
            <a:avLst/>
          </a:prstGeom>
          <a:noFill/>
        </p:spPr>
        <p:txBody>
          <a:bodyPr wrap="square" rtlCol="0">
            <a:spAutoFit/>
          </a:bodyPr>
          <a:lstStyle/>
          <a:p>
            <a:r>
              <a:rPr lang="en-US" sz="1100" i="1" dirty="0" smtClean="0"/>
              <a:t>Detailed CIA</a:t>
            </a:r>
            <a:endParaRPr lang="en-US" sz="1100" i="1" dirty="0"/>
          </a:p>
        </p:txBody>
      </p:sp>
      <p:sp>
        <p:nvSpPr>
          <p:cNvPr id="8" name="TextBox 7"/>
          <p:cNvSpPr txBox="1"/>
          <p:nvPr/>
        </p:nvSpPr>
        <p:spPr>
          <a:xfrm>
            <a:off x="5562600" y="6137485"/>
            <a:ext cx="2438400" cy="261610"/>
          </a:xfrm>
          <a:prstGeom prst="rect">
            <a:avLst/>
          </a:prstGeom>
          <a:noFill/>
        </p:spPr>
        <p:txBody>
          <a:bodyPr wrap="square" rtlCol="0">
            <a:spAutoFit/>
          </a:bodyPr>
          <a:lstStyle/>
          <a:p>
            <a:r>
              <a:rPr lang="en-US" sz="1100" i="1" dirty="0" smtClean="0"/>
              <a:t>High-level Summary CIA</a:t>
            </a:r>
            <a:endParaRPr lang="en-US" sz="1100" i="1" dirty="0"/>
          </a:p>
        </p:txBody>
      </p:sp>
      <p:sp>
        <p:nvSpPr>
          <p:cNvPr id="9" name="Oval 8"/>
          <p:cNvSpPr/>
          <p:nvPr/>
        </p:nvSpPr>
        <p:spPr>
          <a:xfrm>
            <a:off x="228600" y="152400"/>
            <a:ext cx="457200" cy="457200"/>
          </a:xfrm>
          <a:prstGeom prst="ellipse">
            <a:avLst/>
          </a:prstGeom>
          <a:solidFill>
            <a:schemeClr val="bg1"/>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b="1" dirty="0" smtClean="0">
                <a:solidFill>
                  <a:srgbClr val="FFFFFF"/>
                </a:solidFill>
              </a:rPr>
              <a:t>1</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366280"/>
            <a:ext cx="2650236" cy="77672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352685"/>
            <a:ext cx="4183062" cy="835025"/>
          </a:xfrm>
        </p:spPr>
        <p:txBody>
          <a:bodyPr/>
          <a:lstStyle/>
          <a:p>
            <a:r>
              <a:rPr lang="en-US" dirty="0" smtClean="0"/>
              <a:t>Stakeholder Adoption –</a:t>
            </a:r>
            <a:br>
              <a:rPr lang="en-US" dirty="0" smtClean="0"/>
            </a:br>
            <a:r>
              <a:rPr lang="en-US" dirty="0" smtClean="0"/>
              <a:t>Change Impact Assessment</a:t>
            </a:r>
            <a:endParaRPr lang="en-US" dirty="0"/>
          </a:p>
        </p:txBody>
      </p:sp>
      <p:sp>
        <p:nvSpPr>
          <p:cNvPr id="3" name="Content Placeholder 2"/>
          <p:cNvSpPr>
            <a:spLocks noGrp="1"/>
          </p:cNvSpPr>
          <p:nvPr>
            <p:ph idx="1"/>
          </p:nvPr>
        </p:nvSpPr>
        <p:spPr/>
        <p:txBody>
          <a:bodyPr/>
          <a:lstStyle/>
          <a:p>
            <a:pPr>
              <a:buNone/>
            </a:pPr>
            <a:r>
              <a:rPr lang="en-US" sz="1600" dirty="0" smtClean="0"/>
              <a:t>The following attributes will be used to assess the impact for each audience:</a:t>
            </a:r>
          </a:p>
          <a:p>
            <a:pPr lvl="1"/>
            <a:endParaRPr lang="en-US" dirty="0"/>
          </a:p>
          <a:p>
            <a:pPr marL="0" indent="0">
              <a:buNone/>
            </a:pPr>
            <a:endParaRPr lang="en-US" sz="1600" dirty="0" smtClean="0"/>
          </a:p>
          <a:p>
            <a:pPr marL="0" indent="0">
              <a:buNone/>
            </a:pPr>
            <a:endParaRPr lang="en-US" sz="1600" dirty="0" smtClean="0"/>
          </a:p>
          <a:p>
            <a:pPr marL="0" indent="0">
              <a:buNone/>
            </a:pPr>
            <a:endParaRPr lang="en-US" sz="1600" dirty="0" smtClean="0"/>
          </a:p>
          <a:p>
            <a:pPr marL="0" indent="0">
              <a:buNone/>
            </a:pPr>
            <a:endParaRPr lang="en-US" sz="1600" dirty="0" smtClean="0"/>
          </a:p>
          <a:p>
            <a:pPr marL="0" indent="0">
              <a:buNone/>
            </a:pPr>
            <a:endParaRPr lang="en-US" sz="1600" dirty="0" smtClean="0"/>
          </a:p>
          <a:p>
            <a:pPr marL="0" indent="0">
              <a:buNone/>
            </a:pPr>
            <a:endParaRPr lang="en-US" sz="1600" dirty="0" smtClean="0"/>
          </a:p>
          <a:p>
            <a:pPr marL="0" indent="0">
              <a:buNone/>
            </a:pPr>
            <a:endParaRPr lang="en-US" sz="1600" dirty="0" smtClean="0"/>
          </a:p>
          <a:p>
            <a:pPr marL="0" indent="0">
              <a:buNone/>
            </a:pPr>
            <a:endParaRPr lang="en-US" sz="1600" dirty="0" smtClean="0"/>
          </a:p>
          <a:p>
            <a:pPr marL="0" indent="0">
              <a:buNone/>
            </a:pPr>
            <a:endParaRPr lang="en-US" sz="1600" dirty="0" smtClean="0"/>
          </a:p>
          <a:p>
            <a:pPr marL="0" indent="0">
              <a:buNone/>
            </a:pPr>
            <a:endParaRPr lang="en-US" sz="1600" dirty="0" smtClean="0"/>
          </a:p>
          <a:p>
            <a:pPr marL="0" indent="0">
              <a:buNone/>
            </a:pPr>
            <a:endParaRPr lang="en-US" sz="1600" dirty="0" smtClean="0"/>
          </a:p>
          <a:p>
            <a:pPr marL="0" indent="0">
              <a:buNone/>
            </a:pPr>
            <a:r>
              <a:rPr lang="en-US" sz="1600" dirty="0" smtClean="0"/>
              <a:t>An additional checklist of questions will be provided to enable insight about other groups that may be indirectly involved in the changes, identify the depth of each change, and cover any gaps in technology and process changes. </a:t>
            </a:r>
            <a:endParaRPr lang="en-US" sz="1600" dirty="0">
              <a:solidFill>
                <a:srgbClr val="C00000"/>
              </a:solidFill>
            </a:endParaRPr>
          </a:p>
        </p:txBody>
      </p:sp>
      <p:sp>
        <p:nvSpPr>
          <p:cNvPr id="4" name="Oval 3"/>
          <p:cNvSpPr/>
          <p:nvPr/>
        </p:nvSpPr>
        <p:spPr>
          <a:xfrm>
            <a:off x="152400" y="134505"/>
            <a:ext cx="457200" cy="457200"/>
          </a:xfrm>
          <a:prstGeom prst="ellipse">
            <a:avLst/>
          </a:prstGeom>
          <a:solidFill>
            <a:schemeClr val="bg1"/>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b="1" dirty="0" smtClean="0">
                <a:solidFill>
                  <a:srgbClr val="FFFFFF"/>
                </a:solidFill>
              </a:rPr>
              <a:t>1</a:t>
            </a:r>
          </a:p>
        </p:txBody>
      </p:sp>
      <p:graphicFrame>
        <p:nvGraphicFramePr>
          <p:cNvPr id="5" name="Table 4"/>
          <p:cNvGraphicFramePr>
            <a:graphicFrameLocks noGrp="1"/>
          </p:cNvGraphicFramePr>
          <p:nvPr>
            <p:extLst>
              <p:ext uri="{D42A27DB-BD31-4B8C-83A1-F6EECF244321}">
                <p14:modId xmlns:p14="http://schemas.microsoft.com/office/powerpoint/2010/main" val="775441120"/>
              </p:ext>
            </p:extLst>
          </p:nvPr>
        </p:nvGraphicFramePr>
        <p:xfrm>
          <a:off x="685800" y="1950720"/>
          <a:ext cx="7391400" cy="2560320"/>
        </p:xfrm>
        <a:graphic>
          <a:graphicData uri="http://schemas.openxmlformats.org/drawingml/2006/table">
            <a:tbl>
              <a:tblPr bandRow="1">
                <a:tableStyleId>{7DF18680-E054-41AD-8BC1-D1AEF772440D}</a:tableStyleId>
              </a:tblPr>
              <a:tblGrid>
                <a:gridCol w="2463800">
                  <a:extLst>
                    <a:ext uri="{9D8B030D-6E8A-4147-A177-3AD203B41FA5}">
                      <a16:colId xmlns:a16="http://schemas.microsoft.com/office/drawing/2014/main" val="20000"/>
                    </a:ext>
                  </a:extLst>
                </a:gridCol>
                <a:gridCol w="2463800">
                  <a:extLst>
                    <a:ext uri="{9D8B030D-6E8A-4147-A177-3AD203B41FA5}">
                      <a16:colId xmlns:a16="http://schemas.microsoft.com/office/drawing/2014/main" val="20001"/>
                    </a:ext>
                  </a:extLst>
                </a:gridCol>
                <a:gridCol w="2463800">
                  <a:extLst>
                    <a:ext uri="{9D8B030D-6E8A-4147-A177-3AD203B41FA5}">
                      <a16:colId xmlns:a16="http://schemas.microsoft.com/office/drawing/2014/main" val="20002"/>
                    </a:ext>
                  </a:extLst>
                </a:gridCol>
              </a:tblGrid>
              <a:tr h="370840">
                <a:tc>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rPr>
                        <a:t>Degree of Overall Change in Work Activity</a:t>
                      </a:r>
                    </a:p>
                  </a:txBody>
                  <a:tcPr/>
                </a:tc>
                <a:tc>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rPr>
                        <a:t>Roles Affected (type and number of) </a:t>
                      </a:r>
                    </a:p>
                  </a:txBody>
                  <a:tcPr/>
                </a:tc>
                <a:tc>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rPr>
                        <a:t>Tool Changes (both technology and non-technology) </a:t>
                      </a:r>
                    </a:p>
                  </a:txBody>
                  <a:tcPr/>
                </a:tc>
                <a:extLst>
                  <a:ext uri="{0D108BD9-81ED-4DB2-BD59-A6C34878D82A}">
                    <a16:rowId xmlns:a16="http://schemas.microsoft.com/office/drawing/2014/main" val="10000"/>
                  </a:ext>
                </a:extLst>
              </a:tr>
              <a:tr h="370840">
                <a:tc>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rPr>
                        <a:t>Timing of Change</a:t>
                      </a:r>
                    </a:p>
                  </a:txBody>
                  <a:tcPr/>
                </a:tc>
                <a:tc>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rPr>
                        <a:t>Process /Activity Changes</a:t>
                      </a:r>
                    </a:p>
                  </a:txBody>
                  <a:tcPr/>
                </a:tc>
                <a:tc>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rPr>
                        <a:t>Responsibility Changes</a:t>
                      </a:r>
                    </a:p>
                  </a:txBody>
                  <a:tcPr/>
                </a:tc>
                <a:extLst>
                  <a:ext uri="{0D108BD9-81ED-4DB2-BD59-A6C34878D82A}">
                    <a16:rowId xmlns:a16="http://schemas.microsoft.com/office/drawing/2014/main" val="10001"/>
                  </a:ext>
                </a:extLst>
              </a:tr>
              <a:tr h="370840">
                <a:tc>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rPr>
                        <a:t>Workload/Capacity Changes</a:t>
                      </a:r>
                    </a:p>
                  </a:txBody>
                  <a:tcPr/>
                </a:tc>
                <a:tc>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rPr>
                        <a:t>Knowledge, Skills &amp; Abilities Required</a:t>
                      </a:r>
                    </a:p>
                  </a:txBody>
                  <a:tcPr/>
                </a:tc>
                <a:tc>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rPr>
                        <a:t>Reporting Changes</a:t>
                      </a:r>
                      <a:endParaRPr lang="en-US" sz="1600" dirty="0" smtClean="0">
                        <a:solidFill>
                          <a:srgbClr val="C00000"/>
                        </a:solidFill>
                      </a:endParaRPr>
                    </a:p>
                  </a:txBody>
                  <a:tcPr/>
                </a:tc>
                <a:extLst>
                  <a:ext uri="{0D108BD9-81ED-4DB2-BD59-A6C34878D82A}">
                    <a16:rowId xmlns:a16="http://schemas.microsoft.com/office/drawing/2014/main" val="10002"/>
                  </a:ext>
                </a:extLst>
              </a:tr>
              <a:tr h="370840">
                <a:tc>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rPr>
                        <a:t>Communication &amp; Training Needed</a:t>
                      </a:r>
                    </a:p>
                  </a:txBody>
                  <a:tcPr/>
                </a:tc>
                <a:tc>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rPr>
                        <a:t>Current  Awareness</a:t>
                      </a:r>
                    </a:p>
                  </a:txBody>
                  <a:tcPr/>
                </a:tc>
                <a:tc>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rPr>
                        <a:t>Action Items</a:t>
                      </a:r>
                    </a:p>
                  </a:txBody>
                  <a:tcPr/>
                </a:tc>
                <a:extLst>
                  <a:ext uri="{0D108BD9-81ED-4DB2-BD59-A6C34878D82A}">
                    <a16:rowId xmlns:a16="http://schemas.microsoft.com/office/drawing/2014/main" val="10003"/>
                  </a:ext>
                </a:extLst>
              </a:tr>
            </a:tbl>
          </a:graphicData>
        </a:graphic>
      </p:graphicFrame>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638" y="392517"/>
            <a:ext cx="2650236" cy="776720"/>
          </a:xfrm>
          <a:prstGeom prst="rect">
            <a:avLst/>
          </a:prstGeom>
        </p:spPr>
      </p:pic>
    </p:spTree>
    <p:extLst>
      <p:ext uri="{BB962C8B-B14F-4D97-AF65-F5344CB8AC3E}">
        <p14:creationId xmlns:p14="http://schemas.microsoft.com/office/powerpoint/2010/main" val="2339744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a:xfrm>
            <a:off x="3352800" y="357133"/>
            <a:ext cx="6400800" cy="835025"/>
          </a:xfrm>
        </p:spPr>
        <p:txBody>
          <a:bodyPr/>
          <a:lstStyle/>
          <a:p>
            <a:r>
              <a:rPr lang="en-US" sz="2400" dirty="0" smtClean="0"/>
              <a:t>Stakeholder Adoption – [Project] Network</a:t>
            </a:r>
          </a:p>
        </p:txBody>
      </p:sp>
      <p:pic>
        <p:nvPicPr>
          <p:cNvPr id="7171" name="Picture 2" descr="Person Icon Royalty Free Stock Photos"/>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7004050" y="1608503"/>
            <a:ext cx="768350" cy="765522"/>
          </a:xfrm>
          <a:prstGeom prst="rect">
            <a:avLst/>
          </a:prstGeom>
          <a:noFill/>
          <a:ln w="9525">
            <a:noFill/>
            <a:miter lim="800000"/>
            <a:headEnd/>
            <a:tailEnd/>
          </a:ln>
        </p:spPr>
      </p:pic>
      <p:pic>
        <p:nvPicPr>
          <p:cNvPr id="7172" name="Picture 4" descr="http://myconferenceline.com/images/person-icon.png"/>
          <p:cNvPicPr>
            <a:picLocks noChangeAspect="1" noChangeArrowheads="1"/>
          </p:cNvPicPr>
          <p:nvPr/>
        </p:nvPicPr>
        <p:blipFill>
          <a:blip r:embed="rId4" cstate="print"/>
          <a:srcRect/>
          <a:stretch>
            <a:fillRect/>
          </a:stretch>
        </p:blipFill>
        <p:spPr bwMode="auto">
          <a:xfrm>
            <a:off x="1356281" y="1565631"/>
            <a:ext cx="674236" cy="626149"/>
          </a:xfrm>
          <a:prstGeom prst="rect">
            <a:avLst/>
          </a:prstGeom>
          <a:noFill/>
          <a:ln w="9525">
            <a:noFill/>
            <a:miter lim="800000"/>
            <a:headEnd/>
            <a:tailEnd/>
          </a:ln>
        </p:spPr>
      </p:pic>
      <p:pic>
        <p:nvPicPr>
          <p:cNvPr id="7173" name="Picture 4" descr="http://myconferenceline.com/images/person-icon.png"/>
          <p:cNvPicPr>
            <a:picLocks noChangeAspect="1" noChangeArrowheads="1"/>
          </p:cNvPicPr>
          <p:nvPr/>
        </p:nvPicPr>
        <p:blipFill>
          <a:blip r:embed="rId4" cstate="print"/>
          <a:srcRect/>
          <a:stretch>
            <a:fillRect/>
          </a:stretch>
        </p:blipFill>
        <p:spPr bwMode="auto">
          <a:xfrm>
            <a:off x="1624594" y="1554530"/>
            <a:ext cx="693158" cy="645753"/>
          </a:xfrm>
          <a:prstGeom prst="rect">
            <a:avLst/>
          </a:prstGeom>
          <a:noFill/>
          <a:ln w="9525">
            <a:noFill/>
            <a:miter lim="800000"/>
            <a:headEnd/>
            <a:tailEnd/>
          </a:ln>
        </p:spPr>
      </p:pic>
      <p:pic>
        <p:nvPicPr>
          <p:cNvPr id="7174" name="Picture 4" descr="http://myconferenceline.com/images/person-icon.png"/>
          <p:cNvPicPr>
            <a:picLocks noChangeAspect="1" noChangeArrowheads="1"/>
          </p:cNvPicPr>
          <p:nvPr/>
        </p:nvPicPr>
        <p:blipFill>
          <a:blip r:embed="rId4" cstate="print"/>
          <a:srcRect/>
          <a:stretch>
            <a:fillRect/>
          </a:stretch>
        </p:blipFill>
        <p:spPr bwMode="auto">
          <a:xfrm>
            <a:off x="1907168" y="1552941"/>
            <a:ext cx="694210" cy="644699"/>
          </a:xfrm>
          <a:prstGeom prst="rect">
            <a:avLst/>
          </a:prstGeom>
          <a:noFill/>
          <a:ln w="9525">
            <a:noFill/>
            <a:miter lim="800000"/>
            <a:headEnd/>
            <a:tailEnd/>
          </a:ln>
        </p:spPr>
      </p:pic>
      <p:pic>
        <p:nvPicPr>
          <p:cNvPr id="7175" name="Picture 4" descr="http://myconferenceline.com/images/person-icon.png"/>
          <p:cNvPicPr>
            <a:picLocks noChangeAspect="1" noChangeArrowheads="1"/>
          </p:cNvPicPr>
          <p:nvPr/>
        </p:nvPicPr>
        <p:blipFill>
          <a:blip r:embed="rId4" cstate="print"/>
          <a:srcRect/>
          <a:stretch>
            <a:fillRect/>
          </a:stretch>
        </p:blipFill>
        <p:spPr bwMode="auto">
          <a:xfrm>
            <a:off x="2202443" y="1562467"/>
            <a:ext cx="693157" cy="645753"/>
          </a:xfrm>
          <a:prstGeom prst="rect">
            <a:avLst/>
          </a:prstGeom>
          <a:noFill/>
          <a:ln w="9525">
            <a:noFill/>
            <a:miter lim="800000"/>
            <a:headEnd/>
            <a:tailEnd/>
          </a:ln>
        </p:spPr>
      </p:pic>
      <p:pic>
        <p:nvPicPr>
          <p:cNvPr id="7176" name="Picture 4" descr="http://myconferenceline.com/images/person-icon.png"/>
          <p:cNvPicPr>
            <a:picLocks noChangeAspect="1" noChangeArrowheads="1"/>
          </p:cNvPicPr>
          <p:nvPr/>
        </p:nvPicPr>
        <p:blipFill>
          <a:blip r:embed="rId4" cstate="print"/>
          <a:srcRect/>
          <a:stretch>
            <a:fillRect/>
          </a:stretch>
        </p:blipFill>
        <p:spPr bwMode="auto">
          <a:xfrm>
            <a:off x="1489655" y="1776779"/>
            <a:ext cx="694210" cy="644699"/>
          </a:xfrm>
          <a:prstGeom prst="rect">
            <a:avLst/>
          </a:prstGeom>
          <a:noFill/>
          <a:ln w="9525">
            <a:noFill/>
            <a:miter lim="800000"/>
            <a:headEnd/>
            <a:tailEnd/>
          </a:ln>
        </p:spPr>
      </p:pic>
      <p:pic>
        <p:nvPicPr>
          <p:cNvPr id="7177" name="Picture 4" descr="http://myconferenceline.com/images/person-icon.png"/>
          <p:cNvPicPr>
            <a:picLocks noChangeAspect="1" noChangeArrowheads="1"/>
          </p:cNvPicPr>
          <p:nvPr/>
        </p:nvPicPr>
        <p:blipFill>
          <a:blip r:embed="rId4" cstate="print"/>
          <a:srcRect/>
          <a:stretch>
            <a:fillRect/>
          </a:stretch>
        </p:blipFill>
        <p:spPr bwMode="auto">
          <a:xfrm>
            <a:off x="1784931" y="1786305"/>
            <a:ext cx="693158" cy="645753"/>
          </a:xfrm>
          <a:prstGeom prst="rect">
            <a:avLst/>
          </a:prstGeom>
          <a:noFill/>
          <a:ln w="9525">
            <a:noFill/>
            <a:miter lim="800000"/>
            <a:headEnd/>
            <a:tailEnd/>
          </a:ln>
        </p:spPr>
      </p:pic>
      <p:pic>
        <p:nvPicPr>
          <p:cNvPr id="7178" name="Picture 4" descr="http://myconferenceline.com/images/person-icon.png"/>
          <p:cNvPicPr>
            <a:picLocks noChangeAspect="1" noChangeArrowheads="1"/>
          </p:cNvPicPr>
          <p:nvPr/>
        </p:nvPicPr>
        <p:blipFill>
          <a:blip r:embed="rId4" cstate="print"/>
          <a:srcRect/>
          <a:stretch>
            <a:fillRect/>
          </a:stretch>
        </p:blipFill>
        <p:spPr bwMode="auto">
          <a:xfrm>
            <a:off x="2092905" y="1799004"/>
            <a:ext cx="694210" cy="644699"/>
          </a:xfrm>
          <a:prstGeom prst="rect">
            <a:avLst/>
          </a:prstGeom>
          <a:noFill/>
          <a:ln w="9525">
            <a:noFill/>
            <a:miter lim="800000"/>
            <a:headEnd/>
            <a:tailEnd/>
          </a:ln>
        </p:spPr>
      </p:pic>
      <p:pic>
        <p:nvPicPr>
          <p:cNvPr id="7181" name="Picture 6" descr="http://www.webdesign.org/img_articles/12700/icon_person7.gif"/>
          <p:cNvPicPr>
            <a:picLocks noChangeAspect="1" noChangeArrowheads="1"/>
          </p:cNvPicPr>
          <p:nvPr/>
        </p:nvPicPr>
        <p:blipFill>
          <a:blip r:embed="rId5" cstate="print">
            <a:clrChange>
              <a:clrFrom>
                <a:srgbClr val="FFFFFF"/>
              </a:clrFrom>
              <a:clrTo>
                <a:srgbClr val="FFFFFF">
                  <a:alpha val="0"/>
                </a:srgbClr>
              </a:clrTo>
            </a:clrChange>
          </a:blip>
          <a:srcRect l="33601" t="22424" r="34398" b="31030"/>
          <a:stretch>
            <a:fillRect/>
          </a:stretch>
        </p:blipFill>
        <p:spPr bwMode="auto">
          <a:xfrm>
            <a:off x="4462462" y="1549592"/>
            <a:ext cx="507900" cy="738864"/>
          </a:xfrm>
          <a:prstGeom prst="rect">
            <a:avLst/>
          </a:prstGeom>
          <a:noFill/>
          <a:ln w="9525">
            <a:noFill/>
            <a:miter lim="800000"/>
            <a:headEnd/>
            <a:tailEnd/>
          </a:ln>
        </p:spPr>
      </p:pic>
      <p:pic>
        <p:nvPicPr>
          <p:cNvPr id="7182" name="Picture 6" descr="http://www.webdesign.org/img_articles/12700/icon_person7.gif"/>
          <p:cNvPicPr>
            <a:picLocks noChangeAspect="1" noChangeArrowheads="1"/>
          </p:cNvPicPr>
          <p:nvPr/>
        </p:nvPicPr>
        <p:blipFill>
          <a:blip r:embed="rId5" cstate="print">
            <a:clrChange>
              <a:clrFrom>
                <a:srgbClr val="FFFFFF"/>
              </a:clrFrom>
              <a:clrTo>
                <a:srgbClr val="FFFFFF">
                  <a:alpha val="0"/>
                </a:srgbClr>
              </a:clrTo>
            </a:clrChange>
          </a:blip>
          <a:srcRect l="33601" t="22424" r="34398" b="31030"/>
          <a:stretch>
            <a:fillRect/>
          </a:stretch>
        </p:blipFill>
        <p:spPr bwMode="auto">
          <a:xfrm>
            <a:off x="4800600" y="1736908"/>
            <a:ext cx="478976" cy="697270"/>
          </a:xfrm>
          <a:prstGeom prst="rect">
            <a:avLst/>
          </a:prstGeom>
          <a:noFill/>
          <a:ln w="9525">
            <a:noFill/>
            <a:miter lim="800000"/>
            <a:headEnd/>
            <a:tailEnd/>
          </a:ln>
        </p:spPr>
      </p:pic>
      <p:cxnSp>
        <p:nvCxnSpPr>
          <p:cNvPr id="20" name="Straight Connector 19"/>
          <p:cNvCxnSpPr/>
          <p:nvPr/>
        </p:nvCxnSpPr>
        <p:spPr bwMode="auto">
          <a:xfrm>
            <a:off x="296863" y="2467341"/>
            <a:ext cx="8526462" cy="0"/>
          </a:xfrm>
          <a:prstGeom prst="line">
            <a:avLst/>
          </a:prstGeom>
          <a:solidFill>
            <a:schemeClr val="accent1"/>
          </a:solidFill>
          <a:ln w="31750" cap="flat" cmpd="sng" algn="ctr">
            <a:solidFill>
              <a:schemeClr val="bg1"/>
            </a:solidFill>
            <a:prstDash val="solid"/>
            <a:round/>
            <a:headEnd type="none" w="med" len="med"/>
            <a:tailEnd type="none" w="med" len="med"/>
          </a:ln>
          <a:effectLst/>
        </p:spPr>
      </p:cxnSp>
      <p:cxnSp>
        <p:nvCxnSpPr>
          <p:cNvPr id="21" name="Straight Connector 20"/>
          <p:cNvCxnSpPr/>
          <p:nvPr/>
        </p:nvCxnSpPr>
        <p:spPr bwMode="auto">
          <a:xfrm flipV="1">
            <a:off x="285750" y="4677141"/>
            <a:ext cx="8570913" cy="1587"/>
          </a:xfrm>
          <a:prstGeom prst="line">
            <a:avLst/>
          </a:prstGeom>
          <a:solidFill>
            <a:schemeClr val="accent1"/>
          </a:solidFill>
          <a:ln w="31750" cap="flat" cmpd="sng" algn="ctr">
            <a:solidFill>
              <a:schemeClr val="bg1"/>
            </a:solidFill>
            <a:prstDash val="solid"/>
            <a:round/>
            <a:headEnd type="none" w="med" len="med"/>
            <a:tailEnd type="none" w="med" len="med"/>
          </a:ln>
          <a:effectLst/>
        </p:spPr>
      </p:cxnSp>
      <p:sp>
        <p:nvSpPr>
          <p:cNvPr id="7185" name="TextBox 31"/>
          <p:cNvSpPr txBox="1">
            <a:spLocks noChangeArrowheads="1"/>
          </p:cNvSpPr>
          <p:nvPr/>
        </p:nvSpPr>
        <p:spPr bwMode="auto">
          <a:xfrm>
            <a:off x="919922" y="1324341"/>
            <a:ext cx="2813878" cy="307777"/>
          </a:xfrm>
          <a:prstGeom prst="rect">
            <a:avLst/>
          </a:prstGeom>
          <a:noFill/>
          <a:ln w="9525">
            <a:noFill/>
            <a:miter lim="800000"/>
            <a:headEnd/>
            <a:tailEnd/>
          </a:ln>
        </p:spPr>
        <p:txBody>
          <a:bodyPr wrap="square">
            <a:spAutoFit/>
          </a:bodyPr>
          <a:lstStyle/>
          <a:p>
            <a:pPr algn="ctr"/>
            <a:r>
              <a:rPr lang="en-US" sz="1400" b="1" dirty="0" smtClean="0"/>
              <a:t>[Project] End Users</a:t>
            </a:r>
            <a:endParaRPr lang="en-US" sz="1400" b="1" dirty="0"/>
          </a:p>
        </p:txBody>
      </p:sp>
      <p:sp>
        <p:nvSpPr>
          <p:cNvPr id="7186" name="TextBox 32"/>
          <p:cNvSpPr txBox="1">
            <a:spLocks noChangeArrowheads="1"/>
          </p:cNvSpPr>
          <p:nvPr/>
        </p:nvSpPr>
        <p:spPr bwMode="auto">
          <a:xfrm>
            <a:off x="6096000" y="1324341"/>
            <a:ext cx="2743200" cy="307777"/>
          </a:xfrm>
          <a:prstGeom prst="rect">
            <a:avLst/>
          </a:prstGeom>
          <a:noFill/>
          <a:ln w="9525">
            <a:noFill/>
            <a:miter lim="800000"/>
            <a:headEnd/>
            <a:tailEnd/>
          </a:ln>
        </p:spPr>
        <p:txBody>
          <a:bodyPr wrap="square">
            <a:spAutoFit/>
          </a:bodyPr>
          <a:lstStyle/>
          <a:p>
            <a:pPr algn="ctr"/>
            <a:r>
              <a:rPr lang="en-US" sz="1400" b="1" dirty="0" smtClean="0"/>
              <a:t>[Project] Steward**</a:t>
            </a:r>
            <a:endParaRPr lang="en-US" sz="1400" b="1" dirty="0"/>
          </a:p>
        </p:txBody>
      </p:sp>
      <p:sp>
        <p:nvSpPr>
          <p:cNvPr id="7187" name="TextBox 33"/>
          <p:cNvSpPr txBox="1">
            <a:spLocks noChangeArrowheads="1"/>
          </p:cNvSpPr>
          <p:nvPr/>
        </p:nvSpPr>
        <p:spPr bwMode="auto">
          <a:xfrm>
            <a:off x="3887801" y="1335278"/>
            <a:ext cx="2143140" cy="307777"/>
          </a:xfrm>
          <a:prstGeom prst="rect">
            <a:avLst/>
          </a:prstGeom>
          <a:noFill/>
          <a:ln w="9525">
            <a:noFill/>
            <a:miter lim="800000"/>
            <a:headEnd/>
            <a:tailEnd/>
          </a:ln>
        </p:spPr>
        <p:txBody>
          <a:bodyPr wrap="square">
            <a:spAutoFit/>
          </a:bodyPr>
          <a:lstStyle/>
          <a:p>
            <a:pPr algn="ctr"/>
            <a:r>
              <a:rPr lang="en-US" sz="1400" b="1" dirty="0" smtClean="0"/>
              <a:t> Change Leader*</a:t>
            </a:r>
            <a:endParaRPr lang="en-US" sz="1400" b="1" dirty="0"/>
          </a:p>
        </p:txBody>
      </p:sp>
      <p:sp>
        <p:nvSpPr>
          <p:cNvPr id="7188" name="TextBox 34"/>
          <p:cNvSpPr txBox="1">
            <a:spLocks noChangeArrowheads="1"/>
          </p:cNvSpPr>
          <p:nvPr/>
        </p:nvSpPr>
        <p:spPr bwMode="auto">
          <a:xfrm>
            <a:off x="152400" y="1476741"/>
            <a:ext cx="1020763" cy="307777"/>
          </a:xfrm>
          <a:prstGeom prst="rect">
            <a:avLst/>
          </a:prstGeom>
          <a:noFill/>
          <a:ln w="9525">
            <a:noFill/>
            <a:miter lim="800000"/>
            <a:headEnd/>
            <a:tailEnd/>
          </a:ln>
        </p:spPr>
        <p:txBody>
          <a:bodyPr wrap="square">
            <a:spAutoFit/>
          </a:bodyPr>
          <a:lstStyle/>
          <a:p>
            <a:r>
              <a:rPr lang="en-US" sz="1400" b="1" dirty="0"/>
              <a:t>Who </a:t>
            </a:r>
          </a:p>
        </p:txBody>
      </p:sp>
      <p:sp>
        <p:nvSpPr>
          <p:cNvPr id="7189" name="TextBox 35"/>
          <p:cNvSpPr txBox="1">
            <a:spLocks noChangeArrowheads="1"/>
          </p:cNvSpPr>
          <p:nvPr/>
        </p:nvSpPr>
        <p:spPr bwMode="auto">
          <a:xfrm>
            <a:off x="163513" y="2651352"/>
            <a:ext cx="952500" cy="954107"/>
          </a:xfrm>
          <a:prstGeom prst="rect">
            <a:avLst/>
          </a:prstGeom>
          <a:noFill/>
          <a:ln w="9525">
            <a:noFill/>
            <a:miter lim="800000"/>
            <a:headEnd/>
            <a:tailEnd/>
          </a:ln>
        </p:spPr>
        <p:txBody>
          <a:bodyPr>
            <a:spAutoFit/>
          </a:bodyPr>
          <a:lstStyle/>
          <a:p>
            <a:r>
              <a:rPr lang="en-US" sz="1400" b="1" dirty="0"/>
              <a:t>How They Will Be Involved</a:t>
            </a:r>
          </a:p>
        </p:txBody>
      </p:sp>
      <p:sp>
        <p:nvSpPr>
          <p:cNvPr id="7190" name="TextBox 37"/>
          <p:cNvSpPr txBox="1">
            <a:spLocks noChangeArrowheads="1"/>
          </p:cNvSpPr>
          <p:nvPr/>
        </p:nvSpPr>
        <p:spPr bwMode="auto">
          <a:xfrm>
            <a:off x="222250" y="4794616"/>
            <a:ext cx="950913" cy="954107"/>
          </a:xfrm>
          <a:prstGeom prst="rect">
            <a:avLst/>
          </a:prstGeom>
          <a:noFill/>
          <a:ln w="9525">
            <a:noFill/>
            <a:miter lim="800000"/>
            <a:headEnd/>
            <a:tailEnd/>
          </a:ln>
        </p:spPr>
        <p:txBody>
          <a:bodyPr>
            <a:spAutoFit/>
          </a:bodyPr>
          <a:lstStyle/>
          <a:p>
            <a:r>
              <a:rPr lang="en-US" sz="1400" b="1" dirty="0"/>
              <a:t>How They Will Be Trained</a:t>
            </a:r>
          </a:p>
        </p:txBody>
      </p:sp>
      <p:sp>
        <p:nvSpPr>
          <p:cNvPr id="7191" name="TextBox 38"/>
          <p:cNvSpPr txBox="1">
            <a:spLocks noChangeArrowheads="1"/>
          </p:cNvSpPr>
          <p:nvPr/>
        </p:nvSpPr>
        <p:spPr bwMode="auto">
          <a:xfrm>
            <a:off x="1066800" y="2521217"/>
            <a:ext cx="2509078" cy="2139047"/>
          </a:xfrm>
          <a:prstGeom prst="rect">
            <a:avLst/>
          </a:prstGeom>
          <a:noFill/>
          <a:ln w="9525">
            <a:noFill/>
            <a:miter lim="800000"/>
            <a:headEnd/>
            <a:tailEnd/>
          </a:ln>
        </p:spPr>
        <p:txBody>
          <a:bodyPr wrap="square">
            <a:spAutoFit/>
          </a:bodyPr>
          <a:lstStyle/>
          <a:p>
            <a:r>
              <a:rPr lang="en-US" sz="1200" dirty="0" smtClean="0"/>
              <a:t>  Transformation Audience will include all  colleagues affected by the TT project.  They will </a:t>
            </a:r>
            <a:r>
              <a:rPr lang="en-US" sz="1200" dirty="0"/>
              <a:t>receive </a:t>
            </a:r>
            <a:r>
              <a:rPr lang="en-US" sz="1200" dirty="0" smtClean="0"/>
              <a:t>communication around the overall Program, benefits</a:t>
            </a:r>
            <a:r>
              <a:rPr lang="en-US" sz="1200" dirty="0"/>
              <a:t>, the timing of </a:t>
            </a:r>
            <a:r>
              <a:rPr lang="en-US" sz="1200" dirty="0" smtClean="0"/>
              <a:t>activities and Go- Live information.  </a:t>
            </a:r>
          </a:p>
          <a:p>
            <a:endParaRPr lang="en-US" sz="1100" dirty="0" smtClean="0"/>
          </a:p>
          <a:p>
            <a:endParaRPr lang="en-US" sz="1100" dirty="0"/>
          </a:p>
          <a:p>
            <a:r>
              <a:rPr lang="en-US" sz="1200" b="1" i="1" dirty="0" smtClean="0"/>
              <a:t>Frequency: </a:t>
            </a:r>
            <a:r>
              <a:rPr lang="en-US" sz="1200" dirty="0" smtClean="0"/>
              <a:t>Engaged around deployment activities, as needed</a:t>
            </a:r>
            <a:endParaRPr lang="en-US" sz="1200" dirty="0"/>
          </a:p>
        </p:txBody>
      </p:sp>
      <p:sp>
        <p:nvSpPr>
          <p:cNvPr id="7192" name="TextBox 39"/>
          <p:cNvSpPr txBox="1">
            <a:spLocks noChangeArrowheads="1"/>
          </p:cNvSpPr>
          <p:nvPr/>
        </p:nvSpPr>
        <p:spPr bwMode="auto">
          <a:xfrm>
            <a:off x="6288516" y="2467341"/>
            <a:ext cx="2703083" cy="1938992"/>
          </a:xfrm>
          <a:prstGeom prst="rect">
            <a:avLst/>
          </a:prstGeom>
          <a:noFill/>
          <a:ln w="9525">
            <a:noFill/>
            <a:miter lim="800000"/>
            <a:headEnd/>
            <a:tailEnd/>
          </a:ln>
        </p:spPr>
        <p:txBody>
          <a:bodyPr wrap="square">
            <a:spAutoFit/>
          </a:bodyPr>
          <a:lstStyle/>
          <a:p>
            <a:r>
              <a:rPr lang="en-US" sz="1200" dirty="0" smtClean="0"/>
              <a:t> Stewards will </a:t>
            </a:r>
            <a:r>
              <a:rPr lang="en-US" sz="1200" dirty="0"/>
              <a:t>serve as the focal point for their </a:t>
            </a:r>
            <a:r>
              <a:rPr lang="en-US" sz="1200" dirty="0" smtClean="0"/>
              <a:t> area by </a:t>
            </a:r>
            <a:r>
              <a:rPr lang="en-US" sz="1200" dirty="0"/>
              <a:t>providing the </a:t>
            </a:r>
            <a:r>
              <a:rPr lang="en-US" sz="1200" dirty="0" smtClean="0"/>
              <a:t>[Project] team with </a:t>
            </a:r>
            <a:r>
              <a:rPr lang="en-US" sz="1200" dirty="0"/>
              <a:t>input on </a:t>
            </a:r>
            <a:r>
              <a:rPr lang="en-US" sz="1200" dirty="0" smtClean="0"/>
              <a:t>functionality, </a:t>
            </a:r>
            <a:r>
              <a:rPr lang="en-US" sz="1200" dirty="0"/>
              <a:t>communications, and Go Live </a:t>
            </a:r>
            <a:r>
              <a:rPr lang="en-US" sz="1200" dirty="0" smtClean="0"/>
              <a:t>activities.  There will be regular [Project] Network Meetings.  </a:t>
            </a:r>
          </a:p>
          <a:p>
            <a:endParaRPr lang="en-US" sz="1200" dirty="0" smtClean="0"/>
          </a:p>
          <a:p>
            <a:endParaRPr lang="en-US" sz="1200" dirty="0" smtClean="0"/>
          </a:p>
          <a:p>
            <a:r>
              <a:rPr lang="en-US" sz="1200" b="1" i="1" dirty="0" smtClean="0"/>
              <a:t>Frequency: </a:t>
            </a:r>
            <a:r>
              <a:rPr lang="en-US" sz="1200" dirty="0" smtClean="0"/>
              <a:t>Monthly meetings, additional deployment touch points</a:t>
            </a:r>
            <a:endParaRPr lang="en-US" sz="1200" dirty="0"/>
          </a:p>
        </p:txBody>
      </p:sp>
      <p:sp>
        <p:nvSpPr>
          <p:cNvPr id="7193" name="TextBox 40"/>
          <p:cNvSpPr txBox="1">
            <a:spLocks noChangeArrowheads="1"/>
          </p:cNvSpPr>
          <p:nvPr/>
        </p:nvSpPr>
        <p:spPr bwMode="auto">
          <a:xfrm>
            <a:off x="3675333" y="2521217"/>
            <a:ext cx="2463529" cy="2154436"/>
          </a:xfrm>
          <a:prstGeom prst="rect">
            <a:avLst/>
          </a:prstGeom>
          <a:noFill/>
          <a:ln w="9525">
            <a:noFill/>
            <a:miter lim="800000"/>
            <a:headEnd/>
            <a:tailEnd/>
          </a:ln>
        </p:spPr>
        <p:txBody>
          <a:bodyPr wrap="square">
            <a:spAutoFit/>
          </a:bodyPr>
          <a:lstStyle/>
          <a:p>
            <a:r>
              <a:rPr lang="en-US" sz="1200" dirty="0" smtClean="0"/>
              <a:t> Change Leaders will serve as communicators to the  Audience and cascade messages down to their group.  They will let their groups know how the changes will specifically affect their area and the benefits these changes bring.</a:t>
            </a:r>
          </a:p>
          <a:p>
            <a:endParaRPr lang="en-US" sz="1000" dirty="0" smtClean="0"/>
          </a:p>
          <a:p>
            <a:r>
              <a:rPr lang="en-US" sz="1200" b="1" i="1" dirty="0" smtClean="0"/>
              <a:t>Frequency:</a:t>
            </a:r>
            <a:r>
              <a:rPr lang="en-US" sz="1200" dirty="0" smtClean="0"/>
              <a:t> Monthly  Leadership Team touch points</a:t>
            </a:r>
            <a:endParaRPr lang="en-US" sz="1200" dirty="0"/>
          </a:p>
        </p:txBody>
      </p:sp>
      <p:sp>
        <p:nvSpPr>
          <p:cNvPr id="7194" name="TextBox 41"/>
          <p:cNvSpPr txBox="1">
            <a:spLocks noChangeArrowheads="1"/>
          </p:cNvSpPr>
          <p:nvPr/>
        </p:nvSpPr>
        <p:spPr bwMode="auto">
          <a:xfrm>
            <a:off x="1061039" y="4754940"/>
            <a:ext cx="2510829" cy="1569660"/>
          </a:xfrm>
          <a:prstGeom prst="rect">
            <a:avLst/>
          </a:prstGeom>
          <a:noFill/>
          <a:ln w="9525">
            <a:noFill/>
            <a:miter lim="800000"/>
            <a:headEnd/>
            <a:tailEnd/>
          </a:ln>
        </p:spPr>
        <p:txBody>
          <a:bodyPr wrap="square">
            <a:spAutoFit/>
          </a:bodyPr>
          <a:lstStyle/>
          <a:p>
            <a:r>
              <a:rPr lang="en-US" sz="1200" dirty="0" smtClean="0"/>
              <a:t>While the entire  group may not be directly affected by all changes, they will still need to be educated on what will change when implementations go live.  We will do this through communications, [Project] Stewards, training, and the website.</a:t>
            </a:r>
            <a:endParaRPr lang="en-US" sz="1200" dirty="0"/>
          </a:p>
        </p:txBody>
      </p:sp>
      <p:sp>
        <p:nvSpPr>
          <p:cNvPr id="7195" name="TextBox 42"/>
          <p:cNvSpPr txBox="1">
            <a:spLocks noChangeArrowheads="1"/>
          </p:cNvSpPr>
          <p:nvPr/>
        </p:nvSpPr>
        <p:spPr bwMode="auto">
          <a:xfrm>
            <a:off x="6248400" y="4754929"/>
            <a:ext cx="2859516" cy="1384995"/>
          </a:xfrm>
          <a:prstGeom prst="rect">
            <a:avLst/>
          </a:prstGeom>
          <a:solidFill>
            <a:srgbClr val="FFFFFF"/>
          </a:solidFill>
          <a:ln w="9525">
            <a:noFill/>
            <a:miter lim="800000"/>
            <a:headEnd/>
            <a:tailEnd/>
          </a:ln>
        </p:spPr>
        <p:txBody>
          <a:bodyPr wrap="square">
            <a:spAutoFit/>
          </a:bodyPr>
          <a:lstStyle/>
          <a:p>
            <a:r>
              <a:rPr lang="en-US" sz="1200" dirty="0" smtClean="0"/>
              <a:t> Stewards will receive classroom </a:t>
            </a:r>
            <a:r>
              <a:rPr lang="en-US" sz="1200" dirty="0"/>
              <a:t>training </a:t>
            </a:r>
            <a:r>
              <a:rPr lang="en-US" sz="1200" dirty="0" smtClean="0"/>
              <a:t>on the job-specific tasks they will need to perform.  </a:t>
            </a:r>
            <a:r>
              <a:rPr lang="en-US" sz="1200" dirty="0"/>
              <a:t>They will also have all </a:t>
            </a:r>
            <a:r>
              <a:rPr lang="en-US" sz="1200" dirty="0" smtClean="0"/>
              <a:t>[Project] </a:t>
            </a:r>
            <a:r>
              <a:rPr lang="en-US" sz="1200" dirty="0"/>
              <a:t>project updates</a:t>
            </a:r>
            <a:r>
              <a:rPr lang="en-US" sz="1200" dirty="0" smtClean="0"/>
              <a:t>, </a:t>
            </a:r>
            <a:r>
              <a:rPr lang="en-US" sz="1200" dirty="0"/>
              <a:t>meetings, </a:t>
            </a:r>
            <a:r>
              <a:rPr lang="en-US" sz="1200" dirty="0" smtClean="0"/>
              <a:t>communications and </a:t>
            </a:r>
            <a:r>
              <a:rPr lang="en-US" sz="1200" dirty="0"/>
              <a:t>training materials on the </a:t>
            </a:r>
            <a:r>
              <a:rPr lang="en-US" sz="1200" dirty="0" smtClean="0"/>
              <a:t>  </a:t>
            </a:r>
            <a:r>
              <a:rPr lang="en-US" sz="1200" dirty="0"/>
              <a:t>website</a:t>
            </a:r>
            <a:r>
              <a:rPr lang="en-US" sz="1200" dirty="0" smtClean="0"/>
              <a:t>.  They will serve as super users for the  group.</a:t>
            </a:r>
            <a:endParaRPr lang="en-US" sz="1200" dirty="0"/>
          </a:p>
        </p:txBody>
      </p:sp>
      <p:sp>
        <p:nvSpPr>
          <p:cNvPr id="7196" name="TextBox 43"/>
          <p:cNvSpPr txBox="1">
            <a:spLocks noChangeArrowheads="1"/>
          </p:cNvSpPr>
          <p:nvPr/>
        </p:nvSpPr>
        <p:spPr bwMode="auto">
          <a:xfrm>
            <a:off x="3668371" y="4753341"/>
            <a:ext cx="2503829" cy="1384995"/>
          </a:xfrm>
          <a:prstGeom prst="rect">
            <a:avLst/>
          </a:prstGeom>
          <a:solidFill>
            <a:srgbClr val="FFFFFF"/>
          </a:solidFill>
          <a:ln w="9525">
            <a:noFill/>
            <a:miter lim="800000"/>
            <a:headEnd/>
            <a:tailEnd/>
          </a:ln>
        </p:spPr>
        <p:txBody>
          <a:bodyPr wrap="square">
            <a:spAutoFit/>
          </a:bodyPr>
          <a:lstStyle/>
          <a:p>
            <a:r>
              <a:rPr lang="en-US" sz="1200" dirty="0" smtClean="0"/>
              <a:t> Change Leaders will be provided status of project progress, which messages to cascade, and how to keep their  group informed.  They will be advised of key messages and recommended ways to reach their audience.</a:t>
            </a:r>
          </a:p>
        </p:txBody>
      </p:sp>
      <p:sp>
        <p:nvSpPr>
          <p:cNvPr id="2" name="TextBox 1"/>
          <p:cNvSpPr txBox="1"/>
          <p:nvPr/>
        </p:nvSpPr>
        <p:spPr>
          <a:xfrm>
            <a:off x="304800" y="6457890"/>
            <a:ext cx="7467600" cy="400110"/>
          </a:xfrm>
          <a:prstGeom prst="rect">
            <a:avLst/>
          </a:prstGeom>
          <a:noFill/>
        </p:spPr>
        <p:txBody>
          <a:bodyPr wrap="square" rtlCol="0">
            <a:spAutoFit/>
          </a:bodyPr>
          <a:lstStyle/>
          <a:p>
            <a:r>
              <a:rPr lang="en-US" sz="1000" i="1" dirty="0" smtClean="0"/>
              <a:t>*  Recommended that Change Leaders are the Leadership Team members</a:t>
            </a:r>
          </a:p>
          <a:p>
            <a:r>
              <a:rPr lang="en-US" sz="1000" i="1" dirty="0" smtClean="0"/>
              <a:t>** Recommended to leverage existing Change Agent Network members as Stewards</a:t>
            </a:r>
            <a:endParaRPr lang="en-US" sz="1000" i="1" dirty="0"/>
          </a:p>
        </p:txBody>
      </p:sp>
      <p:sp>
        <p:nvSpPr>
          <p:cNvPr id="28" name="Oval 27"/>
          <p:cNvSpPr/>
          <p:nvPr/>
        </p:nvSpPr>
        <p:spPr>
          <a:xfrm>
            <a:off x="124691" y="129960"/>
            <a:ext cx="457200" cy="457200"/>
          </a:xfrm>
          <a:prstGeom prst="ellipse">
            <a:avLst/>
          </a:prstGeom>
          <a:solidFill>
            <a:schemeClr val="bg1"/>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b="1" dirty="0" smtClean="0">
                <a:solidFill>
                  <a:srgbClr val="FFFFFF"/>
                </a:solidFill>
              </a:rPr>
              <a:t>1</a:t>
            </a:r>
          </a:p>
        </p:txBody>
      </p:sp>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1190" y="366519"/>
            <a:ext cx="2650236" cy="77672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hi_blue_east_1209">
  <a:themeElements>
    <a:clrScheme name="Custom 6">
      <a:dk1>
        <a:srgbClr val="808080"/>
      </a:dk1>
      <a:lt1>
        <a:srgbClr val="000000"/>
      </a:lt1>
      <a:dk2>
        <a:srgbClr val="003EA3"/>
      </a:dk2>
      <a:lt2>
        <a:srgbClr val="000000"/>
      </a:lt2>
      <a:accent1>
        <a:srgbClr val="EAAB00"/>
      </a:accent1>
      <a:accent2>
        <a:srgbClr val="009B3A"/>
      </a:accent2>
      <a:accent3>
        <a:srgbClr val="00A1DE"/>
      </a:accent3>
      <a:accent4>
        <a:srgbClr val="DE3831"/>
      </a:accent4>
      <a:accent5>
        <a:srgbClr val="005BBB"/>
      </a:accent5>
      <a:accent6>
        <a:srgbClr val="E77B00"/>
      </a:accent6>
      <a:hlink>
        <a:srgbClr val="39BB2B"/>
      </a:hlink>
      <a:folHlink>
        <a:srgbClr val="00A3E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83000">
              <a:srgbClr val="00B050"/>
            </a:gs>
            <a:gs pos="0">
              <a:srgbClr val="FFC000">
                <a:alpha val="83000"/>
              </a:srgbClr>
            </a:gs>
          </a:gsLst>
          <a:lin ang="13500000" scaled="1"/>
          <a:tileRect/>
        </a:gradFill>
      </a:spPr>
      <a:bodyPr rtlCol="0" anchor="ctr"/>
      <a:lstStyle>
        <a:defPPr algn="ctr">
          <a:defRPr sz="1200" b="1" dirty="0" smtClean="0">
            <a:solidFill>
              <a:srgbClr val="FFFFFF"/>
            </a:solidFill>
          </a:defRPr>
        </a:defPPr>
      </a:lstStyle>
      <a:style>
        <a:lnRef idx="0">
          <a:schemeClr val="accent1"/>
        </a:lnRef>
        <a:fillRef idx="3">
          <a:schemeClr val="accent1"/>
        </a:fillRef>
        <a:effectRef idx="3">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hi_blue_ea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hi_blue_ea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hi_blue_ea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hi_blue_ea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hi_blue_ea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hi_blue_ea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hi_blue_ea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hi_blue_ea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hi_blue_ea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hi_blue_ea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hi_blue_ea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hi_blue_ea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hi_blue_east 13">
        <a:dk1>
          <a:srgbClr val="808080"/>
        </a:dk1>
        <a:lt1>
          <a:srgbClr val="FFFFFF"/>
        </a:lt1>
        <a:dk2>
          <a:srgbClr val="003EA3"/>
        </a:dk2>
        <a:lt2>
          <a:srgbClr val="000000"/>
        </a:lt2>
        <a:accent1>
          <a:srgbClr val="FFA700"/>
        </a:accent1>
        <a:accent2>
          <a:srgbClr val="FF8800"/>
        </a:accent2>
        <a:accent3>
          <a:srgbClr val="AAAFCE"/>
        </a:accent3>
        <a:accent4>
          <a:srgbClr val="DADADA"/>
        </a:accent4>
        <a:accent5>
          <a:srgbClr val="FFD0AA"/>
        </a:accent5>
        <a:accent6>
          <a:srgbClr val="E77B00"/>
        </a:accent6>
        <a:hlink>
          <a:srgbClr val="39BB2B"/>
        </a:hlink>
        <a:folHlink>
          <a:srgbClr val="00A3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2F1BA3495395F43A2AFDB755EAD2F24" ma:contentTypeVersion="0" ma:contentTypeDescription="Create a new document." ma:contentTypeScope="" ma:versionID="5e15232030e9a479460e062cfc88daef">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AC74C0AB-3CBB-4ACE-BC75-F1E1E9040F4C}">
  <ds:schemaRefs>
    <ds:schemaRef ds:uri="http://schemas.microsoft.com/sharepoint/v3/contenttype/forms"/>
  </ds:schemaRefs>
</ds:datastoreItem>
</file>

<file path=customXml/itemProps2.xml><?xml version="1.0" encoding="utf-8"?>
<ds:datastoreItem xmlns:ds="http://schemas.openxmlformats.org/officeDocument/2006/customXml" ds:itemID="{B54AF955-852D-4E67-BC08-7EE190B409AD}">
  <ds:schemaRefs>
    <ds:schemaRef ds:uri="http://schemas.microsoft.com/office/2006/documentManagement/types"/>
    <ds:schemaRef ds:uri="http://schemas.openxmlformats.org/package/2006/metadata/core-properties"/>
    <ds:schemaRef ds:uri="http://purl.org/dc/dcmitype/"/>
    <ds:schemaRef ds:uri="http://purl.org/dc/elements/1.1/"/>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67EF66ED-3234-4A41-94EE-C7393C0829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30366</TotalTime>
  <Words>3377</Words>
  <Application>Microsoft Office PowerPoint</Application>
  <PresentationFormat>On-screen Show (4:3)</PresentationFormat>
  <Paragraphs>515</Paragraphs>
  <Slides>22</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ＭＳ Ｐゴシック</vt:lpstr>
      <vt:lpstr>Arial</vt:lpstr>
      <vt:lpstr>Arial Narrow</vt:lpstr>
      <vt:lpstr>Calibri</vt:lpstr>
      <vt:lpstr>Tahoma</vt:lpstr>
      <vt:lpstr>Wingdings</vt:lpstr>
      <vt:lpstr>bhi_blue_east_1209</vt:lpstr>
      <vt:lpstr>Change Management Plan</vt:lpstr>
      <vt:lpstr>                                         Contents</vt:lpstr>
      <vt:lpstr>Goal of Change Management for [Project]</vt:lpstr>
      <vt:lpstr>[Project] - Key Implementation Dates</vt:lpstr>
      <vt:lpstr>Change Management Plan Overview</vt:lpstr>
      <vt:lpstr>Stakeholder Adoption - Overview</vt:lpstr>
      <vt:lpstr>Stakeholder Adoption –  Change Impact Assessment (CIA)</vt:lpstr>
      <vt:lpstr>Stakeholder Adoption – Change Impact Assessment</vt:lpstr>
      <vt:lpstr>Stakeholder Adoption – [Project] Network</vt:lpstr>
      <vt:lpstr>Stakeholder Adoption – [Project] Network</vt:lpstr>
      <vt:lpstr>Stakeholder Adoption – Previews/Demos</vt:lpstr>
      <vt:lpstr>Communication - Overview</vt:lpstr>
      <vt:lpstr>Communication –  Vehicles for Messaging (1 of 2)</vt:lpstr>
      <vt:lpstr>Communications –  Vehicles for Messaging (2 of 2)</vt:lpstr>
      <vt:lpstr>Communication –  Leverage Existing Materials </vt:lpstr>
      <vt:lpstr>Training - Overview</vt:lpstr>
      <vt:lpstr>Training – Activities</vt:lpstr>
      <vt:lpstr>Training – Delivery Vehicle</vt:lpstr>
      <vt:lpstr>Change Measurement - Overview</vt:lpstr>
      <vt:lpstr>Change Measurement – Types and Tools</vt:lpstr>
      <vt:lpstr>Change Management –  Summary of Activities</vt:lpstr>
      <vt:lpstr>Next Steps for Change Management</vt:lpstr>
    </vt:vector>
  </TitlesOfParts>
  <Company>Accenture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GPTW Summary of Results April 25, 2012</dc:title>
  <dc:creator>kiara.domingo</dc:creator>
  <cp:lastModifiedBy>Gustavo Mata</cp:lastModifiedBy>
  <cp:revision>183</cp:revision>
  <cp:lastPrinted>2012-07-12T01:21:15Z</cp:lastPrinted>
  <dcterms:created xsi:type="dcterms:W3CDTF">2012-04-25T19:23:25Z</dcterms:created>
  <dcterms:modified xsi:type="dcterms:W3CDTF">2018-12-17T15:45:32Z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0x01010012F1BA3495395F43A2AFDB755EAD2F24</vt:lpwstr>
  </property>
</Properties>
</file>