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14"/>
  </p:notesMasterIdLst>
  <p:handoutMasterIdLst>
    <p:handoutMasterId r:id="rId15"/>
  </p:handoutMasterIdLst>
  <p:sldIdLst>
    <p:sldId id="261" r:id="rId2"/>
    <p:sldId id="266" r:id="rId3"/>
    <p:sldId id="295" r:id="rId4"/>
    <p:sldId id="305" r:id="rId5"/>
    <p:sldId id="274" r:id="rId6"/>
    <p:sldId id="297" r:id="rId7"/>
    <p:sldId id="283" r:id="rId8"/>
    <p:sldId id="303" r:id="rId9"/>
    <p:sldId id="304" r:id="rId10"/>
    <p:sldId id="301" r:id="rId11"/>
    <p:sldId id="280" r:id="rId12"/>
    <p:sldId id="306" r:id="rId1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6196CB"/>
    <a:srgbClr val="CC99FF"/>
    <a:srgbClr val="FFFF99"/>
    <a:srgbClr val="66CCFF"/>
    <a:srgbClr val="0062AC"/>
    <a:srgbClr val="FF9966"/>
    <a:srgbClr val="99FF99"/>
    <a:srgbClr val="FF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6395" autoAdjust="0"/>
  </p:normalViewPr>
  <p:slideViewPr>
    <p:cSldViewPr>
      <p:cViewPr varScale="1">
        <p:scale>
          <a:sx n="107" d="100"/>
          <a:sy n="107" d="100"/>
        </p:scale>
        <p:origin x="36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2004E-2344-4B99-8BF4-BDB4228F492C}" type="doc">
      <dgm:prSet loTypeId="urn:microsoft.com/office/officeart/2005/8/layout/chevron1" loCatId="process" qsTypeId="urn:microsoft.com/office/officeart/2005/8/quickstyle/simple1" qsCatId="simple" csTypeId="urn:microsoft.com/office/officeart/2005/8/colors/accent2_4" csCatId="accent2" phldr="1"/>
      <dgm:spPr/>
    </dgm:pt>
    <dgm:pt modelId="{2C6D8A72-C542-4D45-B091-3980031306F6}">
      <dgm:prSet phldrT="[Text]" custT="1"/>
      <dgm:spPr/>
      <dgm:t>
        <a:bodyPr/>
        <a:lstStyle/>
        <a:p>
          <a:r>
            <a:rPr lang="en-US" sz="1200" dirty="0" smtClean="0"/>
            <a:t>Initiate</a:t>
          </a:r>
          <a:endParaRPr lang="en-US" sz="1200" dirty="0"/>
        </a:p>
      </dgm:t>
    </dgm:pt>
    <dgm:pt modelId="{B0283A9A-D93A-464F-B1C2-1F0E5C00E9EE}" type="parTrans" cxnId="{633D258A-B34B-4677-A482-8DD610270706}">
      <dgm:prSet/>
      <dgm:spPr/>
      <dgm:t>
        <a:bodyPr/>
        <a:lstStyle/>
        <a:p>
          <a:endParaRPr lang="en-US" sz="1200"/>
        </a:p>
      </dgm:t>
    </dgm:pt>
    <dgm:pt modelId="{F960BD98-F237-4C2A-8C0C-EFB8C72AA7B1}" type="sibTrans" cxnId="{633D258A-B34B-4677-A482-8DD610270706}">
      <dgm:prSet/>
      <dgm:spPr/>
      <dgm:t>
        <a:bodyPr/>
        <a:lstStyle/>
        <a:p>
          <a:endParaRPr lang="en-US" sz="1200"/>
        </a:p>
      </dgm:t>
    </dgm:pt>
    <dgm:pt modelId="{2FD3222E-CECC-4CCB-AA4B-5479F6B878E1}">
      <dgm:prSet phldrT="[Text]" custT="1"/>
      <dgm:spPr/>
      <dgm:t>
        <a:bodyPr/>
        <a:lstStyle/>
        <a:p>
          <a:r>
            <a:rPr lang="en-US" sz="1200" dirty="0" smtClean="0"/>
            <a:t>Define</a:t>
          </a:r>
          <a:endParaRPr lang="en-US" sz="1200" dirty="0"/>
        </a:p>
      </dgm:t>
    </dgm:pt>
    <dgm:pt modelId="{C4906AE1-BD3A-469B-AE58-FE4D18E107CB}" type="parTrans" cxnId="{0FC68379-66AA-4F86-92E7-77120396CF89}">
      <dgm:prSet/>
      <dgm:spPr/>
      <dgm:t>
        <a:bodyPr/>
        <a:lstStyle/>
        <a:p>
          <a:endParaRPr lang="en-US" sz="1200"/>
        </a:p>
      </dgm:t>
    </dgm:pt>
    <dgm:pt modelId="{72CBD701-040A-475D-A88C-41F4E54B0DBC}" type="sibTrans" cxnId="{0FC68379-66AA-4F86-92E7-77120396CF89}">
      <dgm:prSet/>
      <dgm:spPr/>
      <dgm:t>
        <a:bodyPr/>
        <a:lstStyle/>
        <a:p>
          <a:endParaRPr lang="en-US" sz="1200"/>
        </a:p>
      </dgm:t>
    </dgm:pt>
    <dgm:pt modelId="{A6890443-5D41-41BE-9B68-91C79B45629B}">
      <dgm:prSet phldrT="[Text]" custT="1"/>
      <dgm:spPr/>
      <dgm:t>
        <a:bodyPr/>
        <a:lstStyle/>
        <a:p>
          <a:r>
            <a:rPr lang="en-US" sz="1200" dirty="0" smtClean="0"/>
            <a:t>Design</a:t>
          </a:r>
          <a:endParaRPr lang="en-US" sz="1200" dirty="0"/>
        </a:p>
      </dgm:t>
    </dgm:pt>
    <dgm:pt modelId="{7D47AF5E-476C-4396-B1CE-7800394CEDC0}" type="parTrans" cxnId="{52D4FE99-68B3-4972-9222-50C2A091B437}">
      <dgm:prSet/>
      <dgm:spPr/>
      <dgm:t>
        <a:bodyPr/>
        <a:lstStyle/>
        <a:p>
          <a:endParaRPr lang="en-US" sz="1200"/>
        </a:p>
      </dgm:t>
    </dgm:pt>
    <dgm:pt modelId="{C6510446-BBAA-4F23-A1B3-19D4B628AF81}" type="sibTrans" cxnId="{52D4FE99-68B3-4972-9222-50C2A091B437}">
      <dgm:prSet/>
      <dgm:spPr/>
      <dgm:t>
        <a:bodyPr/>
        <a:lstStyle/>
        <a:p>
          <a:endParaRPr lang="en-US" sz="1200"/>
        </a:p>
      </dgm:t>
    </dgm:pt>
    <dgm:pt modelId="{AB16C3AF-6B8F-428F-9807-F0F7B34545A4}">
      <dgm:prSet custT="1"/>
      <dgm:spPr/>
      <dgm:t>
        <a:bodyPr/>
        <a:lstStyle/>
        <a:p>
          <a:r>
            <a:rPr lang="en-US" sz="1200" dirty="0" smtClean="0"/>
            <a:t>Deploy</a:t>
          </a:r>
          <a:endParaRPr lang="en-US" sz="1200" dirty="0"/>
        </a:p>
      </dgm:t>
    </dgm:pt>
    <dgm:pt modelId="{D39C37F7-431E-4FEB-93AF-8677091AFAC6}" type="parTrans" cxnId="{B0CEF8BB-DB36-4BEA-875D-2DC79F6FE292}">
      <dgm:prSet/>
      <dgm:spPr/>
      <dgm:t>
        <a:bodyPr/>
        <a:lstStyle/>
        <a:p>
          <a:endParaRPr lang="en-US" sz="1200"/>
        </a:p>
      </dgm:t>
    </dgm:pt>
    <dgm:pt modelId="{23D6A7DA-C67B-4B94-A0CC-70664D2576C6}" type="sibTrans" cxnId="{B0CEF8BB-DB36-4BEA-875D-2DC79F6FE292}">
      <dgm:prSet/>
      <dgm:spPr/>
      <dgm:t>
        <a:bodyPr/>
        <a:lstStyle/>
        <a:p>
          <a:endParaRPr lang="en-US" sz="1200"/>
        </a:p>
      </dgm:t>
    </dgm:pt>
    <dgm:pt modelId="{499E4B59-5451-4799-9404-2B46FEF5B691}">
      <dgm:prSet custT="1"/>
      <dgm:spPr/>
      <dgm:t>
        <a:bodyPr/>
        <a:lstStyle/>
        <a:p>
          <a:r>
            <a:rPr lang="en-US" sz="1200" dirty="0" smtClean="0"/>
            <a:t>Close</a:t>
          </a:r>
          <a:endParaRPr lang="en-US" sz="1200" dirty="0"/>
        </a:p>
      </dgm:t>
    </dgm:pt>
    <dgm:pt modelId="{1760303F-0122-429C-97C8-077706C9078F}" type="parTrans" cxnId="{4D12F062-3C0C-4D96-9B49-6B03530965A8}">
      <dgm:prSet/>
      <dgm:spPr/>
      <dgm:t>
        <a:bodyPr/>
        <a:lstStyle/>
        <a:p>
          <a:endParaRPr lang="en-US" sz="1200"/>
        </a:p>
      </dgm:t>
    </dgm:pt>
    <dgm:pt modelId="{CD1B0587-890A-44D7-89AE-42366A6D0A8A}" type="sibTrans" cxnId="{4D12F062-3C0C-4D96-9B49-6B03530965A8}">
      <dgm:prSet/>
      <dgm:spPr/>
      <dgm:t>
        <a:bodyPr/>
        <a:lstStyle/>
        <a:p>
          <a:endParaRPr lang="en-US" sz="1200"/>
        </a:p>
      </dgm:t>
    </dgm:pt>
    <dgm:pt modelId="{FDF037BB-EC01-452E-BC32-EDA6D4731573}">
      <dgm:prSet custT="1"/>
      <dgm:spPr/>
      <dgm:t>
        <a:bodyPr/>
        <a:lstStyle/>
        <a:p>
          <a:r>
            <a:rPr lang="en-US" sz="1200" dirty="0" smtClean="0"/>
            <a:t>Develop</a:t>
          </a:r>
          <a:endParaRPr lang="en-US" sz="1200" dirty="0"/>
        </a:p>
      </dgm:t>
    </dgm:pt>
    <dgm:pt modelId="{5D94F3B3-074A-4E92-BF7C-83E3DCB24CF2}" type="parTrans" cxnId="{8D18C025-3C9E-446D-A79F-7828B4E9A22F}">
      <dgm:prSet/>
      <dgm:spPr/>
      <dgm:t>
        <a:bodyPr/>
        <a:lstStyle/>
        <a:p>
          <a:endParaRPr lang="en-US" sz="1200"/>
        </a:p>
      </dgm:t>
    </dgm:pt>
    <dgm:pt modelId="{C11490C0-0555-4294-9BAB-D5FB86FBA454}" type="sibTrans" cxnId="{8D18C025-3C9E-446D-A79F-7828B4E9A22F}">
      <dgm:prSet/>
      <dgm:spPr/>
      <dgm:t>
        <a:bodyPr/>
        <a:lstStyle/>
        <a:p>
          <a:endParaRPr lang="en-US" sz="1200"/>
        </a:p>
      </dgm:t>
    </dgm:pt>
    <dgm:pt modelId="{49CEE42D-CC75-482F-BF54-84C0B14117DE}" type="pres">
      <dgm:prSet presAssocID="{2A12004E-2344-4B99-8BF4-BDB4228F492C}" presName="Name0" presStyleCnt="0">
        <dgm:presLayoutVars>
          <dgm:dir/>
          <dgm:animLvl val="lvl"/>
          <dgm:resizeHandles val="exact"/>
        </dgm:presLayoutVars>
      </dgm:prSet>
      <dgm:spPr/>
    </dgm:pt>
    <dgm:pt modelId="{6C2DD6B0-B22D-4D89-8F24-0329FF97E9DA}" type="pres">
      <dgm:prSet presAssocID="{2C6D8A72-C542-4D45-B091-3980031306F6}" presName="parTxOnly" presStyleLbl="node1" presStyleIdx="0" presStyleCnt="6">
        <dgm:presLayoutVars>
          <dgm:chMax val="0"/>
          <dgm:chPref val="0"/>
          <dgm:bulletEnabled val="1"/>
        </dgm:presLayoutVars>
      </dgm:prSet>
      <dgm:spPr/>
      <dgm:t>
        <a:bodyPr/>
        <a:lstStyle/>
        <a:p>
          <a:endParaRPr lang="en-US"/>
        </a:p>
      </dgm:t>
    </dgm:pt>
    <dgm:pt modelId="{35A632C1-81B7-4DA4-883F-8D67A9CACD0B}" type="pres">
      <dgm:prSet presAssocID="{F960BD98-F237-4C2A-8C0C-EFB8C72AA7B1}" presName="parTxOnlySpace" presStyleCnt="0"/>
      <dgm:spPr/>
    </dgm:pt>
    <dgm:pt modelId="{4B4787E8-44ED-4FF9-87E6-3A3B439ADB87}" type="pres">
      <dgm:prSet presAssocID="{2FD3222E-CECC-4CCB-AA4B-5479F6B878E1}" presName="parTxOnly" presStyleLbl="node1" presStyleIdx="1" presStyleCnt="6">
        <dgm:presLayoutVars>
          <dgm:chMax val="0"/>
          <dgm:chPref val="0"/>
          <dgm:bulletEnabled val="1"/>
        </dgm:presLayoutVars>
      </dgm:prSet>
      <dgm:spPr/>
      <dgm:t>
        <a:bodyPr/>
        <a:lstStyle/>
        <a:p>
          <a:endParaRPr lang="en-US"/>
        </a:p>
      </dgm:t>
    </dgm:pt>
    <dgm:pt modelId="{B01B22C4-2A59-4C15-8551-3E7D49D39DCA}" type="pres">
      <dgm:prSet presAssocID="{72CBD701-040A-475D-A88C-41F4E54B0DBC}" presName="parTxOnlySpace" presStyleCnt="0"/>
      <dgm:spPr/>
    </dgm:pt>
    <dgm:pt modelId="{4415E73F-B6FE-4122-9950-0F939EEF58DF}" type="pres">
      <dgm:prSet presAssocID="{A6890443-5D41-41BE-9B68-91C79B45629B}" presName="parTxOnly" presStyleLbl="node1" presStyleIdx="2" presStyleCnt="6">
        <dgm:presLayoutVars>
          <dgm:chMax val="0"/>
          <dgm:chPref val="0"/>
          <dgm:bulletEnabled val="1"/>
        </dgm:presLayoutVars>
      </dgm:prSet>
      <dgm:spPr/>
      <dgm:t>
        <a:bodyPr/>
        <a:lstStyle/>
        <a:p>
          <a:endParaRPr lang="en-US"/>
        </a:p>
      </dgm:t>
    </dgm:pt>
    <dgm:pt modelId="{DCEDDB98-9C2E-439F-84D1-9A88D2A2C4DA}" type="pres">
      <dgm:prSet presAssocID="{C6510446-BBAA-4F23-A1B3-19D4B628AF81}" presName="parTxOnlySpace" presStyleCnt="0"/>
      <dgm:spPr/>
    </dgm:pt>
    <dgm:pt modelId="{221BEA2A-21B5-44BD-80E1-DD3FEE96C3F9}" type="pres">
      <dgm:prSet presAssocID="{FDF037BB-EC01-452E-BC32-EDA6D4731573}" presName="parTxOnly" presStyleLbl="node1" presStyleIdx="3" presStyleCnt="6">
        <dgm:presLayoutVars>
          <dgm:chMax val="0"/>
          <dgm:chPref val="0"/>
          <dgm:bulletEnabled val="1"/>
        </dgm:presLayoutVars>
      </dgm:prSet>
      <dgm:spPr/>
      <dgm:t>
        <a:bodyPr/>
        <a:lstStyle/>
        <a:p>
          <a:endParaRPr lang="en-US"/>
        </a:p>
      </dgm:t>
    </dgm:pt>
    <dgm:pt modelId="{FAC0BBAB-B4F8-4ABA-B5D0-5723ECE4E640}" type="pres">
      <dgm:prSet presAssocID="{C11490C0-0555-4294-9BAB-D5FB86FBA454}" presName="parTxOnlySpace" presStyleCnt="0"/>
      <dgm:spPr/>
    </dgm:pt>
    <dgm:pt modelId="{C3B34B69-0D31-4D0E-8E5E-FCD082EBCC05}" type="pres">
      <dgm:prSet presAssocID="{AB16C3AF-6B8F-428F-9807-F0F7B34545A4}" presName="parTxOnly" presStyleLbl="node1" presStyleIdx="4" presStyleCnt="6">
        <dgm:presLayoutVars>
          <dgm:chMax val="0"/>
          <dgm:chPref val="0"/>
          <dgm:bulletEnabled val="1"/>
        </dgm:presLayoutVars>
      </dgm:prSet>
      <dgm:spPr/>
      <dgm:t>
        <a:bodyPr/>
        <a:lstStyle/>
        <a:p>
          <a:endParaRPr lang="en-US"/>
        </a:p>
      </dgm:t>
    </dgm:pt>
    <dgm:pt modelId="{AB55ED7A-FAA9-47B3-8E38-F9062986931A}" type="pres">
      <dgm:prSet presAssocID="{23D6A7DA-C67B-4B94-A0CC-70664D2576C6}" presName="parTxOnlySpace" presStyleCnt="0"/>
      <dgm:spPr/>
    </dgm:pt>
    <dgm:pt modelId="{A020D6F5-8105-4ACA-8662-1613A357D3DC}" type="pres">
      <dgm:prSet presAssocID="{499E4B59-5451-4799-9404-2B46FEF5B691}" presName="parTxOnly" presStyleLbl="node1" presStyleIdx="5" presStyleCnt="6">
        <dgm:presLayoutVars>
          <dgm:chMax val="0"/>
          <dgm:chPref val="0"/>
          <dgm:bulletEnabled val="1"/>
        </dgm:presLayoutVars>
      </dgm:prSet>
      <dgm:spPr/>
      <dgm:t>
        <a:bodyPr/>
        <a:lstStyle/>
        <a:p>
          <a:endParaRPr lang="en-US"/>
        </a:p>
      </dgm:t>
    </dgm:pt>
  </dgm:ptLst>
  <dgm:cxnLst>
    <dgm:cxn modelId="{C79AE713-3808-4DE7-8FC0-8D6CB9F131AA}" type="presOf" srcId="{2FD3222E-CECC-4CCB-AA4B-5479F6B878E1}" destId="{4B4787E8-44ED-4FF9-87E6-3A3B439ADB87}" srcOrd="0" destOrd="0" presId="urn:microsoft.com/office/officeart/2005/8/layout/chevron1"/>
    <dgm:cxn modelId="{7976FB0D-44C0-4FC0-9FF7-CC5715F49DC1}" type="presOf" srcId="{2A12004E-2344-4B99-8BF4-BDB4228F492C}" destId="{49CEE42D-CC75-482F-BF54-84C0B14117DE}" srcOrd="0" destOrd="0" presId="urn:microsoft.com/office/officeart/2005/8/layout/chevron1"/>
    <dgm:cxn modelId="{52D4FE99-68B3-4972-9222-50C2A091B437}" srcId="{2A12004E-2344-4B99-8BF4-BDB4228F492C}" destId="{A6890443-5D41-41BE-9B68-91C79B45629B}" srcOrd="2" destOrd="0" parTransId="{7D47AF5E-476C-4396-B1CE-7800394CEDC0}" sibTransId="{C6510446-BBAA-4F23-A1B3-19D4B628AF81}"/>
    <dgm:cxn modelId="{B0CEF8BB-DB36-4BEA-875D-2DC79F6FE292}" srcId="{2A12004E-2344-4B99-8BF4-BDB4228F492C}" destId="{AB16C3AF-6B8F-428F-9807-F0F7B34545A4}" srcOrd="4" destOrd="0" parTransId="{D39C37F7-431E-4FEB-93AF-8677091AFAC6}" sibTransId="{23D6A7DA-C67B-4B94-A0CC-70664D2576C6}"/>
    <dgm:cxn modelId="{0FC68379-66AA-4F86-92E7-77120396CF89}" srcId="{2A12004E-2344-4B99-8BF4-BDB4228F492C}" destId="{2FD3222E-CECC-4CCB-AA4B-5479F6B878E1}" srcOrd="1" destOrd="0" parTransId="{C4906AE1-BD3A-469B-AE58-FE4D18E107CB}" sibTransId="{72CBD701-040A-475D-A88C-41F4E54B0DBC}"/>
    <dgm:cxn modelId="{4D12F062-3C0C-4D96-9B49-6B03530965A8}" srcId="{2A12004E-2344-4B99-8BF4-BDB4228F492C}" destId="{499E4B59-5451-4799-9404-2B46FEF5B691}" srcOrd="5" destOrd="0" parTransId="{1760303F-0122-429C-97C8-077706C9078F}" sibTransId="{CD1B0587-890A-44D7-89AE-42366A6D0A8A}"/>
    <dgm:cxn modelId="{1F4A5DA4-6BF6-4085-9D7A-C17190A78CA5}" type="presOf" srcId="{AB16C3AF-6B8F-428F-9807-F0F7B34545A4}" destId="{C3B34B69-0D31-4D0E-8E5E-FCD082EBCC05}" srcOrd="0" destOrd="0" presId="urn:microsoft.com/office/officeart/2005/8/layout/chevron1"/>
    <dgm:cxn modelId="{633D258A-B34B-4677-A482-8DD610270706}" srcId="{2A12004E-2344-4B99-8BF4-BDB4228F492C}" destId="{2C6D8A72-C542-4D45-B091-3980031306F6}" srcOrd="0" destOrd="0" parTransId="{B0283A9A-D93A-464F-B1C2-1F0E5C00E9EE}" sibTransId="{F960BD98-F237-4C2A-8C0C-EFB8C72AA7B1}"/>
    <dgm:cxn modelId="{205983EF-72B6-4649-A370-43C483486058}" type="presOf" srcId="{2C6D8A72-C542-4D45-B091-3980031306F6}" destId="{6C2DD6B0-B22D-4D89-8F24-0329FF97E9DA}" srcOrd="0" destOrd="0" presId="urn:microsoft.com/office/officeart/2005/8/layout/chevron1"/>
    <dgm:cxn modelId="{4042640C-E103-4661-A282-D59988569780}" type="presOf" srcId="{A6890443-5D41-41BE-9B68-91C79B45629B}" destId="{4415E73F-B6FE-4122-9950-0F939EEF58DF}" srcOrd="0" destOrd="0" presId="urn:microsoft.com/office/officeart/2005/8/layout/chevron1"/>
    <dgm:cxn modelId="{B719B2FE-2177-41F2-B67E-09CD5A2EE596}" type="presOf" srcId="{499E4B59-5451-4799-9404-2B46FEF5B691}" destId="{A020D6F5-8105-4ACA-8662-1613A357D3DC}" srcOrd="0" destOrd="0" presId="urn:microsoft.com/office/officeart/2005/8/layout/chevron1"/>
    <dgm:cxn modelId="{15977DC5-4303-4198-A169-8D8E469104C3}" type="presOf" srcId="{FDF037BB-EC01-452E-BC32-EDA6D4731573}" destId="{221BEA2A-21B5-44BD-80E1-DD3FEE96C3F9}" srcOrd="0" destOrd="0" presId="urn:microsoft.com/office/officeart/2005/8/layout/chevron1"/>
    <dgm:cxn modelId="{8D18C025-3C9E-446D-A79F-7828B4E9A22F}" srcId="{2A12004E-2344-4B99-8BF4-BDB4228F492C}" destId="{FDF037BB-EC01-452E-BC32-EDA6D4731573}" srcOrd="3" destOrd="0" parTransId="{5D94F3B3-074A-4E92-BF7C-83E3DCB24CF2}" sibTransId="{C11490C0-0555-4294-9BAB-D5FB86FBA454}"/>
    <dgm:cxn modelId="{A339827B-0405-4A9C-85DD-A348FD7A0B66}" type="presParOf" srcId="{49CEE42D-CC75-482F-BF54-84C0B14117DE}" destId="{6C2DD6B0-B22D-4D89-8F24-0329FF97E9DA}" srcOrd="0" destOrd="0" presId="urn:microsoft.com/office/officeart/2005/8/layout/chevron1"/>
    <dgm:cxn modelId="{3EA7F55B-D4C4-42C2-B38F-4F038C238FF2}" type="presParOf" srcId="{49CEE42D-CC75-482F-BF54-84C0B14117DE}" destId="{35A632C1-81B7-4DA4-883F-8D67A9CACD0B}" srcOrd="1" destOrd="0" presId="urn:microsoft.com/office/officeart/2005/8/layout/chevron1"/>
    <dgm:cxn modelId="{3CD605CA-9880-4444-9E0A-3969F5E65C56}" type="presParOf" srcId="{49CEE42D-CC75-482F-BF54-84C0B14117DE}" destId="{4B4787E8-44ED-4FF9-87E6-3A3B439ADB87}" srcOrd="2" destOrd="0" presId="urn:microsoft.com/office/officeart/2005/8/layout/chevron1"/>
    <dgm:cxn modelId="{011D72AD-3623-4A30-99EF-014650B7FAE6}" type="presParOf" srcId="{49CEE42D-CC75-482F-BF54-84C0B14117DE}" destId="{B01B22C4-2A59-4C15-8551-3E7D49D39DCA}" srcOrd="3" destOrd="0" presId="urn:microsoft.com/office/officeart/2005/8/layout/chevron1"/>
    <dgm:cxn modelId="{B378B912-25C1-4C78-9A42-DE80AC3FAEFA}" type="presParOf" srcId="{49CEE42D-CC75-482F-BF54-84C0B14117DE}" destId="{4415E73F-B6FE-4122-9950-0F939EEF58DF}" srcOrd="4" destOrd="0" presId="urn:microsoft.com/office/officeart/2005/8/layout/chevron1"/>
    <dgm:cxn modelId="{0A69EF92-6BA3-4FD1-9FB5-CF61745D19AD}" type="presParOf" srcId="{49CEE42D-CC75-482F-BF54-84C0B14117DE}" destId="{DCEDDB98-9C2E-439F-84D1-9A88D2A2C4DA}" srcOrd="5" destOrd="0" presId="urn:microsoft.com/office/officeart/2005/8/layout/chevron1"/>
    <dgm:cxn modelId="{67926A9B-72D3-4280-ADEC-4EE71171E9F2}" type="presParOf" srcId="{49CEE42D-CC75-482F-BF54-84C0B14117DE}" destId="{221BEA2A-21B5-44BD-80E1-DD3FEE96C3F9}" srcOrd="6" destOrd="0" presId="urn:microsoft.com/office/officeart/2005/8/layout/chevron1"/>
    <dgm:cxn modelId="{426D1A81-D661-4895-AFD2-BAC2BA697F4F}" type="presParOf" srcId="{49CEE42D-CC75-482F-BF54-84C0B14117DE}" destId="{FAC0BBAB-B4F8-4ABA-B5D0-5723ECE4E640}" srcOrd="7" destOrd="0" presId="urn:microsoft.com/office/officeart/2005/8/layout/chevron1"/>
    <dgm:cxn modelId="{4B2AC2BD-DEDF-4E16-9DFF-5E2834F0503F}" type="presParOf" srcId="{49CEE42D-CC75-482F-BF54-84C0B14117DE}" destId="{C3B34B69-0D31-4D0E-8E5E-FCD082EBCC05}" srcOrd="8" destOrd="0" presId="urn:microsoft.com/office/officeart/2005/8/layout/chevron1"/>
    <dgm:cxn modelId="{DED425D4-0206-4483-B494-7D6796AEDDE4}" type="presParOf" srcId="{49CEE42D-CC75-482F-BF54-84C0B14117DE}" destId="{AB55ED7A-FAA9-47B3-8E38-F9062986931A}" srcOrd="9" destOrd="0" presId="urn:microsoft.com/office/officeart/2005/8/layout/chevron1"/>
    <dgm:cxn modelId="{474FE98B-09AD-4D25-9107-7741EE6A9195}" type="presParOf" srcId="{49CEE42D-CC75-482F-BF54-84C0B14117DE}" destId="{A020D6F5-8105-4ACA-8662-1613A357D3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DD6B0-B22D-4D89-8F24-0329FF97E9DA}">
      <dsp:nvSpPr>
        <dsp:cNvPr id="0" name=""/>
        <dsp:cNvSpPr/>
      </dsp:nvSpPr>
      <dsp:spPr>
        <a:xfrm>
          <a:off x="3022" y="1522724"/>
          <a:ext cx="1124518" cy="449807"/>
        </a:xfrm>
        <a:prstGeom prst="chevron">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Initiate</a:t>
          </a:r>
          <a:endParaRPr lang="en-US" sz="1200" kern="1200" dirty="0"/>
        </a:p>
      </dsp:txBody>
      <dsp:txXfrm>
        <a:off x="227926" y="1522724"/>
        <a:ext cx="674711" cy="449807"/>
      </dsp:txXfrm>
    </dsp:sp>
    <dsp:sp modelId="{4B4787E8-44ED-4FF9-87E6-3A3B439ADB87}">
      <dsp:nvSpPr>
        <dsp:cNvPr id="0" name=""/>
        <dsp:cNvSpPr/>
      </dsp:nvSpPr>
      <dsp:spPr>
        <a:xfrm>
          <a:off x="1015089" y="1522724"/>
          <a:ext cx="1124518" cy="449807"/>
        </a:xfrm>
        <a:prstGeom prst="chevron">
          <a:avLst/>
        </a:prstGeom>
        <a:solidFill>
          <a:schemeClr val="accent2">
            <a:shade val="50000"/>
            <a:hueOff val="0"/>
            <a:satOff val="-10844"/>
            <a:lumOff val="175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Define</a:t>
          </a:r>
          <a:endParaRPr lang="en-US" sz="1200" kern="1200" dirty="0"/>
        </a:p>
      </dsp:txBody>
      <dsp:txXfrm>
        <a:off x="1239993" y="1522724"/>
        <a:ext cx="674711" cy="449807"/>
      </dsp:txXfrm>
    </dsp:sp>
    <dsp:sp modelId="{4415E73F-B6FE-4122-9950-0F939EEF58DF}">
      <dsp:nvSpPr>
        <dsp:cNvPr id="0" name=""/>
        <dsp:cNvSpPr/>
      </dsp:nvSpPr>
      <dsp:spPr>
        <a:xfrm>
          <a:off x="2027155" y="1522724"/>
          <a:ext cx="1124518" cy="449807"/>
        </a:xfrm>
        <a:prstGeom prst="chevron">
          <a:avLst/>
        </a:prstGeom>
        <a:solidFill>
          <a:schemeClr val="accent2">
            <a:shade val="50000"/>
            <a:hueOff val="0"/>
            <a:satOff val="-21688"/>
            <a:lumOff val="351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Design</a:t>
          </a:r>
          <a:endParaRPr lang="en-US" sz="1200" kern="1200" dirty="0"/>
        </a:p>
      </dsp:txBody>
      <dsp:txXfrm>
        <a:off x="2252059" y="1522724"/>
        <a:ext cx="674711" cy="449807"/>
      </dsp:txXfrm>
    </dsp:sp>
    <dsp:sp modelId="{221BEA2A-21B5-44BD-80E1-DD3FEE96C3F9}">
      <dsp:nvSpPr>
        <dsp:cNvPr id="0" name=""/>
        <dsp:cNvSpPr/>
      </dsp:nvSpPr>
      <dsp:spPr>
        <a:xfrm>
          <a:off x="3039222" y="1522724"/>
          <a:ext cx="1124518" cy="449807"/>
        </a:xfrm>
        <a:prstGeom prst="chevron">
          <a:avLst/>
        </a:prstGeom>
        <a:solidFill>
          <a:schemeClr val="accent2">
            <a:shade val="50000"/>
            <a:hueOff val="0"/>
            <a:satOff val="-32532"/>
            <a:lumOff val="527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Develop</a:t>
          </a:r>
          <a:endParaRPr lang="en-US" sz="1200" kern="1200" dirty="0"/>
        </a:p>
      </dsp:txBody>
      <dsp:txXfrm>
        <a:off x="3264126" y="1522724"/>
        <a:ext cx="674711" cy="449807"/>
      </dsp:txXfrm>
    </dsp:sp>
    <dsp:sp modelId="{C3B34B69-0D31-4D0E-8E5E-FCD082EBCC05}">
      <dsp:nvSpPr>
        <dsp:cNvPr id="0" name=""/>
        <dsp:cNvSpPr/>
      </dsp:nvSpPr>
      <dsp:spPr>
        <a:xfrm>
          <a:off x="4051288" y="1522724"/>
          <a:ext cx="1124518" cy="449807"/>
        </a:xfrm>
        <a:prstGeom prst="chevron">
          <a:avLst/>
        </a:prstGeom>
        <a:solidFill>
          <a:schemeClr val="accent2">
            <a:shade val="50000"/>
            <a:hueOff val="0"/>
            <a:satOff val="-21688"/>
            <a:lumOff val="351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Deploy</a:t>
          </a:r>
          <a:endParaRPr lang="en-US" sz="1200" kern="1200" dirty="0"/>
        </a:p>
      </dsp:txBody>
      <dsp:txXfrm>
        <a:off x="4276192" y="1522724"/>
        <a:ext cx="674711" cy="449807"/>
      </dsp:txXfrm>
    </dsp:sp>
    <dsp:sp modelId="{A020D6F5-8105-4ACA-8662-1613A357D3DC}">
      <dsp:nvSpPr>
        <dsp:cNvPr id="0" name=""/>
        <dsp:cNvSpPr/>
      </dsp:nvSpPr>
      <dsp:spPr>
        <a:xfrm>
          <a:off x="5063354" y="1522724"/>
          <a:ext cx="1124518" cy="449807"/>
        </a:xfrm>
        <a:prstGeom prst="chevron">
          <a:avLst/>
        </a:prstGeom>
        <a:solidFill>
          <a:schemeClr val="accent2">
            <a:shade val="50000"/>
            <a:hueOff val="0"/>
            <a:satOff val="-10844"/>
            <a:lumOff val="175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Close</a:t>
          </a:r>
          <a:endParaRPr lang="en-US" sz="1200" kern="1200" dirty="0"/>
        </a:p>
      </dsp:txBody>
      <dsp:txXfrm>
        <a:off x="5288258" y="1522724"/>
        <a:ext cx="674711" cy="4498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8" cy="465773"/>
          </a:xfrm>
          <a:prstGeom prst="rect">
            <a:avLst/>
          </a:prstGeom>
        </p:spPr>
        <p:txBody>
          <a:bodyPr vert="horz" lIns="91567" tIns="45785" rIns="91567" bIns="45785" rtlCol="0"/>
          <a:lstStyle>
            <a:lvl1pPr algn="l">
              <a:defRPr sz="1200"/>
            </a:lvl1pPr>
          </a:lstStyle>
          <a:p>
            <a:endParaRPr lang="en-US"/>
          </a:p>
        </p:txBody>
      </p:sp>
      <p:sp>
        <p:nvSpPr>
          <p:cNvPr id="3" name="Date Placeholder 2"/>
          <p:cNvSpPr>
            <a:spLocks noGrp="1"/>
          </p:cNvSpPr>
          <p:nvPr>
            <p:ph type="dt" sz="quarter" idx="1"/>
          </p:nvPr>
        </p:nvSpPr>
        <p:spPr>
          <a:xfrm>
            <a:off x="3971184" y="1"/>
            <a:ext cx="3037628" cy="465773"/>
          </a:xfrm>
          <a:prstGeom prst="rect">
            <a:avLst/>
          </a:prstGeom>
        </p:spPr>
        <p:txBody>
          <a:bodyPr vert="horz" lIns="91567" tIns="45785" rIns="91567" bIns="45785" rtlCol="0"/>
          <a:lstStyle>
            <a:lvl1pPr algn="r">
              <a:defRPr sz="1200"/>
            </a:lvl1pPr>
          </a:lstStyle>
          <a:p>
            <a:fld id="{5CAC7CE7-7466-4606-91C3-F7AF0C65D367}" type="datetimeFigureOut">
              <a:rPr lang="en-US" smtClean="0"/>
              <a:t>10/3/2019</a:t>
            </a:fld>
            <a:endParaRPr lang="en-US"/>
          </a:p>
        </p:txBody>
      </p:sp>
      <p:sp>
        <p:nvSpPr>
          <p:cNvPr id="4" name="Footer Placeholder 3"/>
          <p:cNvSpPr>
            <a:spLocks noGrp="1"/>
          </p:cNvSpPr>
          <p:nvPr>
            <p:ph type="ftr" sz="quarter" idx="2"/>
          </p:nvPr>
        </p:nvSpPr>
        <p:spPr>
          <a:xfrm>
            <a:off x="0" y="8830629"/>
            <a:ext cx="3037628" cy="465773"/>
          </a:xfrm>
          <a:prstGeom prst="rect">
            <a:avLst/>
          </a:prstGeom>
        </p:spPr>
        <p:txBody>
          <a:bodyPr vert="horz" lIns="91567" tIns="45785" rIns="91567" bIns="45785" rtlCol="0" anchor="b"/>
          <a:lstStyle>
            <a:lvl1pPr algn="l">
              <a:defRPr sz="1200"/>
            </a:lvl1pPr>
          </a:lstStyle>
          <a:p>
            <a:endParaRPr lang="en-US"/>
          </a:p>
        </p:txBody>
      </p:sp>
      <p:sp>
        <p:nvSpPr>
          <p:cNvPr id="5" name="Slide Number Placeholder 4"/>
          <p:cNvSpPr>
            <a:spLocks noGrp="1"/>
          </p:cNvSpPr>
          <p:nvPr>
            <p:ph type="sldNum" sz="quarter" idx="3"/>
          </p:nvPr>
        </p:nvSpPr>
        <p:spPr>
          <a:xfrm>
            <a:off x="3971184" y="8830629"/>
            <a:ext cx="3037628" cy="465773"/>
          </a:xfrm>
          <a:prstGeom prst="rect">
            <a:avLst/>
          </a:prstGeom>
        </p:spPr>
        <p:txBody>
          <a:bodyPr vert="horz" lIns="91567" tIns="45785" rIns="91567" bIns="45785" rtlCol="0" anchor="b"/>
          <a:lstStyle>
            <a:lvl1pPr algn="r">
              <a:defRPr sz="1200"/>
            </a:lvl1pPr>
          </a:lstStyle>
          <a:p>
            <a:fld id="{204353C1-FB33-4794-8929-B3BE5B46943D}" type="slidenum">
              <a:rPr lang="en-US" smtClean="0"/>
              <a:t>‹#›</a:t>
            </a:fld>
            <a:endParaRPr lang="en-US"/>
          </a:p>
        </p:txBody>
      </p:sp>
    </p:spTree>
    <p:extLst>
      <p:ext uri="{BB962C8B-B14F-4D97-AF65-F5344CB8AC3E}">
        <p14:creationId xmlns:p14="http://schemas.microsoft.com/office/powerpoint/2010/main" val="171648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3"/>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62" tIns="46581" rIns="93162" bIns="46581" numCol="1" anchor="t" anchorCtr="0" compatLnSpc="1">
            <a:prstTxWarp prst="textNoShape">
              <a:avLst/>
            </a:prstTxWarp>
          </a:bodyPr>
          <a:lstStyle>
            <a:lvl1pPr eaLnBrk="1" hangingPunct="1">
              <a:defRPr sz="1200"/>
            </a:lvl1pPr>
          </a:lstStyle>
          <a:p>
            <a:endParaRPr lang="en-US" altLang="x-none"/>
          </a:p>
        </p:txBody>
      </p:sp>
      <p:sp>
        <p:nvSpPr>
          <p:cNvPr id="3075" name="Rectangle 3"/>
          <p:cNvSpPr>
            <a:spLocks noGrp="1" noChangeArrowheads="1"/>
          </p:cNvSpPr>
          <p:nvPr>
            <p:ph type="dt" idx="1"/>
          </p:nvPr>
        </p:nvSpPr>
        <p:spPr bwMode="auto">
          <a:xfrm>
            <a:off x="3970938" y="3"/>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62" tIns="46581" rIns="93162" bIns="46581" numCol="1" anchor="t" anchorCtr="0" compatLnSpc="1">
            <a:prstTxWarp prst="textNoShape">
              <a:avLst/>
            </a:prstTxWarp>
          </a:bodyPr>
          <a:lstStyle>
            <a:lvl1pPr algn="r" eaLnBrk="1" hangingPunct="1">
              <a:defRPr sz="1200"/>
            </a:lvl1pPr>
          </a:lstStyle>
          <a:p>
            <a:endParaRPr lang="en-US" altLang="x-none"/>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040" y="4415791"/>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62" tIns="46581" rIns="93162" bIns="46581"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078" name="Rectangle 6"/>
          <p:cNvSpPr>
            <a:spLocks noGrp="1" noChangeArrowheads="1"/>
          </p:cNvSpPr>
          <p:nvPr>
            <p:ph type="ftr" sz="quarter" idx="4"/>
          </p:nvPr>
        </p:nvSpPr>
        <p:spPr bwMode="auto">
          <a:xfrm>
            <a:off x="2"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62" tIns="46581" rIns="93162" bIns="46581" numCol="1" anchor="b" anchorCtr="0" compatLnSpc="1">
            <a:prstTxWarp prst="textNoShape">
              <a:avLst/>
            </a:prstTxWarp>
          </a:bodyPr>
          <a:lstStyle>
            <a:lvl1pPr eaLnBrk="1" hangingPunct="1">
              <a:defRPr sz="1200"/>
            </a:lvl1pPr>
          </a:lstStyle>
          <a:p>
            <a:endParaRPr lang="en-US" altLang="x-none"/>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62" tIns="46581" rIns="93162" bIns="46581" numCol="1" anchor="b" anchorCtr="0" compatLnSpc="1">
            <a:prstTxWarp prst="textNoShape">
              <a:avLst/>
            </a:prstTxWarp>
          </a:bodyPr>
          <a:lstStyle>
            <a:lvl1pPr algn="r" eaLnBrk="1" hangingPunct="1">
              <a:defRPr sz="1200"/>
            </a:lvl1pPr>
          </a:lstStyle>
          <a:p>
            <a:fld id="{A45FD419-23B1-4748-A1AC-B736EF2D72E5}"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FD419-23B1-4748-A1AC-B736EF2D72E5}" type="slidenum">
              <a:rPr lang="en-US" altLang="x-none" smtClean="0"/>
              <a:pPr/>
              <a:t>1</a:t>
            </a:fld>
            <a:endParaRPr lang="en-US" altLang="x-none"/>
          </a:p>
        </p:txBody>
      </p:sp>
    </p:spTree>
    <p:extLst>
      <p:ext uri="{BB962C8B-B14F-4D97-AF65-F5344CB8AC3E}">
        <p14:creationId xmlns:p14="http://schemas.microsoft.com/office/powerpoint/2010/main" val="397906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Eric</a:t>
            </a:r>
            <a:endParaRPr lang="en-US" dirty="0"/>
          </a:p>
        </p:txBody>
      </p:sp>
      <p:sp>
        <p:nvSpPr>
          <p:cNvPr id="4" name="Slide Number Placeholder 3"/>
          <p:cNvSpPr>
            <a:spLocks noGrp="1"/>
          </p:cNvSpPr>
          <p:nvPr>
            <p:ph type="sldNum" sz="quarter" idx="10"/>
          </p:nvPr>
        </p:nvSpPr>
        <p:spPr/>
        <p:txBody>
          <a:bodyPr/>
          <a:lstStyle/>
          <a:p>
            <a:fld id="{A45FD419-23B1-4748-A1AC-B736EF2D72E5}" type="slidenum">
              <a:rPr lang="en-US" altLang="x-none" smtClean="0"/>
              <a:pPr/>
              <a:t>10</a:t>
            </a:fld>
            <a:endParaRPr lang="en-US" altLang="x-none"/>
          </a:p>
        </p:txBody>
      </p:sp>
    </p:spTree>
    <p:extLst>
      <p:ext uri="{BB962C8B-B14F-4D97-AF65-F5344CB8AC3E}">
        <p14:creationId xmlns:p14="http://schemas.microsoft.com/office/powerpoint/2010/main" val="388334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ideas: </a:t>
            </a:r>
          </a:p>
          <a:p>
            <a:r>
              <a:rPr lang="en-US" dirty="0" smtClean="0"/>
              <a:t>Scrum / Agile / Data warehouse team lessons learned</a:t>
            </a:r>
          </a:p>
          <a:p>
            <a:r>
              <a:rPr lang="en-US" dirty="0" smtClean="0"/>
              <a:t>Certifications and training(The technology field is ever changing. New methods and technologies are constantly being introduced. Learning new skills is an essential portion of being in the IT field. OIT Staff can spend up to five days a year learning a new skill or exploring a new technology. Examples of how Study Days )</a:t>
            </a:r>
          </a:p>
          <a:p>
            <a:r>
              <a:rPr lang="en-US" dirty="0" smtClean="0"/>
              <a:t>Project Request Form</a:t>
            </a:r>
          </a:p>
          <a:p>
            <a:r>
              <a:rPr lang="en-US" dirty="0" smtClean="0"/>
              <a:t>Agile or Waterfall?</a:t>
            </a:r>
          </a:p>
          <a:p>
            <a:r>
              <a:rPr lang="en-US" dirty="0" smtClean="0"/>
              <a:t>Critical Success Factors for a Project</a:t>
            </a:r>
          </a:p>
        </p:txBody>
      </p:sp>
      <p:sp>
        <p:nvSpPr>
          <p:cNvPr id="4" name="Slide Number Placeholder 3"/>
          <p:cNvSpPr>
            <a:spLocks noGrp="1"/>
          </p:cNvSpPr>
          <p:nvPr>
            <p:ph type="sldNum" sz="quarter" idx="10"/>
          </p:nvPr>
        </p:nvSpPr>
        <p:spPr/>
        <p:txBody>
          <a:bodyPr/>
          <a:lstStyle/>
          <a:p>
            <a:fld id="{A45FD419-23B1-4748-A1AC-B736EF2D72E5}" type="slidenum">
              <a:rPr lang="en-US" altLang="x-none" smtClean="0"/>
              <a:pPr/>
              <a:t>11</a:t>
            </a:fld>
            <a:endParaRPr lang="en-US" altLang="x-none"/>
          </a:p>
        </p:txBody>
      </p:sp>
    </p:spTree>
    <p:extLst>
      <p:ext uri="{BB962C8B-B14F-4D97-AF65-F5344CB8AC3E}">
        <p14:creationId xmlns:p14="http://schemas.microsoft.com/office/powerpoint/2010/main" val="76156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A45FD419-23B1-4748-A1AC-B736EF2D72E5}" type="slidenum">
              <a:rPr lang="en-US" altLang="x-none" smtClean="0"/>
              <a:pPr/>
              <a:t>2</a:t>
            </a:fld>
            <a:endParaRPr lang="en-US" altLang="x-none"/>
          </a:p>
        </p:txBody>
      </p:sp>
    </p:spTree>
    <p:extLst>
      <p:ext uri="{BB962C8B-B14F-4D97-AF65-F5344CB8AC3E}">
        <p14:creationId xmlns:p14="http://schemas.microsoft.com/office/powerpoint/2010/main" val="135380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Eric</a:t>
            </a:r>
            <a:endParaRPr lang="en-US" dirty="0"/>
          </a:p>
        </p:txBody>
      </p:sp>
      <p:sp>
        <p:nvSpPr>
          <p:cNvPr id="4" name="Slide Number Placeholder 3"/>
          <p:cNvSpPr>
            <a:spLocks noGrp="1"/>
          </p:cNvSpPr>
          <p:nvPr>
            <p:ph type="sldNum" sz="quarter" idx="10"/>
          </p:nvPr>
        </p:nvSpPr>
        <p:spPr/>
        <p:txBody>
          <a:bodyPr/>
          <a:lstStyle/>
          <a:p>
            <a:fld id="{A45FD419-23B1-4748-A1AC-B736EF2D72E5}" type="slidenum">
              <a:rPr lang="en-US" altLang="x-none" smtClean="0"/>
              <a:pPr/>
              <a:t>3</a:t>
            </a:fld>
            <a:endParaRPr lang="en-US" altLang="x-none"/>
          </a:p>
        </p:txBody>
      </p:sp>
    </p:spTree>
    <p:extLst>
      <p:ext uri="{BB962C8B-B14F-4D97-AF65-F5344CB8AC3E}">
        <p14:creationId xmlns:p14="http://schemas.microsoft.com/office/powerpoint/2010/main" val="3843945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A45FD419-23B1-4748-A1AC-B736EF2D72E5}" type="slidenum">
              <a:rPr lang="en-US" altLang="x-none" smtClean="0"/>
              <a:pPr/>
              <a:t>4</a:t>
            </a:fld>
            <a:endParaRPr lang="en-US" altLang="x-none"/>
          </a:p>
        </p:txBody>
      </p:sp>
    </p:spTree>
    <p:extLst>
      <p:ext uri="{BB962C8B-B14F-4D97-AF65-F5344CB8AC3E}">
        <p14:creationId xmlns:p14="http://schemas.microsoft.com/office/powerpoint/2010/main" val="148316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Eric</a:t>
            </a:r>
            <a:endParaRPr lang="en-US" dirty="0"/>
          </a:p>
        </p:txBody>
      </p:sp>
      <p:sp>
        <p:nvSpPr>
          <p:cNvPr id="4" name="Slide Number Placeholder 3"/>
          <p:cNvSpPr>
            <a:spLocks noGrp="1"/>
          </p:cNvSpPr>
          <p:nvPr>
            <p:ph type="sldNum" sz="quarter" idx="10"/>
          </p:nvPr>
        </p:nvSpPr>
        <p:spPr/>
        <p:txBody>
          <a:bodyPr/>
          <a:lstStyle/>
          <a:p>
            <a:fld id="{A45FD419-23B1-4748-A1AC-B736EF2D72E5}" type="slidenum">
              <a:rPr lang="en-US" altLang="x-none" smtClean="0"/>
              <a:pPr/>
              <a:t>5</a:t>
            </a:fld>
            <a:endParaRPr lang="en-US" altLang="x-none"/>
          </a:p>
        </p:txBody>
      </p:sp>
    </p:spTree>
    <p:extLst>
      <p:ext uri="{BB962C8B-B14F-4D97-AF65-F5344CB8AC3E}">
        <p14:creationId xmlns:p14="http://schemas.microsoft.com/office/powerpoint/2010/main" val="227685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Eric</a:t>
            </a:r>
            <a:endParaRPr lang="en-US" dirty="0"/>
          </a:p>
        </p:txBody>
      </p:sp>
      <p:sp>
        <p:nvSpPr>
          <p:cNvPr id="4" name="Slide Number Placeholder 3"/>
          <p:cNvSpPr>
            <a:spLocks noGrp="1"/>
          </p:cNvSpPr>
          <p:nvPr>
            <p:ph type="sldNum" sz="quarter" idx="10"/>
          </p:nvPr>
        </p:nvSpPr>
        <p:spPr/>
        <p:txBody>
          <a:bodyPr/>
          <a:lstStyle/>
          <a:p>
            <a:fld id="{A45FD419-23B1-4748-A1AC-B736EF2D72E5}" type="slidenum">
              <a:rPr lang="en-US" altLang="x-none" smtClean="0"/>
              <a:pPr/>
              <a:t>6</a:t>
            </a:fld>
            <a:endParaRPr lang="en-US" altLang="x-none"/>
          </a:p>
        </p:txBody>
      </p:sp>
    </p:spTree>
    <p:extLst>
      <p:ext uri="{BB962C8B-B14F-4D97-AF65-F5344CB8AC3E}">
        <p14:creationId xmlns:p14="http://schemas.microsoft.com/office/powerpoint/2010/main" val="105171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Eric</a:t>
            </a:r>
            <a:endParaRPr lang="en-US" dirty="0"/>
          </a:p>
        </p:txBody>
      </p:sp>
      <p:sp>
        <p:nvSpPr>
          <p:cNvPr id="4" name="Slide Number Placeholder 3"/>
          <p:cNvSpPr>
            <a:spLocks noGrp="1"/>
          </p:cNvSpPr>
          <p:nvPr>
            <p:ph type="sldNum" sz="quarter" idx="10"/>
          </p:nvPr>
        </p:nvSpPr>
        <p:spPr/>
        <p:txBody>
          <a:bodyPr/>
          <a:lstStyle/>
          <a:p>
            <a:fld id="{A45FD419-23B1-4748-A1AC-B736EF2D72E5}" type="slidenum">
              <a:rPr lang="en-US" altLang="x-none" smtClean="0"/>
              <a:pPr/>
              <a:t>7</a:t>
            </a:fld>
            <a:endParaRPr lang="en-US" altLang="x-none"/>
          </a:p>
        </p:txBody>
      </p:sp>
    </p:spTree>
    <p:extLst>
      <p:ext uri="{BB962C8B-B14F-4D97-AF65-F5344CB8AC3E}">
        <p14:creationId xmlns:p14="http://schemas.microsoft.com/office/powerpoint/2010/main" val="86428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A45FD419-23B1-4748-A1AC-B736EF2D72E5}" type="slidenum">
              <a:rPr lang="en-US" altLang="x-none" smtClean="0"/>
              <a:pPr/>
              <a:t>8</a:t>
            </a:fld>
            <a:endParaRPr lang="en-US" altLang="x-none"/>
          </a:p>
        </p:txBody>
      </p:sp>
    </p:spTree>
    <p:extLst>
      <p:ext uri="{BB962C8B-B14F-4D97-AF65-F5344CB8AC3E}">
        <p14:creationId xmlns:p14="http://schemas.microsoft.com/office/powerpoint/2010/main" val="4203333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A45FD419-23B1-4748-A1AC-B736EF2D72E5}" type="slidenum">
              <a:rPr lang="en-US" altLang="x-none" smtClean="0"/>
              <a:pPr/>
              <a:t>9</a:t>
            </a:fld>
            <a:endParaRPr lang="en-US" altLang="x-none"/>
          </a:p>
        </p:txBody>
      </p:sp>
    </p:spTree>
    <p:extLst>
      <p:ext uri="{BB962C8B-B14F-4D97-AF65-F5344CB8AC3E}">
        <p14:creationId xmlns:p14="http://schemas.microsoft.com/office/powerpoint/2010/main" val="336333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84B7C37C-779E-1249-9ED5-DFE74112FA95}" type="slidenum">
              <a:rPr lang="en-US" altLang="x-none"/>
              <a:pPr/>
              <a:t>‹#›</a:t>
            </a:fld>
            <a:endParaRPr lang="en-US" altLang="x-none"/>
          </a:p>
        </p:txBody>
      </p:sp>
    </p:spTree>
    <p:extLst>
      <p:ext uri="{BB962C8B-B14F-4D97-AF65-F5344CB8AC3E}">
        <p14:creationId xmlns:p14="http://schemas.microsoft.com/office/powerpoint/2010/main" val="15280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78C650D9-C474-834E-A4D7-85BF70CF9679}" type="slidenum">
              <a:rPr lang="en-US" altLang="x-none"/>
              <a:pPr/>
              <a:t>‹#›</a:t>
            </a:fld>
            <a:endParaRPr lang="en-US" altLang="x-none"/>
          </a:p>
        </p:txBody>
      </p:sp>
    </p:spTree>
    <p:extLst>
      <p:ext uri="{BB962C8B-B14F-4D97-AF65-F5344CB8AC3E}">
        <p14:creationId xmlns:p14="http://schemas.microsoft.com/office/powerpoint/2010/main" val="174997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D5F6E52F-88A6-2F4C-BF69-D4EEEC3A5B79}" type="slidenum">
              <a:rPr lang="en-US" altLang="x-none"/>
              <a:pPr/>
              <a:t>‹#›</a:t>
            </a:fld>
            <a:endParaRPr lang="en-US" altLang="x-none"/>
          </a:p>
        </p:txBody>
      </p:sp>
    </p:spTree>
    <p:extLst>
      <p:ext uri="{BB962C8B-B14F-4D97-AF65-F5344CB8AC3E}">
        <p14:creationId xmlns:p14="http://schemas.microsoft.com/office/powerpoint/2010/main" val="202482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905000" cy="457200"/>
          </a:xfrm>
        </p:spPr>
        <p:txBody>
          <a:bodyPr anchor="b" anchorCtr="0"/>
          <a:lstStyle>
            <a:lvl1pPr>
              <a:defRPr sz="1100"/>
            </a:lvl1pPr>
          </a:lstStyle>
          <a:p>
            <a:endParaRPr lang="en-US" altLang="x-none" dirty="0"/>
          </a:p>
        </p:txBody>
      </p:sp>
      <p:sp>
        <p:nvSpPr>
          <p:cNvPr id="5" name="Footer Placeholder 4"/>
          <p:cNvSpPr>
            <a:spLocks noGrp="1"/>
          </p:cNvSpPr>
          <p:nvPr>
            <p:ph type="ftr" sz="quarter" idx="11"/>
          </p:nvPr>
        </p:nvSpPr>
        <p:spPr>
          <a:xfrm>
            <a:off x="3124200" y="6400800"/>
            <a:ext cx="2895600" cy="457200"/>
          </a:xfrm>
        </p:spPr>
        <p:txBody>
          <a:bodyPr anchor="b" anchorCtr="0"/>
          <a:lstStyle>
            <a:lvl1pPr>
              <a:defRPr sz="1100"/>
            </a:lvl1pPr>
          </a:lstStyle>
          <a:p>
            <a:endParaRPr lang="en-US" altLang="x-none" dirty="0"/>
          </a:p>
        </p:txBody>
      </p:sp>
      <p:sp>
        <p:nvSpPr>
          <p:cNvPr id="6" name="Slide Number Placeholder 5"/>
          <p:cNvSpPr>
            <a:spLocks noGrp="1"/>
          </p:cNvSpPr>
          <p:nvPr>
            <p:ph type="sldNum" sz="quarter" idx="12"/>
          </p:nvPr>
        </p:nvSpPr>
        <p:spPr>
          <a:xfrm>
            <a:off x="6553200" y="6400800"/>
            <a:ext cx="1905000" cy="457200"/>
          </a:xfrm>
        </p:spPr>
        <p:txBody>
          <a:bodyPr anchor="b" anchorCtr="0"/>
          <a:lstStyle>
            <a:lvl1pPr>
              <a:defRPr sz="1000"/>
            </a:lvl1pPr>
          </a:lstStyle>
          <a:p>
            <a:fld id="{B9C22433-3B97-5C46-ABE8-164CEDA09390}" type="slidenum">
              <a:rPr lang="en-US" altLang="x-none" smtClean="0"/>
              <a:pPr/>
              <a:t>‹#›</a:t>
            </a:fld>
            <a:endParaRPr lang="en-US" altLang="x-none" dirty="0"/>
          </a:p>
        </p:txBody>
      </p:sp>
    </p:spTree>
    <p:extLst>
      <p:ext uri="{BB962C8B-B14F-4D97-AF65-F5344CB8AC3E}">
        <p14:creationId xmlns:p14="http://schemas.microsoft.com/office/powerpoint/2010/main" val="196689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36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0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Tree>
    <p:extLst>
      <p:ext uri="{BB962C8B-B14F-4D97-AF65-F5344CB8AC3E}">
        <p14:creationId xmlns:p14="http://schemas.microsoft.com/office/powerpoint/2010/main" val="139840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85800" y="6400800"/>
            <a:ext cx="1905000" cy="457200"/>
          </a:xfrm>
        </p:spPr>
        <p:txBody>
          <a:bodyPr anchor="b" anchorCtr="0"/>
          <a:lstStyle>
            <a:lvl1pPr>
              <a:defRPr sz="1100"/>
            </a:lvl1pPr>
          </a:lstStyle>
          <a:p>
            <a:endParaRPr lang="en-US" altLang="x-none" dirty="0"/>
          </a:p>
        </p:txBody>
      </p:sp>
      <p:sp>
        <p:nvSpPr>
          <p:cNvPr id="9" name="Footer Placeholder 4"/>
          <p:cNvSpPr>
            <a:spLocks noGrp="1"/>
          </p:cNvSpPr>
          <p:nvPr>
            <p:ph type="ftr" sz="quarter" idx="11"/>
          </p:nvPr>
        </p:nvSpPr>
        <p:spPr>
          <a:xfrm>
            <a:off x="3124200" y="6400800"/>
            <a:ext cx="2895600" cy="457200"/>
          </a:xfrm>
        </p:spPr>
        <p:txBody>
          <a:bodyPr anchor="b" anchorCtr="0"/>
          <a:lstStyle>
            <a:lvl1pPr>
              <a:defRPr sz="1100"/>
            </a:lvl1pPr>
          </a:lstStyle>
          <a:p>
            <a:endParaRPr lang="en-US" altLang="x-none" dirty="0"/>
          </a:p>
        </p:txBody>
      </p:sp>
      <p:sp>
        <p:nvSpPr>
          <p:cNvPr id="10" name="Slide Number Placeholder 5"/>
          <p:cNvSpPr>
            <a:spLocks noGrp="1"/>
          </p:cNvSpPr>
          <p:nvPr>
            <p:ph type="sldNum" sz="quarter" idx="12"/>
          </p:nvPr>
        </p:nvSpPr>
        <p:spPr>
          <a:xfrm>
            <a:off x="6553200" y="6400800"/>
            <a:ext cx="1905000" cy="457200"/>
          </a:xfrm>
        </p:spPr>
        <p:txBody>
          <a:bodyPr anchor="b" anchorCtr="0"/>
          <a:lstStyle>
            <a:lvl1pPr>
              <a:defRPr sz="1000"/>
            </a:lvl1pPr>
          </a:lstStyle>
          <a:p>
            <a:fld id="{B9C22433-3B97-5C46-ABE8-164CEDA09390}" type="slidenum">
              <a:rPr lang="en-US" altLang="x-none" smtClean="0"/>
              <a:pPr/>
              <a:t>‹#›</a:t>
            </a:fld>
            <a:endParaRPr lang="en-US" altLang="x-none" dirty="0"/>
          </a:p>
        </p:txBody>
      </p:sp>
    </p:spTree>
    <p:extLst>
      <p:ext uri="{BB962C8B-B14F-4D97-AF65-F5344CB8AC3E}">
        <p14:creationId xmlns:p14="http://schemas.microsoft.com/office/powerpoint/2010/main" val="89581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124200" y="0"/>
            <a:ext cx="5410200" cy="1143000"/>
          </a:xfrm>
        </p:spPr>
        <p:txBody>
          <a:bodyPr/>
          <a:lstStyle>
            <a:lvl1pPr>
              <a:defRPr sz="2400"/>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685800" y="6400800"/>
            <a:ext cx="1905000" cy="457200"/>
          </a:xfrm>
        </p:spPr>
        <p:txBody>
          <a:bodyPr anchor="b" anchorCtr="0"/>
          <a:lstStyle>
            <a:lvl1pPr>
              <a:defRPr sz="1100"/>
            </a:lvl1pPr>
          </a:lstStyle>
          <a:p>
            <a:endParaRPr lang="en-US" altLang="x-none" dirty="0"/>
          </a:p>
        </p:txBody>
      </p:sp>
      <p:sp>
        <p:nvSpPr>
          <p:cNvPr id="12" name="Footer Placeholder 4"/>
          <p:cNvSpPr>
            <a:spLocks noGrp="1"/>
          </p:cNvSpPr>
          <p:nvPr>
            <p:ph type="ftr" sz="quarter" idx="11"/>
          </p:nvPr>
        </p:nvSpPr>
        <p:spPr>
          <a:xfrm>
            <a:off x="3124200" y="6400800"/>
            <a:ext cx="2895600" cy="457200"/>
          </a:xfrm>
        </p:spPr>
        <p:txBody>
          <a:bodyPr anchor="b" anchorCtr="0"/>
          <a:lstStyle>
            <a:lvl1pPr>
              <a:defRPr sz="1100"/>
            </a:lvl1pPr>
          </a:lstStyle>
          <a:p>
            <a:endParaRPr lang="en-US" altLang="x-none" dirty="0"/>
          </a:p>
        </p:txBody>
      </p:sp>
      <p:sp>
        <p:nvSpPr>
          <p:cNvPr id="13" name="Slide Number Placeholder 5"/>
          <p:cNvSpPr>
            <a:spLocks noGrp="1"/>
          </p:cNvSpPr>
          <p:nvPr>
            <p:ph type="sldNum" sz="quarter" idx="12"/>
          </p:nvPr>
        </p:nvSpPr>
        <p:spPr>
          <a:xfrm>
            <a:off x="6553200" y="6400800"/>
            <a:ext cx="1905000" cy="457200"/>
          </a:xfrm>
        </p:spPr>
        <p:txBody>
          <a:bodyPr anchor="b" anchorCtr="0"/>
          <a:lstStyle>
            <a:lvl1pPr>
              <a:defRPr sz="1000"/>
            </a:lvl1pPr>
          </a:lstStyle>
          <a:p>
            <a:fld id="{B9C22433-3B97-5C46-ABE8-164CEDA09390}" type="slidenum">
              <a:rPr lang="en-US" altLang="x-none" smtClean="0"/>
              <a:pPr/>
              <a:t>‹#›</a:t>
            </a:fld>
            <a:endParaRPr lang="en-US" altLang="x-none" dirty="0"/>
          </a:p>
        </p:txBody>
      </p:sp>
    </p:spTree>
    <p:extLst>
      <p:ext uri="{BB962C8B-B14F-4D97-AF65-F5344CB8AC3E}">
        <p14:creationId xmlns:p14="http://schemas.microsoft.com/office/powerpoint/2010/main" val="1275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a:p>
        </p:txBody>
      </p:sp>
      <p:sp>
        <p:nvSpPr>
          <p:cNvPr id="6" name="Date Placeholder 3"/>
          <p:cNvSpPr>
            <a:spLocks noGrp="1"/>
          </p:cNvSpPr>
          <p:nvPr>
            <p:ph type="dt" sz="half" idx="10"/>
          </p:nvPr>
        </p:nvSpPr>
        <p:spPr>
          <a:xfrm>
            <a:off x="685800" y="6400800"/>
            <a:ext cx="1905000" cy="457200"/>
          </a:xfrm>
        </p:spPr>
        <p:txBody>
          <a:bodyPr anchor="b" anchorCtr="0"/>
          <a:lstStyle>
            <a:lvl1pPr>
              <a:defRPr sz="1100"/>
            </a:lvl1pPr>
          </a:lstStyle>
          <a:p>
            <a:endParaRPr lang="en-US" altLang="x-none" dirty="0"/>
          </a:p>
        </p:txBody>
      </p:sp>
      <p:sp>
        <p:nvSpPr>
          <p:cNvPr id="7" name="Footer Placeholder 4"/>
          <p:cNvSpPr>
            <a:spLocks noGrp="1"/>
          </p:cNvSpPr>
          <p:nvPr>
            <p:ph type="ftr" sz="quarter" idx="11"/>
          </p:nvPr>
        </p:nvSpPr>
        <p:spPr>
          <a:xfrm>
            <a:off x="3124200" y="6400800"/>
            <a:ext cx="2895600" cy="457200"/>
          </a:xfrm>
        </p:spPr>
        <p:txBody>
          <a:bodyPr anchor="b" anchorCtr="0"/>
          <a:lstStyle>
            <a:lvl1pPr>
              <a:defRPr sz="1100"/>
            </a:lvl1pPr>
          </a:lstStyle>
          <a:p>
            <a:endParaRPr lang="en-US" altLang="x-none" dirty="0"/>
          </a:p>
        </p:txBody>
      </p:sp>
      <p:sp>
        <p:nvSpPr>
          <p:cNvPr id="8" name="Slide Number Placeholder 5"/>
          <p:cNvSpPr>
            <a:spLocks noGrp="1"/>
          </p:cNvSpPr>
          <p:nvPr>
            <p:ph type="sldNum" sz="quarter" idx="12"/>
          </p:nvPr>
        </p:nvSpPr>
        <p:spPr>
          <a:xfrm>
            <a:off x="6553200" y="6400800"/>
            <a:ext cx="1905000" cy="457200"/>
          </a:xfrm>
        </p:spPr>
        <p:txBody>
          <a:bodyPr anchor="b" anchorCtr="0"/>
          <a:lstStyle>
            <a:lvl1pPr>
              <a:defRPr sz="1000"/>
            </a:lvl1pPr>
          </a:lstStyle>
          <a:p>
            <a:fld id="{B9C22433-3B97-5C46-ABE8-164CEDA09390}" type="slidenum">
              <a:rPr lang="en-US" altLang="x-none" smtClean="0"/>
              <a:pPr/>
              <a:t>‹#›</a:t>
            </a:fld>
            <a:endParaRPr lang="en-US" altLang="x-none" dirty="0"/>
          </a:p>
        </p:txBody>
      </p:sp>
    </p:spTree>
    <p:extLst>
      <p:ext uri="{BB962C8B-B14F-4D97-AF65-F5344CB8AC3E}">
        <p14:creationId xmlns:p14="http://schemas.microsoft.com/office/powerpoint/2010/main" val="178917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x-none"/>
          </a:p>
        </p:txBody>
      </p:sp>
      <p:sp>
        <p:nvSpPr>
          <p:cNvPr id="3" name="Footer Placeholder 2"/>
          <p:cNvSpPr>
            <a:spLocks noGrp="1"/>
          </p:cNvSpPr>
          <p:nvPr>
            <p:ph type="ftr" sz="quarter" idx="11"/>
          </p:nvPr>
        </p:nvSpPr>
        <p:spPr/>
        <p:txBody>
          <a:bodyPr/>
          <a:lstStyle>
            <a:lvl1pPr>
              <a:defRPr/>
            </a:lvl1pPr>
          </a:lstStyle>
          <a:p>
            <a:endParaRPr lang="en-US" altLang="x-none"/>
          </a:p>
        </p:txBody>
      </p:sp>
      <p:sp>
        <p:nvSpPr>
          <p:cNvPr id="4" name="Slide Number Placeholder 3"/>
          <p:cNvSpPr>
            <a:spLocks noGrp="1"/>
          </p:cNvSpPr>
          <p:nvPr>
            <p:ph type="sldNum" sz="quarter" idx="12"/>
          </p:nvPr>
        </p:nvSpPr>
        <p:spPr/>
        <p:txBody>
          <a:bodyPr/>
          <a:lstStyle>
            <a:lvl1pPr>
              <a:defRPr/>
            </a:lvl1pPr>
          </a:lstStyle>
          <a:p>
            <a:fld id="{4B7BE488-5D67-BF48-88C6-11A8D04A3626}" type="slidenum">
              <a:rPr lang="en-US" altLang="x-none"/>
              <a:pPr/>
              <a:t>‹#›</a:t>
            </a:fld>
            <a:endParaRPr lang="en-US" altLang="x-none"/>
          </a:p>
        </p:txBody>
      </p:sp>
    </p:spTree>
    <p:extLst>
      <p:ext uri="{BB962C8B-B14F-4D97-AF65-F5344CB8AC3E}">
        <p14:creationId xmlns:p14="http://schemas.microsoft.com/office/powerpoint/2010/main" val="163741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9F8DF480-CD96-534D-8462-0CA4B7EEDBAB}" type="slidenum">
              <a:rPr lang="en-US" altLang="x-none"/>
              <a:pPr/>
              <a:t>‹#›</a:t>
            </a:fld>
            <a:endParaRPr lang="en-US" altLang="x-none"/>
          </a:p>
        </p:txBody>
      </p:sp>
    </p:spTree>
    <p:extLst>
      <p:ext uri="{BB962C8B-B14F-4D97-AF65-F5344CB8AC3E}">
        <p14:creationId xmlns:p14="http://schemas.microsoft.com/office/powerpoint/2010/main" val="210176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753A75E-8AF6-3C4F-AD3C-DA3314F33A90}" type="slidenum">
              <a:rPr lang="en-US" altLang="x-none"/>
              <a:pPr/>
              <a:t>‹#›</a:t>
            </a:fld>
            <a:endParaRPr lang="en-US" altLang="x-none"/>
          </a:p>
        </p:txBody>
      </p:sp>
    </p:spTree>
    <p:extLst>
      <p:ext uri="{BB962C8B-B14F-4D97-AF65-F5344CB8AC3E}">
        <p14:creationId xmlns:p14="http://schemas.microsoft.com/office/powerpoint/2010/main" val="35544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RicePP-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title"/>
          </p:nvPr>
        </p:nvSpPr>
        <p:spPr bwMode="auto">
          <a:xfrm>
            <a:off x="3124200" y="0"/>
            <a:ext cx="5410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a:t>
            </a:r>
          </a:p>
        </p:txBody>
      </p:sp>
      <p:sp>
        <p:nvSpPr>
          <p:cNvPr id="614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sp>
        <p:nvSpPr>
          <p:cNvPr id="6149" name="Rectangle 5"/>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x-none"/>
          </a:p>
        </p:txBody>
      </p:sp>
      <p:sp>
        <p:nvSpPr>
          <p:cNvPr id="6150" name="Rectangle 6"/>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x-none"/>
          </a:p>
        </p:txBody>
      </p:sp>
      <p:sp>
        <p:nvSpPr>
          <p:cNvPr id="6151" name="Rectangle 7"/>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FD56E3AB-10BE-2E49-BA4E-77F722891A8D}"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r" rtl="0" eaLnBrk="1" fontAlgn="base" hangingPunct="1">
        <a:spcBef>
          <a:spcPct val="0"/>
        </a:spcBef>
        <a:spcAft>
          <a:spcPct val="0"/>
        </a:spcAft>
        <a:defRPr sz="2800" kern="1200">
          <a:solidFill>
            <a:schemeClr val="tx2"/>
          </a:solidFill>
          <a:latin typeface="+mj-lt"/>
          <a:ea typeface="+mj-ea"/>
          <a:cs typeface="+mj-cs"/>
        </a:defRPr>
      </a:lvl1pPr>
      <a:lvl2pPr algn="r" rtl="0" eaLnBrk="1" fontAlgn="base" hangingPunct="1">
        <a:spcBef>
          <a:spcPct val="0"/>
        </a:spcBef>
        <a:spcAft>
          <a:spcPct val="0"/>
        </a:spcAft>
        <a:defRPr sz="4400">
          <a:solidFill>
            <a:schemeClr val="tx2"/>
          </a:solidFill>
          <a:latin typeface="Arial" charset="0"/>
          <a:ea typeface="ＭＳ Ｐゴシック" charset="-128"/>
        </a:defRPr>
      </a:lvl2pPr>
      <a:lvl3pPr algn="r" rtl="0" eaLnBrk="1" fontAlgn="base" hangingPunct="1">
        <a:spcBef>
          <a:spcPct val="0"/>
        </a:spcBef>
        <a:spcAft>
          <a:spcPct val="0"/>
        </a:spcAft>
        <a:defRPr sz="4400">
          <a:solidFill>
            <a:schemeClr val="tx2"/>
          </a:solidFill>
          <a:latin typeface="Arial" charset="0"/>
          <a:ea typeface="ＭＳ Ｐゴシック" charset="-128"/>
        </a:defRPr>
      </a:lvl3pPr>
      <a:lvl4pPr algn="r" rtl="0" eaLnBrk="1" fontAlgn="base" hangingPunct="1">
        <a:spcBef>
          <a:spcPct val="0"/>
        </a:spcBef>
        <a:spcAft>
          <a:spcPct val="0"/>
        </a:spcAft>
        <a:defRPr sz="4400">
          <a:solidFill>
            <a:schemeClr val="tx2"/>
          </a:solidFill>
          <a:latin typeface="Arial" charset="0"/>
          <a:ea typeface="ＭＳ Ｐゴシック" charset="-128"/>
        </a:defRPr>
      </a:lvl4pPr>
      <a:lvl5pPr algn="r" rtl="0" eaLnBrk="1" fontAlgn="base" hangingPunct="1">
        <a:spcBef>
          <a:spcPct val="0"/>
        </a:spcBef>
        <a:spcAft>
          <a:spcPct val="0"/>
        </a:spcAft>
        <a:defRPr sz="4400">
          <a:solidFill>
            <a:schemeClr val="tx2"/>
          </a:solidFill>
          <a:latin typeface="Arial" charset="0"/>
          <a:ea typeface="ＭＳ Ｐゴシック" charset="-128"/>
        </a:defRPr>
      </a:lvl5pPr>
      <a:lvl6pPr marL="457200" algn="r" rtl="0" eaLnBrk="1" fontAlgn="base" hangingPunct="1">
        <a:spcBef>
          <a:spcPct val="0"/>
        </a:spcBef>
        <a:spcAft>
          <a:spcPct val="0"/>
        </a:spcAft>
        <a:defRPr sz="4400">
          <a:solidFill>
            <a:schemeClr val="tx2"/>
          </a:solidFill>
          <a:latin typeface="Arial" charset="0"/>
          <a:ea typeface="ＭＳ Ｐゴシック" charset="-128"/>
        </a:defRPr>
      </a:lvl6pPr>
      <a:lvl7pPr marL="914400" algn="r" rtl="0" eaLnBrk="1" fontAlgn="base" hangingPunct="1">
        <a:spcBef>
          <a:spcPct val="0"/>
        </a:spcBef>
        <a:spcAft>
          <a:spcPct val="0"/>
        </a:spcAft>
        <a:defRPr sz="4400">
          <a:solidFill>
            <a:schemeClr val="tx2"/>
          </a:solidFill>
          <a:latin typeface="Arial" charset="0"/>
          <a:ea typeface="ＭＳ Ｐゴシック" charset="-128"/>
        </a:defRPr>
      </a:lvl7pPr>
      <a:lvl8pPr marL="1371600" algn="r" rtl="0" eaLnBrk="1" fontAlgn="base" hangingPunct="1">
        <a:spcBef>
          <a:spcPct val="0"/>
        </a:spcBef>
        <a:spcAft>
          <a:spcPct val="0"/>
        </a:spcAft>
        <a:defRPr sz="4400">
          <a:solidFill>
            <a:schemeClr val="tx2"/>
          </a:solidFill>
          <a:latin typeface="Arial" charset="0"/>
          <a:ea typeface="ＭＳ Ｐゴシック" charset="-128"/>
        </a:defRPr>
      </a:lvl8pPr>
      <a:lvl9pPr marL="1828800" algn="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forms.monday.com/forms/db7840722e7f1a4271d9737577c52e5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vpit.rice.edu/sites/g/files/bxs1381/f/Effective%20Meetings.pptx" TargetMode="External"/><Relationship Id="rId4" Type="http://schemas.openxmlformats.org/officeDocument/2006/relationships/diagramLayout" Target="../diagrams/layout1.xml"/><Relationship Id="rId9" Type="http://schemas.openxmlformats.org/officeDocument/2006/relationships/hyperlink" Target="https://docs.rice.edu/confluence/display/OAS/2019-06-04+Knowledge+Transfer+Brown+Bag+and+Next+Step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rice-pmo.monday.com/boards/269990997/views/11913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view.monday.com/252087958-65e5dae153def345daad143606b7b626" TargetMode="External"/><Relationship Id="rId3" Type="http://schemas.openxmlformats.org/officeDocument/2006/relationships/hyperlink" Target="https://view.monday.com/247702330-f002bbfd07473a78489eac5ebe06a875" TargetMode="External"/><Relationship Id="rId7" Type="http://schemas.openxmlformats.org/officeDocument/2006/relationships/hyperlink" Target="https://view.monday.com/272232755-b8050a8ad8e26fc866043a16afc22dc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view.monday.com/252090806-0d021e278e5d0a34722018c72617676f" TargetMode="External"/><Relationship Id="rId5" Type="http://schemas.openxmlformats.org/officeDocument/2006/relationships/hyperlink" Target="https://view.monday.com/270152247-29410787820ea90874cd1adefc3800a0" TargetMode="External"/><Relationship Id="rId10" Type="http://schemas.openxmlformats.org/officeDocument/2006/relationships/hyperlink" Target="https://docs.rice.edu/confluence/display/OAS/Project+Updates" TargetMode="External"/><Relationship Id="rId4" Type="http://schemas.openxmlformats.org/officeDocument/2006/relationships/hyperlink" Target="https://view.monday.com/249060632-0edae3dad3e7a736d9e261306f44c9b1" TargetMode="External"/><Relationship Id="rId9" Type="http://schemas.openxmlformats.org/officeDocument/2006/relationships/hyperlink" Target="https://view.monday.com/251761471-94706e9d824592b0b6f2165d06ab96b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Rice PMO Community of Practice</a:t>
            </a:r>
            <a:br>
              <a:rPr lang="en-US" sz="3200" dirty="0" smtClean="0"/>
            </a:br>
            <a:r>
              <a:rPr lang="en-US" sz="2400" dirty="0" smtClean="0"/>
              <a:t>Brief Overview of Project </a:t>
            </a:r>
            <a:r>
              <a:rPr lang="en-US" sz="2400" dirty="0"/>
              <a:t>M</a:t>
            </a:r>
            <a:r>
              <a:rPr lang="en-US" sz="2400" dirty="0" smtClean="0"/>
              <a:t>anagement</a:t>
            </a:r>
            <a:endParaRPr lang="en-US" sz="3200" dirty="0"/>
          </a:p>
        </p:txBody>
      </p:sp>
      <p:sp>
        <p:nvSpPr>
          <p:cNvPr id="3" name="Subtitle 2"/>
          <p:cNvSpPr>
            <a:spLocks noGrp="1"/>
          </p:cNvSpPr>
          <p:nvPr>
            <p:ph type="subTitle" idx="1"/>
          </p:nvPr>
        </p:nvSpPr>
        <p:spPr>
          <a:xfrm>
            <a:off x="1143000" y="4038600"/>
            <a:ext cx="6858000" cy="1219200"/>
          </a:xfrm>
        </p:spPr>
        <p:txBody>
          <a:bodyPr/>
          <a:lstStyle/>
          <a:p>
            <a:r>
              <a:rPr lang="en-US" sz="1800" dirty="0" smtClean="0"/>
              <a:t>October, 2019</a:t>
            </a:r>
            <a:endParaRPr lang="en-US" sz="1800" dirty="0"/>
          </a:p>
        </p:txBody>
      </p:sp>
    </p:spTree>
    <p:extLst>
      <p:ext uri="{BB962C8B-B14F-4D97-AF65-F5344CB8AC3E}">
        <p14:creationId xmlns:p14="http://schemas.microsoft.com/office/powerpoint/2010/main" val="3595521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 PM Best Practice: </a:t>
            </a:r>
            <a:br>
              <a:rPr lang="en-US" sz="2400" dirty="0" smtClean="0"/>
            </a:br>
            <a:r>
              <a:rPr lang="en-US" sz="2400" dirty="0" smtClean="0"/>
              <a:t>Lessons </a:t>
            </a:r>
            <a:r>
              <a:rPr lang="en-US" sz="2400" dirty="0" smtClean="0"/>
              <a:t>Learned</a:t>
            </a:r>
            <a:endParaRPr lang="en-US" sz="2400" dirty="0"/>
          </a:p>
        </p:txBody>
      </p:sp>
      <p:sp>
        <p:nvSpPr>
          <p:cNvPr id="4" name="Content Placeholder 3"/>
          <p:cNvSpPr>
            <a:spLocks noGrp="1"/>
          </p:cNvSpPr>
          <p:nvPr>
            <p:ph idx="1"/>
          </p:nvPr>
        </p:nvSpPr>
        <p:spPr>
          <a:xfrm>
            <a:off x="652272" y="1447800"/>
            <a:ext cx="7772400" cy="4724400"/>
          </a:xfrm>
        </p:spPr>
        <p:txBody>
          <a:bodyPr/>
          <a:lstStyle/>
          <a:p>
            <a:pPr marL="0" indent="0">
              <a:buNone/>
            </a:pPr>
            <a:r>
              <a:rPr lang="en-US" sz="1600" dirty="0" smtClean="0">
                <a:latin typeface="+mn-lt"/>
              </a:rPr>
              <a:t>A “lessons learned” session is an opportunity </a:t>
            </a:r>
            <a:r>
              <a:rPr lang="en-US" sz="1600" dirty="0" smtClean="0">
                <a:latin typeface="+mn-lt"/>
              </a:rPr>
              <a:t>to </a:t>
            </a:r>
            <a:r>
              <a:rPr lang="en-US" sz="1600" dirty="0" smtClean="0">
                <a:latin typeface="+mn-lt"/>
              </a:rPr>
              <a:t>improve on your project management skills following a major implementation. </a:t>
            </a:r>
            <a:r>
              <a:rPr lang="en-US" sz="1600" dirty="0" smtClean="0">
                <a:latin typeface="+mn-lt"/>
              </a:rPr>
              <a:t>This activity works best by gathering all </a:t>
            </a:r>
            <a:r>
              <a:rPr lang="en-US" sz="1600" dirty="0" smtClean="0">
                <a:latin typeface="+mn-lt"/>
              </a:rPr>
              <a:t>key </a:t>
            </a:r>
            <a:r>
              <a:rPr lang="en-US" sz="1600" dirty="0" smtClean="0">
                <a:latin typeface="+mn-lt"/>
              </a:rPr>
              <a:t>stakeholders (OIT, customers, vendors) </a:t>
            </a:r>
            <a:r>
              <a:rPr lang="en-US" sz="1600" dirty="0" smtClean="0">
                <a:latin typeface="+mn-lt"/>
              </a:rPr>
              <a:t>to reflect </a:t>
            </a:r>
            <a:r>
              <a:rPr lang="en-US" sz="1600" dirty="0">
                <a:latin typeface="+mn-lt"/>
              </a:rPr>
              <a:t>on </a:t>
            </a:r>
            <a:r>
              <a:rPr lang="en-US" sz="1600" dirty="0" smtClean="0">
                <a:latin typeface="+mn-lt"/>
              </a:rPr>
              <a:t>each phase of the project and capturing feedback on:</a:t>
            </a:r>
            <a:endParaRPr lang="en-US" sz="1600" dirty="0" smtClean="0">
              <a:latin typeface="+mn-lt"/>
            </a:endParaRPr>
          </a:p>
          <a:p>
            <a:pPr marL="0" indent="0">
              <a:buNone/>
            </a:pPr>
            <a:endParaRPr lang="en-US" sz="1600" dirty="0" smtClean="0">
              <a:latin typeface="+mn-lt"/>
            </a:endParaRPr>
          </a:p>
          <a:p>
            <a:pPr marL="0" indent="0">
              <a:buNone/>
            </a:pPr>
            <a:endParaRPr lang="en-US" sz="1600" dirty="0">
              <a:latin typeface="+mn-lt"/>
            </a:endParaRPr>
          </a:p>
          <a:p>
            <a:r>
              <a:rPr lang="en-US" sz="1600" dirty="0">
                <a:latin typeface="+mn-lt"/>
              </a:rPr>
              <a:t>Effectiveness of </a:t>
            </a:r>
            <a:r>
              <a:rPr lang="en-US" sz="1600" dirty="0" smtClean="0">
                <a:latin typeface="+mn-lt"/>
              </a:rPr>
              <a:t>the project </a:t>
            </a:r>
            <a:r>
              <a:rPr lang="en-US" sz="1600" dirty="0">
                <a:latin typeface="+mn-lt"/>
              </a:rPr>
              <a:t>process</a:t>
            </a:r>
          </a:p>
          <a:p>
            <a:r>
              <a:rPr lang="en-US" sz="1600" dirty="0" smtClean="0">
                <a:latin typeface="+mn-lt"/>
              </a:rPr>
              <a:t>Engagement of Rice </a:t>
            </a:r>
            <a:r>
              <a:rPr lang="en-US" sz="1600" dirty="0">
                <a:latin typeface="+mn-lt"/>
              </a:rPr>
              <a:t>stakeholder groups </a:t>
            </a:r>
            <a:endParaRPr lang="en-US" sz="1600" dirty="0" smtClean="0">
              <a:latin typeface="+mn-lt"/>
            </a:endParaRPr>
          </a:p>
          <a:p>
            <a:r>
              <a:rPr lang="en-US" sz="1600" dirty="0" smtClean="0">
                <a:latin typeface="+mn-lt"/>
              </a:rPr>
              <a:t>Challenges </a:t>
            </a:r>
            <a:r>
              <a:rPr lang="en-US" sz="1600" dirty="0">
                <a:latin typeface="+mn-lt"/>
              </a:rPr>
              <a:t>you faced</a:t>
            </a:r>
          </a:p>
          <a:p>
            <a:r>
              <a:rPr lang="en-US" sz="1600" dirty="0" smtClean="0">
                <a:latin typeface="+mn-lt"/>
              </a:rPr>
              <a:t>What worked and what didn’t work in project execution</a:t>
            </a:r>
            <a:endParaRPr lang="en-US" sz="1600" dirty="0">
              <a:latin typeface="+mn-lt"/>
            </a:endParaRPr>
          </a:p>
          <a:p>
            <a:r>
              <a:rPr lang="en-US" sz="1600" dirty="0">
                <a:latin typeface="+mn-lt"/>
              </a:rPr>
              <a:t>Considerations for future organizational </a:t>
            </a:r>
            <a:r>
              <a:rPr lang="en-US" sz="1600" dirty="0" smtClean="0">
                <a:latin typeface="+mn-lt"/>
              </a:rPr>
              <a:t>initiatives or in additional phases</a:t>
            </a:r>
            <a:endParaRPr lang="en-US" sz="1600" dirty="0">
              <a:latin typeface="+mn-lt"/>
            </a:endParaRPr>
          </a:p>
          <a:p>
            <a:endParaRPr lang="en-US" sz="1600" dirty="0">
              <a:latin typeface="+mn-lt"/>
            </a:endParaRPr>
          </a:p>
          <a:p>
            <a:pPr marL="0" indent="0">
              <a:buNone/>
            </a:pPr>
            <a:endParaRPr lang="en-US" sz="1400" dirty="0">
              <a:latin typeface="+mn-lt"/>
            </a:endParaRPr>
          </a:p>
          <a:p>
            <a:pPr marL="0" indent="0">
              <a:buNone/>
            </a:pPr>
            <a:r>
              <a:rPr lang="en-US" sz="1600" b="1" i="1" dirty="0">
                <a:latin typeface="+mn-lt"/>
              </a:rPr>
              <a:t>Comments should be professional and add to the conversation. </a:t>
            </a:r>
            <a:r>
              <a:rPr lang="en-US" sz="1600" i="1" dirty="0">
                <a:latin typeface="+mn-lt"/>
              </a:rPr>
              <a:t>This is meant to be a learning </a:t>
            </a:r>
            <a:r>
              <a:rPr lang="en-US" sz="1600" i="1" dirty="0" smtClean="0">
                <a:latin typeface="+mn-lt"/>
              </a:rPr>
              <a:t>exercise</a:t>
            </a:r>
            <a:r>
              <a:rPr lang="en-US" sz="1600" i="1" dirty="0" smtClean="0">
                <a:latin typeface="+mn-lt"/>
              </a:rPr>
              <a:t>.</a:t>
            </a:r>
          </a:p>
          <a:p>
            <a:pPr marL="0" indent="0">
              <a:buNone/>
            </a:pPr>
            <a:endParaRPr lang="en-US" sz="1600" i="1" dirty="0">
              <a:latin typeface="+mn-lt"/>
            </a:endParaRPr>
          </a:p>
          <a:p>
            <a:pPr marL="0" indent="0">
              <a:buNone/>
            </a:pPr>
            <a:r>
              <a:rPr lang="en-US" sz="1600" i="1" dirty="0" smtClean="0">
                <a:latin typeface="+mn-lt"/>
              </a:rPr>
              <a:t>Members of the PMO are happy to help you facilitate a lessons learned session.</a:t>
            </a:r>
            <a:endParaRPr lang="en-US" sz="1600" i="1" dirty="0">
              <a:latin typeface="+mn-lt"/>
            </a:endParaRPr>
          </a:p>
        </p:txBody>
      </p:sp>
      <p:sp>
        <p:nvSpPr>
          <p:cNvPr id="2" name="Slide Number Placeholder 1"/>
          <p:cNvSpPr>
            <a:spLocks noGrp="1"/>
          </p:cNvSpPr>
          <p:nvPr>
            <p:ph type="sldNum" sz="quarter" idx="12"/>
          </p:nvPr>
        </p:nvSpPr>
        <p:spPr/>
        <p:txBody>
          <a:bodyPr/>
          <a:lstStyle/>
          <a:p>
            <a:fld id="{4B7BE488-5D67-BF48-88C6-11A8D04A3626}" type="slidenum">
              <a:rPr lang="en-US" altLang="x-none" smtClean="0"/>
              <a:pPr/>
              <a:t>10</a:t>
            </a:fld>
            <a:endParaRPr lang="en-US" altLang="x-none"/>
          </a:p>
        </p:txBody>
      </p:sp>
      <p:pic>
        <p:nvPicPr>
          <p:cNvPr id="5" name="Picture 4" descr="Lessons Learned from Working in IT | Afif'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002" y="2438400"/>
            <a:ext cx="2197396" cy="1524000"/>
          </a:xfrm>
          <a:prstGeom prst="rect">
            <a:avLst/>
          </a:prstGeom>
        </p:spPr>
      </p:pic>
    </p:spTree>
    <p:extLst>
      <p:ext uri="{BB962C8B-B14F-4D97-AF65-F5344CB8AC3E}">
        <p14:creationId xmlns:p14="http://schemas.microsoft.com/office/powerpoint/2010/main" val="3799817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229600" cy="4114800"/>
          </a:xfrm>
        </p:spPr>
        <p:txBody>
          <a:bodyPr/>
          <a:lstStyle/>
          <a:p>
            <a:pPr marL="0" indent="0">
              <a:buNone/>
            </a:pPr>
            <a:r>
              <a:rPr lang="en-US" sz="2400" dirty="0" smtClean="0">
                <a:latin typeface="+mn-lt"/>
              </a:rPr>
              <a:t>Effective communications / notes / agendas</a:t>
            </a:r>
            <a:endParaRPr lang="en-US" sz="2400" dirty="0">
              <a:latin typeface="+mn-lt"/>
            </a:endParaRPr>
          </a:p>
        </p:txBody>
      </p:sp>
      <p:sp>
        <p:nvSpPr>
          <p:cNvPr id="4" name="Slide Number Placeholder 3"/>
          <p:cNvSpPr>
            <a:spLocks noGrp="1"/>
          </p:cNvSpPr>
          <p:nvPr>
            <p:ph type="sldNum" sz="quarter" idx="12"/>
          </p:nvPr>
        </p:nvSpPr>
        <p:spPr/>
        <p:txBody>
          <a:bodyPr/>
          <a:lstStyle/>
          <a:p>
            <a:fld id="{B9C22433-3B97-5C46-ABE8-164CEDA09390}" type="slidenum">
              <a:rPr lang="en-US" altLang="x-none" smtClean="0"/>
              <a:pPr/>
              <a:t>11</a:t>
            </a:fld>
            <a:endParaRPr lang="en-US" altLang="x-none"/>
          </a:p>
        </p:txBody>
      </p:sp>
      <p:sp>
        <p:nvSpPr>
          <p:cNvPr id="6" name="Rectangle 5"/>
          <p:cNvSpPr/>
          <p:nvPr/>
        </p:nvSpPr>
        <p:spPr>
          <a:xfrm>
            <a:off x="3124200" y="304800"/>
            <a:ext cx="5486400" cy="461665"/>
          </a:xfrm>
          <a:prstGeom prst="rect">
            <a:avLst/>
          </a:prstGeom>
        </p:spPr>
        <p:txBody>
          <a:bodyPr wrap="square">
            <a:spAutoFit/>
          </a:bodyPr>
          <a:lstStyle/>
          <a:p>
            <a:r>
              <a:rPr lang="en-US" dirty="0" smtClean="0"/>
              <a:t>Future Topics?</a:t>
            </a:r>
            <a:endParaRPr lang="en-US" dirty="0"/>
          </a:p>
        </p:txBody>
      </p:sp>
    </p:spTree>
    <p:extLst>
      <p:ext uri="{BB962C8B-B14F-4D97-AF65-F5344CB8AC3E}">
        <p14:creationId xmlns:p14="http://schemas.microsoft.com/office/powerpoint/2010/main" val="1485302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Appendix:  Draft Prioritization Criteria</a:t>
            </a:r>
            <a:endParaRPr lang="en-US" sz="2400" dirty="0"/>
          </a:p>
        </p:txBody>
      </p:sp>
      <p:sp>
        <p:nvSpPr>
          <p:cNvPr id="4" name="Slide Number Placeholder 3"/>
          <p:cNvSpPr>
            <a:spLocks noGrp="1"/>
          </p:cNvSpPr>
          <p:nvPr>
            <p:ph type="sldNum" sz="quarter" idx="12"/>
          </p:nvPr>
        </p:nvSpPr>
        <p:spPr/>
        <p:txBody>
          <a:bodyPr/>
          <a:lstStyle/>
          <a:p>
            <a:fld id="{B9C22433-3B97-5C46-ABE8-164CEDA09390}" type="slidenum">
              <a:rPr lang="en-US" altLang="x-none" smtClean="0"/>
              <a:pPr/>
              <a:t>12</a:t>
            </a:fld>
            <a:endParaRPr lang="en-US" altLang="x-none"/>
          </a:p>
        </p:txBody>
      </p:sp>
      <p:sp>
        <p:nvSpPr>
          <p:cNvPr id="5" name="Rectangle 4"/>
          <p:cNvSpPr/>
          <p:nvPr/>
        </p:nvSpPr>
        <p:spPr bwMode="auto">
          <a:xfrm>
            <a:off x="5181600" y="1905000"/>
            <a:ext cx="3886200" cy="4847481"/>
          </a:xfrm>
          <a:prstGeom prst="rect">
            <a:avLst/>
          </a:prstGeom>
          <a:solidFill>
            <a:schemeClr val="bg1"/>
          </a:solidFill>
          <a:ln w="9525" cap="flat" cmpd="sng" algn="ctr">
            <a:solidFill>
              <a:schemeClr val="tx1"/>
            </a:solidFill>
            <a:prstDash val="solid"/>
            <a:round/>
            <a:headEnd type="none" w="med" len="med"/>
            <a:tailEnd type="none" w="med" len="med"/>
          </a:ln>
          <a:effectLst>
            <a:outerShdw blurRad="63500" dist="38099" dir="2700000" algn="ctr" rotWithShape="0">
              <a:schemeClr val="bg2">
                <a:alpha val="74998"/>
              </a:scheme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6" name="Rectangle 5"/>
          <p:cNvSpPr/>
          <p:nvPr/>
        </p:nvSpPr>
        <p:spPr>
          <a:xfrm>
            <a:off x="5181600" y="1905000"/>
            <a:ext cx="3886200" cy="4847481"/>
          </a:xfrm>
          <a:prstGeom prst="rect">
            <a:avLst/>
          </a:prstGeom>
          <a:solidFill>
            <a:schemeClr val="accent2">
              <a:lumMod val="20000"/>
              <a:lumOff val="80000"/>
            </a:schemeClr>
          </a:solidFill>
          <a:ln>
            <a:solidFill>
              <a:schemeClr val="accent6">
                <a:lumMod val="50000"/>
              </a:schemeClr>
            </a:solidFill>
          </a:ln>
        </p:spPr>
        <p:txBody>
          <a:bodyPr wrap="square">
            <a:spAutoFit/>
          </a:bodyPr>
          <a:lstStyle/>
          <a:p>
            <a:pPr algn="ctr"/>
            <a:r>
              <a:rPr lang="en-US" sz="1200" b="1" u="sng" dirty="0" smtClean="0"/>
              <a:t>Priority Definitions</a:t>
            </a:r>
            <a:endParaRPr lang="en-US" sz="1100" b="1" u="sng" dirty="0" smtClean="0"/>
          </a:p>
          <a:p>
            <a:r>
              <a:rPr lang="en-US" sz="1100" b="1" u="sng" dirty="0" smtClean="0"/>
              <a:t>Critical priority</a:t>
            </a:r>
          </a:p>
          <a:p>
            <a:pPr marL="171450" indent="-171450">
              <a:buFont typeface="Arial" panose="020B0604020202020204" pitchFamily="34" charset="0"/>
              <a:buChar char="•"/>
            </a:pPr>
            <a:r>
              <a:rPr lang="en-US" sz="1100" dirty="0" smtClean="0"/>
              <a:t>Needed </a:t>
            </a:r>
            <a:r>
              <a:rPr lang="en-US" sz="1100" dirty="0"/>
              <a:t>to sustain critical business functionality    </a:t>
            </a:r>
          </a:p>
          <a:p>
            <a:pPr marL="171450" indent="-171450">
              <a:buFont typeface="Arial" panose="020B0604020202020204" pitchFamily="34" charset="0"/>
              <a:buChar char="•"/>
            </a:pPr>
            <a:r>
              <a:rPr lang="en-US" sz="1100" dirty="0"/>
              <a:t>Prevents significant degradation or loss of existing </a:t>
            </a:r>
            <a:r>
              <a:rPr lang="en-US" sz="1100" dirty="0" smtClean="0"/>
              <a:t>service</a:t>
            </a:r>
            <a:endParaRPr lang="en-US" sz="1100" dirty="0"/>
          </a:p>
          <a:p>
            <a:pPr marL="171450" indent="-171450">
              <a:buFont typeface="Arial" panose="020B0604020202020204" pitchFamily="34" charset="0"/>
              <a:buChar char="•"/>
            </a:pPr>
            <a:r>
              <a:rPr lang="en-US" sz="1100" dirty="0"/>
              <a:t>Needed for </a:t>
            </a:r>
            <a:r>
              <a:rPr lang="en-US" sz="1100" dirty="0" smtClean="0"/>
              <a:t>regulatory compliance</a:t>
            </a:r>
            <a:endParaRPr lang="en-US" sz="1100" dirty="0"/>
          </a:p>
          <a:p>
            <a:pPr marL="171450" indent="-171450">
              <a:buFont typeface="Arial" panose="020B0604020202020204" pitchFamily="34" charset="0"/>
              <a:buChar char="•"/>
            </a:pPr>
            <a:r>
              <a:rPr lang="en-US" sz="1100" dirty="0"/>
              <a:t>Addresses security issue   </a:t>
            </a:r>
          </a:p>
          <a:p>
            <a:endParaRPr lang="en-US" sz="1100" dirty="0"/>
          </a:p>
          <a:p>
            <a:r>
              <a:rPr lang="en-US" sz="1100" b="1" u="sng" dirty="0"/>
              <a:t>Strategic </a:t>
            </a:r>
            <a:r>
              <a:rPr lang="en-US" sz="1100" b="1" u="sng" dirty="0" smtClean="0"/>
              <a:t>priority</a:t>
            </a:r>
          </a:p>
          <a:p>
            <a:pPr marL="171450" indent="-171450">
              <a:buFont typeface="Arial" panose="020B0604020202020204" pitchFamily="34" charset="0"/>
              <a:buChar char="•"/>
            </a:pPr>
            <a:r>
              <a:rPr lang="en-US" sz="1100" dirty="0" smtClean="0"/>
              <a:t>Related </a:t>
            </a:r>
            <a:r>
              <a:rPr lang="en-US" sz="1100" dirty="0"/>
              <a:t>to a Presidential Initiative or other executive </a:t>
            </a:r>
            <a:r>
              <a:rPr lang="en-US" sz="1100" dirty="0" smtClean="0"/>
              <a:t>priority</a:t>
            </a:r>
            <a:endParaRPr lang="en-US" sz="1100" dirty="0"/>
          </a:p>
          <a:p>
            <a:pPr marL="171450" indent="-171450">
              <a:buFont typeface="Arial" panose="020B0604020202020204" pitchFamily="34" charset="0"/>
              <a:buChar char="•"/>
            </a:pPr>
            <a:r>
              <a:rPr lang="en-US" sz="1100" dirty="0"/>
              <a:t>Addresses critical functionality gap    </a:t>
            </a:r>
          </a:p>
          <a:p>
            <a:pPr marL="171450" indent="-171450">
              <a:buFont typeface="Arial" panose="020B0604020202020204" pitchFamily="34" charset="0"/>
              <a:buChar char="•"/>
            </a:pPr>
            <a:r>
              <a:rPr lang="en-US" sz="1100" dirty="0"/>
              <a:t>Additional funding to complete active project    </a:t>
            </a:r>
          </a:p>
          <a:p>
            <a:pPr marL="171450" indent="-171450">
              <a:buFont typeface="Arial" panose="020B0604020202020204" pitchFamily="34" charset="0"/>
              <a:buChar char="•"/>
            </a:pPr>
            <a:r>
              <a:rPr lang="en-US" sz="1100" dirty="0"/>
              <a:t>Enabling project (work that enables higher priority efforts to continue)    </a:t>
            </a:r>
          </a:p>
          <a:p>
            <a:r>
              <a:rPr lang="en-US" sz="1100" dirty="0"/>
              <a:t>     </a:t>
            </a:r>
          </a:p>
          <a:p>
            <a:r>
              <a:rPr lang="en-US" sz="1100" b="1" u="sng" dirty="0"/>
              <a:t>Departmental </a:t>
            </a:r>
            <a:r>
              <a:rPr lang="en-US" sz="1100" b="1" u="sng" dirty="0" smtClean="0"/>
              <a:t>priority</a:t>
            </a:r>
            <a:endParaRPr lang="en-US" sz="1100" b="1" u="sng" dirty="0"/>
          </a:p>
          <a:p>
            <a:pPr marL="171450" indent="-171450">
              <a:buFont typeface="Arial" panose="020B0604020202020204" pitchFamily="34" charset="0"/>
              <a:buChar char="•"/>
            </a:pPr>
            <a:r>
              <a:rPr lang="en-US" sz="1100" dirty="0"/>
              <a:t>Addresses/resolves high level of customer complaints   </a:t>
            </a:r>
          </a:p>
          <a:p>
            <a:pPr marL="171450" indent="-171450">
              <a:buFont typeface="Arial" panose="020B0604020202020204" pitchFamily="34" charset="0"/>
              <a:buChar char="•"/>
            </a:pPr>
            <a:r>
              <a:rPr lang="en-US" sz="1100" dirty="0"/>
              <a:t>Mitigates significant risk by adding fault </a:t>
            </a:r>
            <a:r>
              <a:rPr lang="en-US" sz="1100" dirty="0" smtClean="0"/>
              <a:t>tolerance,  eliminating </a:t>
            </a:r>
            <a:r>
              <a:rPr lang="en-US" sz="1100" dirty="0"/>
              <a:t>a point of </a:t>
            </a:r>
            <a:r>
              <a:rPr lang="en-US" sz="1100" dirty="0" smtClean="0"/>
              <a:t>failure, or adding </a:t>
            </a:r>
            <a:r>
              <a:rPr lang="en-US" sz="1100" dirty="0"/>
              <a:t>redundancy to a critical area    </a:t>
            </a:r>
          </a:p>
          <a:p>
            <a:pPr marL="171450" indent="-171450">
              <a:buFont typeface="Arial" panose="020B0604020202020204" pitchFamily="34" charset="0"/>
              <a:buChar char="•"/>
            </a:pPr>
            <a:r>
              <a:rPr lang="en-US" sz="1100" dirty="0" smtClean="0"/>
              <a:t>Provides </a:t>
            </a:r>
            <a:r>
              <a:rPr lang="en-US" sz="1100" dirty="0"/>
              <a:t>enhanced level of service or new service that is now expected as part of basic services </a:t>
            </a:r>
          </a:p>
          <a:p>
            <a:r>
              <a:rPr lang="en-US" sz="1100" dirty="0"/>
              <a:t>     </a:t>
            </a:r>
          </a:p>
          <a:p>
            <a:r>
              <a:rPr lang="en-US" sz="1100" b="1" u="sng" dirty="0"/>
              <a:t>Proactive </a:t>
            </a:r>
            <a:r>
              <a:rPr lang="en-US" sz="1100" b="1" u="sng" dirty="0" smtClean="0"/>
              <a:t>project</a:t>
            </a:r>
            <a:endParaRPr lang="en-US" sz="1100" b="1" u="sng" dirty="0"/>
          </a:p>
          <a:p>
            <a:pPr marL="171450" indent="-171450">
              <a:buFont typeface="Arial" panose="020B0604020202020204" pitchFamily="34" charset="0"/>
              <a:buChar char="•"/>
            </a:pPr>
            <a:r>
              <a:rPr lang="en-US" sz="1100" dirty="0" smtClean="0"/>
              <a:t>Prevent/identify </a:t>
            </a:r>
            <a:r>
              <a:rPr lang="en-US" sz="1100" dirty="0"/>
              <a:t>possible future issues   </a:t>
            </a:r>
          </a:p>
          <a:p>
            <a:pPr marL="171450" indent="-171450">
              <a:buFont typeface="Arial" panose="020B0604020202020204" pitchFamily="34" charset="0"/>
              <a:buChar char="•"/>
            </a:pPr>
            <a:r>
              <a:rPr lang="en-US" sz="1100" dirty="0" smtClean="0"/>
              <a:t>Nice </a:t>
            </a:r>
            <a:r>
              <a:rPr lang="en-US" sz="1100" dirty="0"/>
              <a:t>to do while </a:t>
            </a:r>
            <a:r>
              <a:rPr lang="en-US" sz="1100" dirty="0" smtClean="0"/>
              <a:t>a related initiative </a:t>
            </a:r>
            <a:r>
              <a:rPr lang="en-US" sz="1100" dirty="0"/>
              <a:t>is in progress   </a:t>
            </a:r>
          </a:p>
          <a:p>
            <a:pPr marL="171450" indent="-171450">
              <a:buFont typeface="Arial" panose="020B0604020202020204" pitchFamily="34" charset="0"/>
              <a:buChar char="•"/>
            </a:pPr>
            <a:r>
              <a:rPr lang="en-US" sz="1100" dirty="0"/>
              <a:t>Can be deferred but should be done eventually </a:t>
            </a:r>
          </a:p>
        </p:txBody>
      </p:sp>
      <p:sp>
        <p:nvSpPr>
          <p:cNvPr id="7" name="Isosceles Triangle 6"/>
          <p:cNvSpPr/>
          <p:nvPr/>
        </p:nvSpPr>
        <p:spPr bwMode="auto">
          <a:xfrm rot="16200000" flipH="1">
            <a:off x="2586409" y="4214439"/>
            <a:ext cx="4847481" cy="228600"/>
          </a:xfrm>
          <a:prstGeom prst="triangle">
            <a:avLst>
              <a:gd name="adj" fmla="val 19085"/>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graphicFrame>
        <p:nvGraphicFramePr>
          <p:cNvPr id="8" name="Table 7"/>
          <p:cNvGraphicFramePr>
            <a:graphicFrameLocks noGrp="1"/>
          </p:cNvGraphicFramePr>
          <p:nvPr>
            <p:extLst/>
          </p:nvPr>
        </p:nvGraphicFramePr>
        <p:xfrm>
          <a:off x="38100" y="2057399"/>
          <a:ext cx="4800600" cy="4611977"/>
        </p:xfrm>
        <a:graphic>
          <a:graphicData uri="http://schemas.openxmlformats.org/drawingml/2006/table">
            <a:tbl>
              <a:tblPr>
                <a:tableStyleId>{5C22544A-7EE6-4342-B048-85BDC9FD1C3A}</a:tableStyleId>
              </a:tblPr>
              <a:tblGrid>
                <a:gridCol w="1340993">
                  <a:extLst>
                    <a:ext uri="{9D8B030D-6E8A-4147-A177-3AD203B41FA5}">
                      <a16:colId xmlns:a16="http://schemas.microsoft.com/office/drawing/2014/main" val="4138179313"/>
                    </a:ext>
                  </a:extLst>
                </a:gridCol>
                <a:gridCol w="3459607">
                  <a:extLst>
                    <a:ext uri="{9D8B030D-6E8A-4147-A177-3AD203B41FA5}">
                      <a16:colId xmlns:a16="http://schemas.microsoft.com/office/drawing/2014/main" val="3581831420"/>
                    </a:ext>
                  </a:extLst>
                </a:gridCol>
              </a:tblGrid>
              <a:tr h="304801">
                <a:tc>
                  <a:txBody>
                    <a:bodyPr/>
                    <a:lstStyle/>
                    <a:p>
                      <a:pPr algn="ctr" fontAlgn="b"/>
                      <a:r>
                        <a:rPr lang="en-US" sz="1200" b="1" i="0" u="none" strike="noStrike" dirty="0" smtClean="0">
                          <a:solidFill>
                            <a:schemeClr val="bg1"/>
                          </a:solidFill>
                          <a:effectLst/>
                          <a:latin typeface="Arial" panose="020B0604020202020204" pitchFamily="34" charset="0"/>
                        </a:rPr>
                        <a:t>Criteria</a:t>
                      </a:r>
                      <a:endParaRPr lang="en-US" sz="120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200" b="1" i="0" u="none" strike="noStrike" dirty="0" smtClean="0">
                          <a:solidFill>
                            <a:schemeClr val="bg1"/>
                          </a:solidFill>
                          <a:effectLst/>
                          <a:latin typeface="Arial" panose="020B0604020202020204" pitchFamily="34" charset="0"/>
                        </a:rPr>
                        <a:t>Ranking</a:t>
                      </a:r>
                      <a:endParaRPr lang="en-US" sz="120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76782439"/>
                  </a:ext>
                </a:extLst>
              </a:tr>
              <a:tr h="977509">
                <a:tc>
                  <a:txBody>
                    <a:bodyPr/>
                    <a:lstStyle/>
                    <a:p>
                      <a:pPr lvl="0" algn="ctr" fontAlgn="b"/>
                      <a:r>
                        <a:rPr lang="en-US" sz="1200" u="none" strike="noStrike" dirty="0" smtClean="0">
                          <a:effectLst/>
                        </a:rPr>
                        <a:t>Priority</a:t>
                      </a:r>
                      <a:endParaRPr lang="en-US" sz="1200" b="0" i="0" u="none" strike="noStrike" dirty="0">
                        <a:solidFill>
                          <a:srgbClr val="000000"/>
                        </a:solidFill>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b" latinLnBrk="0" hangingPunct="1">
                        <a:lnSpc>
                          <a:spcPct val="114000"/>
                        </a:lnSpc>
                        <a:spcBef>
                          <a:spcPts val="600"/>
                        </a:spcBef>
                        <a:spcAft>
                          <a:spcPts val="0"/>
                        </a:spcAft>
                        <a:buClrTx/>
                        <a:buSzTx/>
                        <a:buFont typeface="Arial" panose="020B0604020202020204" pitchFamily="34" charset="0"/>
                        <a:buNone/>
                        <a:tabLst/>
                        <a:defRPr/>
                      </a:pPr>
                      <a:r>
                        <a:rPr lang="en-US" sz="1200" u="none" strike="noStrike" kern="1200" dirty="0" smtClean="0">
                          <a:solidFill>
                            <a:schemeClr val="dk1"/>
                          </a:solidFill>
                          <a:effectLst/>
                          <a:latin typeface="+mn-lt"/>
                          <a:ea typeface="+mn-ea"/>
                          <a:cs typeface="+mn-cs"/>
                        </a:rPr>
                        <a:t>15 - Critical priority</a:t>
                      </a:r>
                      <a:br>
                        <a:rPr lang="en-US" sz="1200" u="none" strike="noStrike" kern="1200" dirty="0" smtClean="0">
                          <a:solidFill>
                            <a:schemeClr val="dk1"/>
                          </a:solidFill>
                          <a:effectLst/>
                          <a:latin typeface="+mn-lt"/>
                          <a:ea typeface="+mn-ea"/>
                          <a:cs typeface="+mn-cs"/>
                        </a:rPr>
                      </a:br>
                      <a:r>
                        <a:rPr lang="en-US" sz="1200" u="none" strike="noStrike" kern="1200" dirty="0" smtClean="0">
                          <a:solidFill>
                            <a:schemeClr val="dk1"/>
                          </a:solidFill>
                          <a:effectLst/>
                          <a:latin typeface="+mn-lt"/>
                          <a:ea typeface="+mn-ea"/>
                          <a:cs typeface="+mn-cs"/>
                        </a:rPr>
                        <a:t>10 - Strategic priority</a:t>
                      </a:r>
                      <a:br>
                        <a:rPr lang="en-US" sz="1200" u="none" strike="noStrike" kern="1200" dirty="0" smtClean="0">
                          <a:solidFill>
                            <a:schemeClr val="dk1"/>
                          </a:solidFill>
                          <a:effectLst/>
                          <a:latin typeface="+mn-lt"/>
                          <a:ea typeface="+mn-ea"/>
                          <a:cs typeface="+mn-cs"/>
                        </a:rPr>
                      </a:br>
                      <a:r>
                        <a:rPr lang="en-US" sz="1200" u="none" strike="noStrike" kern="1200" dirty="0" smtClean="0">
                          <a:solidFill>
                            <a:schemeClr val="dk1"/>
                          </a:solidFill>
                          <a:effectLst/>
                          <a:latin typeface="+mn-lt"/>
                          <a:ea typeface="+mn-ea"/>
                          <a:cs typeface="+mn-cs"/>
                        </a:rPr>
                        <a:t>5 - Departmental priority</a:t>
                      </a:r>
                      <a:br>
                        <a:rPr lang="en-US" sz="1200" u="none" strike="noStrike" kern="1200" dirty="0" smtClean="0">
                          <a:solidFill>
                            <a:schemeClr val="dk1"/>
                          </a:solidFill>
                          <a:effectLst/>
                          <a:latin typeface="+mn-lt"/>
                          <a:ea typeface="+mn-ea"/>
                          <a:cs typeface="+mn-cs"/>
                        </a:rPr>
                      </a:br>
                      <a:r>
                        <a:rPr lang="en-US" sz="1200" u="none" strike="noStrike" kern="1200" dirty="0" smtClean="0">
                          <a:solidFill>
                            <a:schemeClr val="dk1"/>
                          </a:solidFill>
                          <a:effectLst/>
                          <a:latin typeface="+mn-lt"/>
                          <a:ea typeface="+mn-ea"/>
                          <a:cs typeface="+mn-cs"/>
                        </a:rPr>
                        <a:t>1 - Proactive project</a:t>
                      </a:r>
                      <a:endParaRPr lang="en-US" sz="1200" u="none" strike="noStrike" kern="1200" dirty="0">
                        <a:solidFill>
                          <a:schemeClr val="dk1"/>
                        </a:solidFill>
                        <a:effectLst/>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1459662"/>
                  </a:ext>
                </a:extLst>
              </a:tr>
              <a:tr h="757282">
                <a:tc>
                  <a:txBody>
                    <a:bodyPr/>
                    <a:lstStyle/>
                    <a:p>
                      <a:pPr lvl="0" algn="ctr" fontAlgn="b"/>
                      <a:r>
                        <a:rPr lang="en-US" sz="1200" u="none" strike="noStrike" dirty="0">
                          <a:effectLst/>
                        </a:rPr>
                        <a:t>Provides a Competitive </a:t>
                      </a:r>
                      <a:r>
                        <a:rPr lang="en-US" sz="1200" u="none" strike="noStrike" dirty="0" smtClean="0">
                          <a:effectLst/>
                        </a:rPr>
                        <a:t>Advantage</a:t>
                      </a:r>
                      <a:endParaRPr lang="en-US" sz="1200" b="0" i="0" u="none" strike="noStrike" dirty="0">
                        <a:solidFill>
                          <a:srgbClr val="000000"/>
                        </a:solidFill>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14000"/>
                        </a:lnSpc>
                        <a:spcBef>
                          <a:spcPts val="600"/>
                        </a:spcBef>
                        <a:spcAft>
                          <a:spcPts val="0"/>
                        </a:spcAft>
                        <a:buClrTx/>
                        <a:buSzTx/>
                        <a:buFont typeface="Arial" panose="020B0604020202020204" pitchFamily="34" charset="0"/>
                        <a:buNone/>
                        <a:tabLst/>
                        <a:defRPr/>
                      </a:pPr>
                      <a:r>
                        <a:rPr lang="en-US" sz="1200" u="none" strike="noStrike" dirty="0" smtClean="0">
                          <a:effectLst/>
                        </a:rPr>
                        <a:t>10 - </a:t>
                      </a:r>
                      <a:r>
                        <a:rPr lang="en-US" sz="1200" u="none" strike="noStrike" kern="1200" dirty="0" smtClean="0">
                          <a:solidFill>
                            <a:schemeClr val="dk1"/>
                          </a:solidFill>
                          <a:effectLst/>
                          <a:latin typeface="+mn-lt"/>
                          <a:ea typeface="+mn-ea"/>
                          <a:cs typeface="+mn-cs"/>
                        </a:rPr>
                        <a:t>Earns revenue / enhance Rice reputation</a:t>
                      </a:r>
                      <a:br>
                        <a:rPr lang="en-US" sz="1200" u="none" strike="noStrike" kern="1200" dirty="0" smtClean="0">
                          <a:solidFill>
                            <a:schemeClr val="dk1"/>
                          </a:solidFill>
                          <a:effectLst/>
                          <a:latin typeface="+mn-lt"/>
                          <a:ea typeface="+mn-ea"/>
                          <a:cs typeface="+mn-cs"/>
                        </a:rPr>
                      </a:br>
                      <a:r>
                        <a:rPr lang="en-US" sz="1200" u="none" strike="noStrike" kern="1200" dirty="0" smtClean="0">
                          <a:solidFill>
                            <a:schemeClr val="dk1"/>
                          </a:solidFill>
                          <a:effectLst/>
                          <a:latin typeface="+mn-lt"/>
                          <a:ea typeface="+mn-ea"/>
                          <a:cs typeface="+mn-cs"/>
                        </a:rPr>
                        <a:t>5 - Bring Rice in line with market / cost avoidance</a:t>
                      </a:r>
                      <a:br>
                        <a:rPr lang="en-US" sz="1200" u="none" strike="noStrike" kern="1200" dirty="0" smtClean="0">
                          <a:solidFill>
                            <a:schemeClr val="dk1"/>
                          </a:solidFill>
                          <a:effectLst/>
                          <a:latin typeface="+mn-lt"/>
                          <a:ea typeface="+mn-ea"/>
                          <a:cs typeface="+mn-cs"/>
                        </a:rPr>
                      </a:br>
                      <a:r>
                        <a:rPr lang="en-US" sz="1200" u="none" strike="noStrike" kern="1200" dirty="0" smtClean="0">
                          <a:solidFill>
                            <a:schemeClr val="dk1"/>
                          </a:solidFill>
                          <a:effectLst/>
                          <a:latin typeface="+mn-lt"/>
                          <a:ea typeface="+mn-ea"/>
                          <a:cs typeface="+mn-cs"/>
                        </a:rPr>
                        <a:t>1 - Cost of doing business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3453944"/>
                  </a:ext>
                </a:extLst>
              </a:tr>
              <a:tr h="1358733">
                <a:tc>
                  <a:txBody>
                    <a:bodyPr/>
                    <a:lstStyle/>
                    <a:p>
                      <a:pPr lvl="0" algn="ctr" fontAlgn="b"/>
                      <a:r>
                        <a:rPr lang="en-US" sz="1200" u="none" strike="noStrike" dirty="0">
                          <a:effectLst/>
                        </a:rPr>
                        <a:t>Organizational </a:t>
                      </a:r>
                      <a:r>
                        <a:rPr lang="en-US" sz="1200" u="none" strike="noStrike" dirty="0" smtClean="0">
                          <a:effectLst/>
                        </a:rPr>
                        <a:t>Readiness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b" latinLnBrk="0" hangingPunct="1">
                        <a:lnSpc>
                          <a:spcPct val="114000"/>
                        </a:lnSpc>
                        <a:spcBef>
                          <a:spcPts val="600"/>
                        </a:spcBef>
                        <a:spcAft>
                          <a:spcPts val="0"/>
                        </a:spcAft>
                        <a:buClrTx/>
                        <a:buSzTx/>
                        <a:buFont typeface="Arial" panose="020B0604020202020204" pitchFamily="34" charset="0"/>
                        <a:buNone/>
                        <a:tabLst/>
                        <a:defRPr/>
                      </a:pPr>
                      <a:r>
                        <a:rPr lang="en-US" sz="1200" u="none" strike="noStrike" dirty="0" smtClean="0">
                          <a:effectLst/>
                        </a:rPr>
                        <a:t>10 - Leadership commits resources / funding / partnership</a:t>
                      </a:r>
                      <a:r>
                        <a:rPr lang="en-US" sz="1200" u="none" strike="noStrike" baseline="0" dirty="0" smtClean="0">
                          <a:effectLst/>
                        </a:rPr>
                        <a:t> with another department</a:t>
                      </a:r>
                      <a:endParaRPr lang="en-US" sz="1200" u="none" strike="noStrike" dirty="0" smtClean="0">
                        <a:effectLst/>
                      </a:endParaRPr>
                    </a:p>
                    <a:p>
                      <a:pPr marL="0" marR="0" lvl="0" indent="0" algn="l" defTabSz="914400" rtl="0" eaLnBrk="1" fontAlgn="b" latinLnBrk="0" hangingPunct="1">
                        <a:lnSpc>
                          <a:spcPct val="114000"/>
                        </a:lnSpc>
                        <a:spcBef>
                          <a:spcPts val="600"/>
                        </a:spcBef>
                        <a:spcAft>
                          <a:spcPts val="0"/>
                        </a:spcAft>
                        <a:buClrTx/>
                        <a:buSzTx/>
                        <a:buFont typeface="Arial" panose="020B0604020202020204" pitchFamily="34" charset="0"/>
                        <a:buNone/>
                        <a:tabLst/>
                        <a:defRPr/>
                      </a:pPr>
                      <a:r>
                        <a:rPr lang="en-US" sz="1200" u="none" strike="noStrike" dirty="0" smtClean="0">
                          <a:effectLst/>
                        </a:rPr>
                        <a:t>5 - Some buy-in but capacity / alignment inconsistent among impacted stakeholders</a:t>
                      </a:r>
                    </a:p>
                    <a:p>
                      <a:pPr marL="0" marR="0" lvl="0" indent="0" algn="l" defTabSz="914400" rtl="0" eaLnBrk="1" fontAlgn="b" latinLnBrk="0" hangingPunct="1">
                        <a:lnSpc>
                          <a:spcPct val="114000"/>
                        </a:lnSpc>
                        <a:spcBef>
                          <a:spcPts val="600"/>
                        </a:spcBef>
                        <a:spcAft>
                          <a:spcPts val="0"/>
                        </a:spcAft>
                        <a:buClrTx/>
                        <a:buSzTx/>
                        <a:buFont typeface="Arial" panose="020B0604020202020204" pitchFamily="34" charset="0"/>
                        <a:buNone/>
                        <a:tabLst/>
                        <a:defRPr/>
                      </a:pPr>
                      <a:r>
                        <a:rPr lang="en-US" sz="1200" u="none" strike="noStrike" dirty="0" smtClean="0">
                          <a:effectLst/>
                        </a:rPr>
                        <a:t>1 - No cohesive support by impacted stakeholders</a:t>
                      </a:r>
                      <a:endParaRPr lang="en-US" sz="1200" b="0" i="0" u="none" strike="noStrike" dirty="0" smtClean="0">
                        <a:solidFill>
                          <a:srgbClr val="000000"/>
                        </a:solidFill>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45347377"/>
                  </a:ext>
                </a:extLst>
              </a:tr>
              <a:tr h="757282">
                <a:tc>
                  <a:txBody>
                    <a:bodyPr/>
                    <a:lstStyle/>
                    <a:p>
                      <a:pPr lvl="0" algn="ctr" fontAlgn="b"/>
                      <a:r>
                        <a:rPr lang="en-US" sz="1200" u="none" strike="noStrike" dirty="0" smtClean="0">
                          <a:effectLst/>
                        </a:rPr>
                        <a:t>Synergy With Proposed New</a:t>
                      </a:r>
                      <a:r>
                        <a:rPr lang="en-US" sz="1200" u="none" strike="noStrike" baseline="0" dirty="0" smtClean="0">
                          <a:effectLst/>
                        </a:rPr>
                        <a:t> ERP System</a:t>
                      </a:r>
                      <a:endParaRPr lang="en-US" sz="1200" b="0" i="0" u="none" strike="noStrike" dirty="0">
                        <a:solidFill>
                          <a:srgbClr val="000000"/>
                        </a:solidFill>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14000"/>
                        </a:lnSpc>
                        <a:spcBef>
                          <a:spcPts val="600"/>
                        </a:spcBef>
                        <a:spcAft>
                          <a:spcPts val="0"/>
                        </a:spcAft>
                        <a:buClrTx/>
                        <a:buSzTx/>
                        <a:buFont typeface="Arial" panose="020B0604020202020204" pitchFamily="34" charset="0"/>
                        <a:buNone/>
                        <a:tabLst/>
                        <a:defRPr/>
                      </a:pPr>
                      <a:r>
                        <a:rPr lang="en-US" sz="1200" u="none" strike="noStrike" kern="1200" dirty="0" smtClean="0">
                          <a:solidFill>
                            <a:schemeClr val="dk1"/>
                          </a:solidFill>
                          <a:effectLst/>
                          <a:latin typeface="+mn-lt"/>
                          <a:ea typeface="+mn-ea"/>
                          <a:cs typeface="+mn-cs"/>
                        </a:rPr>
                        <a:t>10 – Unlikely to be impacted by ERP or supporting technology for ERP</a:t>
                      </a:r>
                    </a:p>
                    <a:p>
                      <a:pPr marL="0" marR="0" lvl="0" indent="0" algn="l" defTabSz="914400" rtl="0" eaLnBrk="1" fontAlgn="b" latinLnBrk="0" hangingPunct="1">
                        <a:lnSpc>
                          <a:spcPct val="114000"/>
                        </a:lnSpc>
                        <a:spcBef>
                          <a:spcPts val="600"/>
                        </a:spcBef>
                        <a:spcAft>
                          <a:spcPts val="0"/>
                        </a:spcAft>
                        <a:buClrTx/>
                        <a:buSzTx/>
                        <a:buFont typeface="Arial" panose="020B0604020202020204" pitchFamily="34" charset="0"/>
                        <a:buNone/>
                        <a:tabLst/>
                        <a:defRPr/>
                      </a:pPr>
                      <a:r>
                        <a:rPr lang="en-US" sz="1200" u="none" strike="noStrike" kern="1200" dirty="0" smtClean="0">
                          <a:solidFill>
                            <a:schemeClr val="dk1"/>
                          </a:solidFill>
                          <a:effectLst/>
                          <a:latin typeface="+mn-lt"/>
                          <a:ea typeface="+mn-ea"/>
                          <a:cs typeface="+mn-cs"/>
                        </a:rPr>
                        <a:t>5 – Compelling exceptions</a:t>
                      </a:r>
                    </a:p>
                    <a:p>
                      <a:pPr marL="0" marR="0" lvl="0" indent="0" algn="l" defTabSz="914400" rtl="0" eaLnBrk="1" fontAlgn="b" latinLnBrk="0" hangingPunct="1">
                        <a:lnSpc>
                          <a:spcPct val="114000"/>
                        </a:lnSpc>
                        <a:spcBef>
                          <a:spcPts val="600"/>
                        </a:spcBef>
                        <a:spcAft>
                          <a:spcPts val="0"/>
                        </a:spcAft>
                        <a:buClrTx/>
                        <a:buSzTx/>
                        <a:buFont typeface="Arial" panose="020B0604020202020204" pitchFamily="34" charset="0"/>
                        <a:buNone/>
                        <a:tabLst/>
                        <a:defRPr/>
                      </a:pPr>
                      <a:r>
                        <a:rPr lang="en-US" sz="1200" u="none" strike="noStrike" kern="1200" dirty="0" smtClean="0">
                          <a:solidFill>
                            <a:schemeClr val="dk1"/>
                          </a:solidFill>
                          <a:effectLst/>
                          <a:latin typeface="+mn-lt"/>
                          <a:ea typeface="+mn-ea"/>
                          <a:cs typeface="+mn-cs"/>
                        </a:rPr>
                        <a:t>1 - Potential resource conflict with ERP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1260041"/>
                  </a:ext>
                </a:extLst>
              </a:tr>
            </a:tbl>
          </a:graphicData>
        </a:graphic>
      </p:graphicFrame>
    </p:spTree>
    <p:extLst>
      <p:ext uri="{BB962C8B-B14F-4D97-AF65-F5344CB8AC3E}">
        <p14:creationId xmlns:p14="http://schemas.microsoft.com/office/powerpoint/2010/main" val="293338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Purpose and Agenda</a:t>
            </a:r>
            <a:endParaRPr lang="en-US" sz="2400" dirty="0"/>
          </a:p>
        </p:txBody>
      </p:sp>
      <p:sp>
        <p:nvSpPr>
          <p:cNvPr id="3" name="Content Placeholder 2"/>
          <p:cNvSpPr>
            <a:spLocks noGrp="1"/>
          </p:cNvSpPr>
          <p:nvPr>
            <p:ph idx="1"/>
          </p:nvPr>
        </p:nvSpPr>
        <p:spPr>
          <a:xfrm>
            <a:off x="533400" y="1295400"/>
            <a:ext cx="7772400" cy="4114800"/>
          </a:xfrm>
        </p:spPr>
        <p:txBody>
          <a:bodyPr/>
          <a:lstStyle/>
          <a:p>
            <a:pPr marL="0" indent="0">
              <a:buNone/>
            </a:pPr>
            <a:r>
              <a:rPr lang="en-US" sz="1800" b="1" dirty="0" smtClean="0">
                <a:latin typeface="+mn-lt"/>
                <a:cs typeface="Calibri" panose="020F0502020204030204" pitchFamily="34" charset="0"/>
              </a:rPr>
              <a:t>Purpose:</a:t>
            </a:r>
          </a:p>
          <a:p>
            <a:pPr marL="0" indent="0">
              <a:buNone/>
            </a:pPr>
            <a:r>
              <a:rPr lang="en-US" sz="1800" dirty="0" smtClean="0">
                <a:latin typeface="+mn-lt"/>
                <a:cs typeface="Calibri" panose="020F0502020204030204" pitchFamily="34" charset="0"/>
              </a:rPr>
              <a:t>The purpose of today’s brown bag is to hold an interactive discussion on project management and how project management is used in your organization.</a:t>
            </a:r>
          </a:p>
          <a:p>
            <a:pPr marL="0" indent="0">
              <a:buNone/>
            </a:pPr>
            <a:endParaRPr lang="en-US" sz="1800" dirty="0">
              <a:latin typeface="+mn-lt"/>
              <a:cs typeface="Calibri" panose="020F0502020204030204" pitchFamily="34" charset="0"/>
            </a:endParaRPr>
          </a:p>
          <a:p>
            <a:pPr marL="0" indent="0">
              <a:buNone/>
            </a:pPr>
            <a:r>
              <a:rPr lang="en-US" sz="1600" b="1" dirty="0" smtClean="0">
                <a:latin typeface="+mn-lt"/>
                <a:cs typeface="Calibri" panose="020F0502020204030204" pitchFamily="34" charset="0"/>
              </a:rPr>
              <a:t>Agenda:</a:t>
            </a:r>
          </a:p>
          <a:p>
            <a:r>
              <a:rPr lang="en-US" sz="1600" dirty="0" smtClean="0">
                <a:latin typeface="+mn-lt"/>
                <a:cs typeface="Calibri" panose="020F0502020204030204" pitchFamily="34" charset="0"/>
              </a:rPr>
              <a:t>Introductions</a:t>
            </a:r>
          </a:p>
          <a:p>
            <a:r>
              <a:rPr lang="en-US" sz="1600" dirty="0" smtClean="0">
                <a:latin typeface="+mn-lt"/>
                <a:cs typeface="Calibri" panose="020F0502020204030204" pitchFamily="34" charset="0"/>
              </a:rPr>
              <a:t>Benefits </a:t>
            </a:r>
            <a:r>
              <a:rPr lang="en-US" sz="1600" dirty="0" smtClean="0">
                <a:latin typeface="+mn-lt"/>
                <a:cs typeface="Calibri" panose="020F0502020204030204" pitchFamily="34" charset="0"/>
              </a:rPr>
              <a:t>of a Project and a PMO</a:t>
            </a:r>
          </a:p>
          <a:p>
            <a:r>
              <a:rPr lang="en-US" sz="1600" dirty="0" smtClean="0">
                <a:latin typeface="+mn-lt"/>
                <a:cs typeface="Calibri" panose="020F0502020204030204" pitchFamily="34" charset="0"/>
              </a:rPr>
              <a:t>What is Governance?</a:t>
            </a:r>
          </a:p>
          <a:p>
            <a:r>
              <a:rPr lang="en-US" sz="1600" dirty="0" smtClean="0">
                <a:latin typeface="+mn-lt"/>
                <a:cs typeface="Calibri" panose="020F0502020204030204" pitchFamily="34" charset="0"/>
              </a:rPr>
              <a:t>Types </a:t>
            </a:r>
            <a:r>
              <a:rPr lang="en-US" sz="1600" dirty="0">
                <a:latin typeface="+mn-lt"/>
                <a:cs typeface="Calibri" panose="020F0502020204030204" pitchFamily="34" charset="0"/>
              </a:rPr>
              <a:t>of Approved Projects</a:t>
            </a:r>
          </a:p>
          <a:p>
            <a:r>
              <a:rPr lang="en-US" sz="1600" dirty="0" smtClean="0">
                <a:latin typeface="+mn-lt"/>
                <a:cs typeface="Calibri" panose="020F0502020204030204" pitchFamily="34" charset="0"/>
              </a:rPr>
              <a:t>Key </a:t>
            </a:r>
            <a:r>
              <a:rPr lang="en-US" sz="1600" dirty="0" smtClean="0">
                <a:latin typeface="+mn-lt"/>
                <a:cs typeface="Calibri" panose="020F0502020204030204" pitchFamily="34" charset="0"/>
              </a:rPr>
              <a:t>Project Management </a:t>
            </a:r>
            <a:r>
              <a:rPr lang="en-US" sz="1600" dirty="0" smtClean="0">
                <a:latin typeface="+mn-lt"/>
                <a:cs typeface="Calibri" panose="020F0502020204030204" pitchFamily="34" charset="0"/>
              </a:rPr>
              <a:t>Processes and Tools</a:t>
            </a:r>
          </a:p>
          <a:p>
            <a:r>
              <a:rPr lang="en-US" sz="1600" dirty="0">
                <a:latin typeface="+mn-lt"/>
                <a:cs typeface="Calibri" panose="020F0502020204030204" pitchFamily="34" charset="0"/>
              </a:rPr>
              <a:t>Project Management </a:t>
            </a:r>
            <a:r>
              <a:rPr lang="en-US" sz="1600" dirty="0" smtClean="0">
                <a:latin typeface="+mn-lt"/>
                <a:cs typeface="Calibri" panose="020F0502020204030204" pitchFamily="34" charset="0"/>
              </a:rPr>
              <a:t>Methodologies</a:t>
            </a:r>
          </a:p>
          <a:p>
            <a:r>
              <a:rPr lang="en-US" sz="1600" dirty="0" smtClean="0">
                <a:latin typeface="+mn-lt"/>
                <a:cs typeface="Calibri" panose="020F0502020204030204" pitchFamily="34" charset="0"/>
              </a:rPr>
              <a:t>Agile Example: Service Teams</a:t>
            </a:r>
          </a:p>
          <a:p>
            <a:r>
              <a:rPr lang="en-US" sz="1600" dirty="0" smtClean="0">
                <a:latin typeface="+mn-lt"/>
                <a:cs typeface="Calibri" panose="020F0502020204030204" pitchFamily="34" charset="0"/>
              </a:rPr>
              <a:t>Reporting (monday.com)</a:t>
            </a:r>
          </a:p>
          <a:p>
            <a:r>
              <a:rPr lang="en-US" sz="1600" dirty="0" smtClean="0">
                <a:latin typeface="+mn-lt"/>
                <a:cs typeface="Calibri" panose="020F0502020204030204" pitchFamily="34" charset="0"/>
              </a:rPr>
              <a:t>A PM Best Practice: Lessons Learned</a:t>
            </a:r>
            <a:endParaRPr lang="en-US" sz="1600" dirty="0">
              <a:latin typeface="+mn-lt"/>
              <a:cs typeface="Calibri" panose="020F0502020204030204" pitchFamily="34" charset="0"/>
            </a:endParaRPr>
          </a:p>
          <a:p>
            <a:r>
              <a:rPr lang="en-US" sz="1600" dirty="0" smtClean="0">
                <a:latin typeface="+mn-lt"/>
                <a:cs typeface="Calibri" panose="020F0502020204030204" pitchFamily="34" charset="0"/>
              </a:rPr>
              <a:t>Future </a:t>
            </a:r>
            <a:r>
              <a:rPr lang="en-US" sz="1600" dirty="0" smtClean="0">
                <a:latin typeface="+mn-lt"/>
                <a:cs typeface="Calibri" panose="020F0502020204030204" pitchFamily="34" charset="0"/>
              </a:rPr>
              <a:t>Topics</a:t>
            </a:r>
            <a:r>
              <a:rPr lang="en-US" sz="1600" dirty="0" smtClean="0">
                <a:latin typeface="+mn-lt"/>
                <a:cs typeface="Calibri" panose="020F0502020204030204" pitchFamily="34" charset="0"/>
              </a:rPr>
              <a:t>?</a:t>
            </a:r>
          </a:p>
          <a:p>
            <a:r>
              <a:rPr lang="en-US" sz="1600" dirty="0" smtClean="0">
                <a:cs typeface="Calibri" panose="020F0502020204030204" pitchFamily="34" charset="0"/>
              </a:rPr>
              <a:t>Appendix:  Draft </a:t>
            </a:r>
            <a:r>
              <a:rPr lang="en-US" sz="1600" smtClean="0">
                <a:cs typeface="Calibri" panose="020F0502020204030204" pitchFamily="34" charset="0"/>
              </a:rPr>
              <a:t>Prioritization Criteria</a:t>
            </a:r>
            <a:endParaRPr lang="en-US" sz="1600" dirty="0">
              <a:latin typeface="+mn-lt"/>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9C22433-3B97-5C46-ABE8-164CEDA09390}" type="slidenum">
              <a:rPr lang="en-US" altLang="x-none" smtClean="0"/>
              <a:pPr/>
              <a:t>2</a:t>
            </a:fld>
            <a:endParaRPr lang="en-US" altLang="x-none"/>
          </a:p>
        </p:txBody>
      </p:sp>
    </p:spTree>
    <p:extLst>
      <p:ext uri="{BB962C8B-B14F-4D97-AF65-F5344CB8AC3E}">
        <p14:creationId xmlns:p14="http://schemas.microsoft.com/office/powerpoint/2010/main" val="758830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7BE488-5D67-BF48-88C6-11A8D04A3626}" type="slidenum">
              <a:rPr lang="en-US" altLang="x-none" smtClean="0"/>
              <a:pPr/>
              <a:t>3</a:t>
            </a:fld>
            <a:endParaRPr lang="en-US" altLang="x-none"/>
          </a:p>
        </p:txBody>
      </p:sp>
      <p:sp>
        <p:nvSpPr>
          <p:cNvPr id="10" name="Block Arc 9"/>
          <p:cNvSpPr/>
          <p:nvPr/>
        </p:nvSpPr>
        <p:spPr bwMode="auto">
          <a:xfrm>
            <a:off x="1688122" y="1285311"/>
            <a:ext cx="5181600" cy="4079631"/>
          </a:xfrm>
          <a:prstGeom prst="blockArc">
            <a:avLst>
              <a:gd name="adj1" fmla="val 10468627"/>
              <a:gd name="adj2" fmla="val 406851"/>
              <a:gd name="adj3" fmla="val 20438"/>
            </a:avLst>
          </a:prstGeom>
          <a:solidFill>
            <a:schemeClr val="accent1"/>
          </a:solidFill>
          <a:ln w="34925" cap="flat" cmpd="sng" algn="ctr">
            <a:noFill/>
            <a:prstDash val="solid"/>
            <a:round/>
            <a:headEnd type="none" w="med" len="med"/>
            <a:tailEnd type="none" w="med" len="med"/>
          </a:ln>
          <a:effectLst>
            <a:outerShdw blurRad="44450" dist="27940" dir="5400000" algn="ctr">
              <a:srgbClr val="000000">
                <a:alpha val="32000"/>
              </a:srgbClr>
            </a:outerShdw>
          </a:effectLst>
          <a:scene3d>
            <a:camera prst="perspectiveFront"/>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15" name="Oval 14"/>
          <p:cNvSpPr/>
          <p:nvPr/>
        </p:nvSpPr>
        <p:spPr bwMode="auto">
          <a:xfrm>
            <a:off x="3215256" y="2715798"/>
            <a:ext cx="2309244" cy="127781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13" name="Picture 12"/>
          <p:cNvPicPr>
            <a:picLocks noChangeAspect="1"/>
          </p:cNvPicPr>
          <p:nvPr/>
        </p:nvPicPr>
        <p:blipFill>
          <a:blip r:embed="rId3"/>
          <a:stretch>
            <a:fillRect/>
          </a:stretch>
        </p:blipFill>
        <p:spPr>
          <a:xfrm>
            <a:off x="3733800" y="3260598"/>
            <a:ext cx="1219201" cy="414483"/>
          </a:xfrm>
          <a:prstGeom prst="rect">
            <a:avLst/>
          </a:prstGeom>
        </p:spPr>
      </p:pic>
      <p:sp>
        <p:nvSpPr>
          <p:cNvPr id="16" name="TextBox 15"/>
          <p:cNvSpPr txBox="1"/>
          <p:nvPr/>
        </p:nvSpPr>
        <p:spPr>
          <a:xfrm>
            <a:off x="3810000" y="2884249"/>
            <a:ext cx="990600" cy="461665"/>
          </a:xfrm>
          <a:prstGeom prst="rect">
            <a:avLst/>
          </a:prstGeom>
          <a:noFill/>
        </p:spPr>
        <p:txBody>
          <a:bodyPr wrap="square" rtlCol="0">
            <a:spAutoFit/>
          </a:bodyPr>
          <a:lstStyle/>
          <a:p>
            <a:pPr algn="ctr"/>
            <a:r>
              <a:rPr lang="en-US" dirty="0" smtClean="0"/>
              <a:t> PMO</a:t>
            </a:r>
            <a:endParaRPr lang="en-US" dirty="0"/>
          </a:p>
        </p:txBody>
      </p:sp>
      <p:sp>
        <p:nvSpPr>
          <p:cNvPr id="17" name="TextBox 16"/>
          <p:cNvSpPr txBox="1"/>
          <p:nvPr/>
        </p:nvSpPr>
        <p:spPr>
          <a:xfrm>
            <a:off x="1066800" y="4420027"/>
            <a:ext cx="6705600" cy="2056973"/>
          </a:xfrm>
          <a:prstGeom prst="rect">
            <a:avLst/>
          </a:prstGeom>
          <a:solidFill>
            <a:srgbClr val="DEF1F2"/>
          </a:solidFill>
        </p:spPr>
        <p:txBody>
          <a:bodyPr wrap="square" rtlCol="0">
            <a:spAutoFit/>
          </a:bodyPr>
          <a:lstStyle/>
          <a:p>
            <a:pPr marL="285750" indent="-285750">
              <a:lnSpc>
                <a:spcPct val="114000"/>
              </a:lnSpc>
              <a:buFont typeface="Arial" panose="020B0604020202020204" pitchFamily="34" charset="0"/>
              <a:buChar char="•"/>
            </a:pPr>
            <a:r>
              <a:rPr lang="en-US" sz="1400" dirty="0" smtClean="0"/>
              <a:t>Confirm a</a:t>
            </a:r>
            <a:r>
              <a:rPr lang="en-US" sz="1400" dirty="0" smtClean="0"/>
              <a:t>lignment </a:t>
            </a:r>
            <a:r>
              <a:rPr lang="en-US" sz="1400" dirty="0" smtClean="0"/>
              <a:t>with Rice strategy</a:t>
            </a:r>
          </a:p>
          <a:p>
            <a:pPr marL="285750" indent="-285750">
              <a:lnSpc>
                <a:spcPct val="114000"/>
              </a:lnSpc>
              <a:buFont typeface="Arial" panose="020B0604020202020204" pitchFamily="34" charset="0"/>
              <a:buChar char="•"/>
            </a:pPr>
            <a:r>
              <a:rPr lang="en-US" sz="1400" dirty="0"/>
              <a:t>Better governance and control</a:t>
            </a:r>
          </a:p>
          <a:p>
            <a:pPr marL="285750" indent="-285750">
              <a:lnSpc>
                <a:spcPct val="114000"/>
              </a:lnSpc>
              <a:buFont typeface="Arial" panose="020B0604020202020204" pitchFamily="34" charset="0"/>
              <a:buChar char="•"/>
            </a:pPr>
            <a:r>
              <a:rPr lang="en-US" sz="1400" dirty="0" smtClean="0"/>
              <a:t>Improve </a:t>
            </a:r>
            <a:r>
              <a:rPr lang="en-US" sz="1400" dirty="0"/>
              <a:t>collaboration and team </a:t>
            </a:r>
            <a:r>
              <a:rPr lang="en-US" sz="1400" dirty="0" smtClean="0"/>
              <a:t>work</a:t>
            </a:r>
          </a:p>
          <a:p>
            <a:pPr marL="285750" indent="-285750">
              <a:lnSpc>
                <a:spcPct val="114000"/>
              </a:lnSpc>
              <a:buFont typeface="Arial" panose="020B0604020202020204" pitchFamily="34" charset="0"/>
              <a:buChar char="•"/>
            </a:pPr>
            <a:r>
              <a:rPr lang="en-US" sz="1400" dirty="0"/>
              <a:t>Improve resource management</a:t>
            </a:r>
          </a:p>
          <a:p>
            <a:pPr marL="285750" indent="-285750">
              <a:lnSpc>
                <a:spcPct val="114000"/>
              </a:lnSpc>
              <a:buFont typeface="Arial" panose="020B0604020202020204" pitchFamily="34" charset="0"/>
              <a:buChar char="•"/>
            </a:pPr>
            <a:r>
              <a:rPr lang="en-US" sz="1400" dirty="0" smtClean="0"/>
              <a:t>Faster value delivery</a:t>
            </a:r>
          </a:p>
          <a:p>
            <a:pPr marL="285750" indent="-285750">
              <a:lnSpc>
                <a:spcPct val="114000"/>
              </a:lnSpc>
              <a:buFont typeface="Arial" panose="020B0604020202020204" pitchFamily="34" charset="0"/>
              <a:buChar char="•"/>
            </a:pPr>
            <a:r>
              <a:rPr lang="en-US" sz="1400" dirty="0" smtClean="0"/>
              <a:t>Reduce </a:t>
            </a:r>
            <a:r>
              <a:rPr lang="en-US" sz="1400" dirty="0" smtClean="0"/>
              <a:t>risks (Security, integration, change management, etc.)</a:t>
            </a:r>
          </a:p>
          <a:p>
            <a:pPr marL="285750" indent="-285750">
              <a:lnSpc>
                <a:spcPct val="114000"/>
              </a:lnSpc>
              <a:buFont typeface="Arial" panose="020B0604020202020204" pitchFamily="34" charset="0"/>
              <a:buChar char="•"/>
            </a:pPr>
            <a:r>
              <a:rPr lang="en-US" sz="1400" dirty="0" smtClean="0"/>
              <a:t>Consistent way to manage projects</a:t>
            </a:r>
          </a:p>
          <a:p>
            <a:pPr marL="285750" indent="-285750">
              <a:lnSpc>
                <a:spcPct val="114000"/>
              </a:lnSpc>
              <a:buFont typeface="Arial" panose="020B0604020202020204" pitchFamily="34" charset="0"/>
              <a:buChar char="•"/>
            </a:pPr>
            <a:r>
              <a:rPr lang="en-US" sz="1400" dirty="0" smtClean="0"/>
              <a:t>Standardized </a:t>
            </a:r>
            <a:r>
              <a:rPr lang="en-US" sz="1400" dirty="0"/>
              <a:t>methodologies, processes, tools &amp; </a:t>
            </a:r>
            <a:r>
              <a:rPr lang="en-US" sz="1400" dirty="0" smtClean="0"/>
              <a:t>techniques</a:t>
            </a:r>
            <a:endParaRPr lang="en-US" sz="1400" dirty="0"/>
          </a:p>
        </p:txBody>
      </p:sp>
      <p:pic>
        <p:nvPicPr>
          <p:cNvPr id="18" name="Picture 17"/>
          <p:cNvPicPr>
            <a:picLocks noChangeAspect="1"/>
          </p:cNvPicPr>
          <p:nvPr/>
        </p:nvPicPr>
        <p:blipFill>
          <a:blip r:embed="rId4"/>
          <a:stretch>
            <a:fillRect/>
          </a:stretch>
        </p:blipFill>
        <p:spPr>
          <a:xfrm>
            <a:off x="1665263" y="2421251"/>
            <a:ext cx="1025987" cy="866399"/>
          </a:xfrm>
          <a:prstGeom prst="rect">
            <a:avLst/>
          </a:prstGeom>
          <a:ln w="3175">
            <a:solidFill>
              <a:schemeClr val="tx1"/>
            </a:solidFill>
          </a:ln>
        </p:spPr>
      </p:pic>
      <p:pic>
        <p:nvPicPr>
          <p:cNvPr id="19" name="Picture 18"/>
          <p:cNvPicPr>
            <a:picLocks noChangeAspect="1"/>
          </p:cNvPicPr>
          <p:nvPr/>
        </p:nvPicPr>
        <p:blipFill>
          <a:blip r:embed="rId5"/>
          <a:stretch>
            <a:fillRect/>
          </a:stretch>
        </p:blipFill>
        <p:spPr>
          <a:xfrm>
            <a:off x="2781075" y="1564920"/>
            <a:ext cx="954498" cy="808593"/>
          </a:xfrm>
          <a:prstGeom prst="rect">
            <a:avLst/>
          </a:prstGeom>
          <a:ln w="3175">
            <a:solidFill>
              <a:schemeClr val="tx1"/>
            </a:solidFill>
          </a:ln>
        </p:spPr>
      </p:pic>
      <p:pic>
        <p:nvPicPr>
          <p:cNvPr id="20" name="Picture 19"/>
          <p:cNvPicPr>
            <a:picLocks noChangeAspect="1"/>
          </p:cNvPicPr>
          <p:nvPr/>
        </p:nvPicPr>
        <p:blipFill>
          <a:blip r:embed="rId6"/>
          <a:stretch>
            <a:fillRect/>
          </a:stretch>
        </p:blipFill>
        <p:spPr>
          <a:xfrm flipH="1">
            <a:off x="5942298" y="2482032"/>
            <a:ext cx="888602" cy="778566"/>
          </a:xfrm>
          <a:prstGeom prst="rect">
            <a:avLst/>
          </a:prstGeom>
          <a:ln w="3175">
            <a:solidFill>
              <a:schemeClr val="tx1"/>
            </a:solidFill>
          </a:ln>
        </p:spPr>
      </p:pic>
      <p:sp>
        <p:nvSpPr>
          <p:cNvPr id="21" name="Left-Right Arrow 20"/>
          <p:cNvSpPr/>
          <p:nvPr/>
        </p:nvSpPr>
        <p:spPr bwMode="auto">
          <a:xfrm rot="1544761">
            <a:off x="2599545" y="3185697"/>
            <a:ext cx="706203" cy="203162"/>
          </a:xfrm>
          <a:prstGeom prst="lef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2" name="Left-Right Arrow 21"/>
          <p:cNvSpPr/>
          <p:nvPr/>
        </p:nvSpPr>
        <p:spPr bwMode="auto">
          <a:xfrm rot="3199106">
            <a:off x="3055988" y="2564262"/>
            <a:ext cx="706203" cy="203162"/>
          </a:xfrm>
          <a:prstGeom prst="lef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3" name="Left-Right Arrow 22"/>
          <p:cNvSpPr/>
          <p:nvPr/>
        </p:nvSpPr>
        <p:spPr bwMode="auto">
          <a:xfrm rot="20338095">
            <a:off x="5221380" y="2972984"/>
            <a:ext cx="724174" cy="190698"/>
          </a:xfrm>
          <a:prstGeom prst="lef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26" name="Picture 25"/>
          <p:cNvPicPr>
            <a:picLocks noChangeAspect="1"/>
          </p:cNvPicPr>
          <p:nvPr/>
        </p:nvPicPr>
        <p:blipFill>
          <a:blip r:embed="rId7"/>
          <a:stretch>
            <a:fillRect/>
          </a:stretch>
        </p:blipFill>
        <p:spPr>
          <a:xfrm>
            <a:off x="4869652" y="1550747"/>
            <a:ext cx="982822" cy="830365"/>
          </a:xfrm>
          <a:prstGeom prst="rect">
            <a:avLst/>
          </a:prstGeom>
          <a:ln w="3175">
            <a:solidFill>
              <a:schemeClr val="tx1"/>
            </a:solidFill>
          </a:ln>
        </p:spPr>
      </p:pic>
      <p:sp>
        <p:nvSpPr>
          <p:cNvPr id="24" name="Left-Right Arrow 23"/>
          <p:cNvSpPr/>
          <p:nvPr/>
        </p:nvSpPr>
        <p:spPr bwMode="auto">
          <a:xfrm rot="7237574">
            <a:off x="4797896" y="2548728"/>
            <a:ext cx="706203" cy="203162"/>
          </a:xfrm>
          <a:prstGeom prst="lef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27" name="Picture 26"/>
          <p:cNvPicPr>
            <a:picLocks noChangeAspect="1"/>
          </p:cNvPicPr>
          <p:nvPr/>
        </p:nvPicPr>
        <p:blipFill>
          <a:blip r:embed="rId8"/>
          <a:stretch>
            <a:fillRect/>
          </a:stretch>
        </p:blipFill>
        <p:spPr>
          <a:xfrm>
            <a:off x="3825398" y="1434014"/>
            <a:ext cx="954429" cy="820044"/>
          </a:xfrm>
          <a:prstGeom prst="rect">
            <a:avLst/>
          </a:prstGeom>
          <a:ln w="3175">
            <a:solidFill>
              <a:schemeClr val="tx1"/>
            </a:solidFill>
          </a:ln>
        </p:spPr>
      </p:pic>
      <p:sp>
        <p:nvSpPr>
          <p:cNvPr id="25" name="Left-Right Arrow 24"/>
          <p:cNvSpPr/>
          <p:nvPr/>
        </p:nvSpPr>
        <p:spPr bwMode="auto">
          <a:xfrm rot="5400000">
            <a:off x="3980590" y="2407751"/>
            <a:ext cx="632214" cy="211393"/>
          </a:xfrm>
          <a:prstGeom prst="lef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9" name="Left-Right Arrow 28"/>
          <p:cNvSpPr/>
          <p:nvPr/>
        </p:nvSpPr>
        <p:spPr bwMode="auto">
          <a:xfrm rot="16200000">
            <a:off x="4088406" y="3836394"/>
            <a:ext cx="489057" cy="283868"/>
          </a:xfrm>
          <a:prstGeom prst="lef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30" name="TextBox 29"/>
          <p:cNvSpPr txBox="1"/>
          <p:nvPr/>
        </p:nvSpPr>
        <p:spPr>
          <a:xfrm>
            <a:off x="1711575" y="2165151"/>
            <a:ext cx="640632" cy="215444"/>
          </a:xfrm>
          <a:prstGeom prst="rect">
            <a:avLst/>
          </a:prstGeom>
          <a:solidFill>
            <a:schemeClr val="bg1"/>
          </a:solidFill>
        </p:spPr>
        <p:txBody>
          <a:bodyPr wrap="square" rtlCol="0">
            <a:spAutoFit/>
          </a:bodyPr>
          <a:lstStyle/>
          <a:p>
            <a:r>
              <a:rPr lang="en-US" sz="800" b="1" dirty="0" smtClean="0"/>
              <a:t>Project A</a:t>
            </a:r>
            <a:endParaRPr lang="en-US" sz="800" b="1" dirty="0"/>
          </a:p>
        </p:txBody>
      </p:sp>
      <p:sp>
        <p:nvSpPr>
          <p:cNvPr id="31" name="TextBox 30"/>
          <p:cNvSpPr txBox="1"/>
          <p:nvPr/>
        </p:nvSpPr>
        <p:spPr>
          <a:xfrm>
            <a:off x="2816862" y="1340425"/>
            <a:ext cx="670042" cy="215444"/>
          </a:xfrm>
          <a:prstGeom prst="rect">
            <a:avLst/>
          </a:prstGeom>
          <a:solidFill>
            <a:schemeClr val="bg1"/>
          </a:solidFill>
        </p:spPr>
        <p:txBody>
          <a:bodyPr wrap="square" rtlCol="0">
            <a:spAutoFit/>
          </a:bodyPr>
          <a:lstStyle/>
          <a:p>
            <a:r>
              <a:rPr lang="en-US" sz="800" b="1" dirty="0" smtClean="0"/>
              <a:t>Project B</a:t>
            </a:r>
            <a:endParaRPr lang="en-US" sz="800" b="1" dirty="0"/>
          </a:p>
        </p:txBody>
      </p:sp>
      <p:sp>
        <p:nvSpPr>
          <p:cNvPr id="32" name="TextBox 31"/>
          <p:cNvSpPr txBox="1"/>
          <p:nvPr/>
        </p:nvSpPr>
        <p:spPr>
          <a:xfrm>
            <a:off x="4002528" y="1203999"/>
            <a:ext cx="636251" cy="215444"/>
          </a:xfrm>
          <a:prstGeom prst="rect">
            <a:avLst/>
          </a:prstGeom>
          <a:solidFill>
            <a:schemeClr val="bg1"/>
          </a:solidFill>
        </p:spPr>
        <p:txBody>
          <a:bodyPr wrap="square" rtlCol="0">
            <a:spAutoFit/>
          </a:bodyPr>
          <a:lstStyle/>
          <a:p>
            <a:r>
              <a:rPr lang="en-US" sz="800" b="1" dirty="0" smtClean="0"/>
              <a:t>Project C</a:t>
            </a:r>
            <a:endParaRPr lang="en-US" sz="800" b="1" dirty="0"/>
          </a:p>
        </p:txBody>
      </p:sp>
      <p:sp>
        <p:nvSpPr>
          <p:cNvPr id="33" name="TextBox 32"/>
          <p:cNvSpPr txBox="1"/>
          <p:nvPr/>
        </p:nvSpPr>
        <p:spPr>
          <a:xfrm>
            <a:off x="5354867" y="1311721"/>
            <a:ext cx="653174" cy="215444"/>
          </a:xfrm>
          <a:prstGeom prst="rect">
            <a:avLst/>
          </a:prstGeom>
          <a:solidFill>
            <a:schemeClr val="bg1"/>
          </a:solidFill>
        </p:spPr>
        <p:txBody>
          <a:bodyPr wrap="square" rtlCol="0">
            <a:spAutoFit/>
          </a:bodyPr>
          <a:lstStyle/>
          <a:p>
            <a:r>
              <a:rPr lang="en-US" sz="800" b="1" dirty="0" smtClean="0"/>
              <a:t>Project D</a:t>
            </a:r>
            <a:endParaRPr lang="en-US" sz="800" b="1" dirty="0"/>
          </a:p>
        </p:txBody>
      </p:sp>
      <p:sp>
        <p:nvSpPr>
          <p:cNvPr id="34" name="TextBox 33"/>
          <p:cNvSpPr txBox="1"/>
          <p:nvPr/>
        </p:nvSpPr>
        <p:spPr>
          <a:xfrm>
            <a:off x="6182778" y="2239908"/>
            <a:ext cx="643907" cy="215444"/>
          </a:xfrm>
          <a:prstGeom prst="rect">
            <a:avLst/>
          </a:prstGeom>
          <a:solidFill>
            <a:schemeClr val="bg1"/>
          </a:solidFill>
        </p:spPr>
        <p:txBody>
          <a:bodyPr wrap="square" rtlCol="0">
            <a:spAutoFit/>
          </a:bodyPr>
          <a:lstStyle/>
          <a:p>
            <a:r>
              <a:rPr lang="en-US" sz="800" b="1" dirty="0" smtClean="0"/>
              <a:t>Project E</a:t>
            </a:r>
            <a:endParaRPr lang="en-US" sz="800" b="1" dirty="0"/>
          </a:p>
        </p:txBody>
      </p:sp>
      <p:sp>
        <p:nvSpPr>
          <p:cNvPr id="35" name="Rectangle 34"/>
          <p:cNvSpPr/>
          <p:nvPr/>
        </p:nvSpPr>
        <p:spPr>
          <a:xfrm>
            <a:off x="3124200" y="304800"/>
            <a:ext cx="5486400" cy="461665"/>
          </a:xfrm>
          <a:prstGeom prst="rect">
            <a:avLst/>
          </a:prstGeom>
        </p:spPr>
        <p:txBody>
          <a:bodyPr wrap="square">
            <a:spAutoFit/>
          </a:bodyPr>
          <a:lstStyle/>
          <a:p>
            <a:pPr algn="r"/>
            <a:r>
              <a:rPr lang="en-US" dirty="0" smtClean="0"/>
              <a:t>Benefits of a Project and a PMO</a:t>
            </a:r>
            <a:endParaRPr lang="en-US" dirty="0"/>
          </a:p>
        </p:txBody>
      </p:sp>
    </p:spTree>
    <p:extLst>
      <p:ext uri="{BB962C8B-B14F-4D97-AF65-F5344CB8AC3E}">
        <p14:creationId xmlns:p14="http://schemas.microsoft.com/office/powerpoint/2010/main" val="2897565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is Governance?</a:t>
            </a:r>
            <a:endParaRPr lang="en-US" sz="2400" dirty="0"/>
          </a:p>
        </p:txBody>
      </p:sp>
      <p:sp>
        <p:nvSpPr>
          <p:cNvPr id="4" name="Slide Number Placeholder 3"/>
          <p:cNvSpPr>
            <a:spLocks noGrp="1"/>
          </p:cNvSpPr>
          <p:nvPr>
            <p:ph type="sldNum" sz="quarter" idx="12"/>
          </p:nvPr>
        </p:nvSpPr>
        <p:spPr/>
        <p:txBody>
          <a:bodyPr/>
          <a:lstStyle/>
          <a:p>
            <a:fld id="{B9C22433-3B97-5C46-ABE8-164CEDA09390}" type="slidenum">
              <a:rPr lang="en-US" altLang="x-none" smtClean="0"/>
              <a:pPr/>
              <a:t>4</a:t>
            </a:fld>
            <a:endParaRPr lang="en-US" altLang="x-none" dirty="0"/>
          </a:p>
        </p:txBody>
      </p:sp>
      <p:pic>
        <p:nvPicPr>
          <p:cNvPr id="7" name="Picture 6" descr="10 great get-down-to-business Twitter apps for nonprofits ..."/>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613546">
            <a:off x="2167907" y="4611940"/>
            <a:ext cx="1317878" cy="1277884"/>
          </a:xfrm>
          <a:prstGeom prst="rect">
            <a:avLst/>
          </a:prstGeom>
        </p:spPr>
      </p:pic>
      <p:sp>
        <p:nvSpPr>
          <p:cNvPr id="8" name="TextBox 7"/>
          <p:cNvSpPr txBox="1"/>
          <p:nvPr/>
        </p:nvSpPr>
        <p:spPr>
          <a:xfrm>
            <a:off x="1058036" y="4116199"/>
            <a:ext cx="1319592" cy="261610"/>
          </a:xfrm>
          <a:prstGeom prst="rect">
            <a:avLst/>
          </a:prstGeom>
          <a:noFill/>
        </p:spPr>
        <p:txBody>
          <a:bodyPr wrap="none" rtlCol="0">
            <a:spAutoFit/>
          </a:bodyPr>
          <a:lstStyle/>
          <a:p>
            <a:r>
              <a:rPr lang="en-US" sz="1100" dirty="0" smtClean="0">
                <a:latin typeface="+mj-lt"/>
              </a:rPr>
              <a:t>IT Subcommittees</a:t>
            </a:r>
            <a:endParaRPr lang="en-US" sz="1100" dirty="0">
              <a:latin typeface="+mj-lt"/>
            </a:endParaRPr>
          </a:p>
        </p:txBody>
      </p:sp>
      <p:sp>
        <p:nvSpPr>
          <p:cNvPr id="13" name="TextBox 12"/>
          <p:cNvSpPr txBox="1"/>
          <p:nvPr/>
        </p:nvSpPr>
        <p:spPr>
          <a:xfrm>
            <a:off x="1222344" y="4573613"/>
            <a:ext cx="990977" cy="261610"/>
          </a:xfrm>
          <a:prstGeom prst="rect">
            <a:avLst/>
          </a:prstGeom>
          <a:noFill/>
        </p:spPr>
        <p:txBody>
          <a:bodyPr wrap="none" rtlCol="0">
            <a:spAutoFit/>
          </a:bodyPr>
          <a:lstStyle/>
          <a:p>
            <a:r>
              <a:rPr lang="en-US" sz="1100" dirty="0" smtClean="0">
                <a:latin typeface="+mj-lt"/>
              </a:rPr>
              <a:t>Departments</a:t>
            </a:r>
            <a:endParaRPr lang="en-US" sz="1100" dirty="0">
              <a:latin typeface="+mj-lt"/>
            </a:endParaRPr>
          </a:p>
        </p:txBody>
      </p:sp>
      <p:sp>
        <p:nvSpPr>
          <p:cNvPr id="14" name="TextBox 13"/>
          <p:cNvSpPr txBox="1"/>
          <p:nvPr/>
        </p:nvSpPr>
        <p:spPr>
          <a:xfrm>
            <a:off x="1171849" y="5031027"/>
            <a:ext cx="1091966" cy="261610"/>
          </a:xfrm>
          <a:prstGeom prst="rect">
            <a:avLst/>
          </a:prstGeom>
          <a:noFill/>
        </p:spPr>
        <p:txBody>
          <a:bodyPr wrap="none" rtlCol="0">
            <a:spAutoFit/>
          </a:bodyPr>
          <a:lstStyle/>
          <a:p>
            <a:r>
              <a:rPr lang="en-US" sz="1100" dirty="0" smtClean="0">
                <a:latin typeface="+mj-lt"/>
              </a:rPr>
              <a:t>OIT Strategies</a:t>
            </a:r>
            <a:endParaRPr lang="en-US" sz="1100" dirty="0">
              <a:latin typeface="+mj-lt"/>
            </a:endParaRPr>
          </a:p>
        </p:txBody>
      </p:sp>
      <p:sp>
        <p:nvSpPr>
          <p:cNvPr id="15" name="TextBox 14"/>
          <p:cNvSpPr txBox="1"/>
          <p:nvPr/>
        </p:nvSpPr>
        <p:spPr>
          <a:xfrm>
            <a:off x="1252000" y="5488441"/>
            <a:ext cx="931665" cy="261610"/>
          </a:xfrm>
          <a:prstGeom prst="rect">
            <a:avLst/>
          </a:prstGeom>
          <a:noFill/>
        </p:spPr>
        <p:txBody>
          <a:bodyPr wrap="none" rtlCol="0">
            <a:spAutoFit/>
          </a:bodyPr>
          <a:lstStyle/>
          <a:p>
            <a:r>
              <a:rPr lang="en-US" sz="1100" dirty="0" smtClean="0">
                <a:latin typeface="+mj-lt"/>
              </a:rPr>
              <a:t>Compliance</a:t>
            </a:r>
            <a:endParaRPr lang="en-US" sz="1100" dirty="0">
              <a:latin typeface="+mj-lt"/>
            </a:endParaRPr>
          </a:p>
        </p:txBody>
      </p:sp>
      <p:sp>
        <p:nvSpPr>
          <p:cNvPr id="17" name="TextBox 16"/>
          <p:cNvSpPr txBox="1"/>
          <p:nvPr/>
        </p:nvSpPr>
        <p:spPr>
          <a:xfrm>
            <a:off x="1261618" y="5945855"/>
            <a:ext cx="912429" cy="261610"/>
          </a:xfrm>
          <a:prstGeom prst="rect">
            <a:avLst/>
          </a:prstGeom>
          <a:noFill/>
        </p:spPr>
        <p:txBody>
          <a:bodyPr wrap="none" rtlCol="0">
            <a:spAutoFit/>
          </a:bodyPr>
          <a:lstStyle/>
          <a:p>
            <a:r>
              <a:rPr lang="en-US" sz="1100" dirty="0" smtClean="0">
                <a:latin typeface="+mj-lt"/>
              </a:rPr>
              <a:t>Good Ideas</a:t>
            </a:r>
            <a:endParaRPr lang="en-US" sz="1100" dirty="0">
              <a:latin typeface="+mj-lt"/>
            </a:endParaRPr>
          </a:p>
        </p:txBody>
      </p:sp>
      <p:sp>
        <p:nvSpPr>
          <p:cNvPr id="19" name="Isosceles Triangle 18"/>
          <p:cNvSpPr/>
          <p:nvPr/>
        </p:nvSpPr>
        <p:spPr bwMode="auto">
          <a:xfrm rot="5400000">
            <a:off x="9627642" y="3219138"/>
            <a:ext cx="1437431" cy="1224179"/>
          </a:xfrm>
          <a:prstGeom prst="triangle">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Calibri" panose="020F0502020204030204" pitchFamily="34" charset="0"/>
            </a:endParaRPr>
          </a:p>
        </p:txBody>
      </p:sp>
      <p:sp>
        <p:nvSpPr>
          <p:cNvPr id="25" name="Right Arrow 24"/>
          <p:cNvSpPr/>
          <p:nvPr/>
        </p:nvSpPr>
        <p:spPr bwMode="auto">
          <a:xfrm>
            <a:off x="5517163" y="4645279"/>
            <a:ext cx="777240" cy="522603"/>
          </a:xfrm>
          <a:prstGeom prst="rightArrow">
            <a:avLst/>
          </a:prstGeom>
          <a:gradFill flip="none" rotWithShape="1">
            <a:gsLst>
              <a:gs pos="0">
                <a:schemeClr val="accent1">
                  <a:lumMod val="5000"/>
                  <a:lumOff val="95000"/>
                </a:schemeClr>
              </a:gs>
              <a:gs pos="44000">
                <a:schemeClr val="accent1">
                  <a:lumMod val="45000"/>
                  <a:lumOff val="55000"/>
                </a:schemeClr>
              </a:gs>
              <a:gs pos="100000">
                <a:schemeClr val="accent2"/>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panose="020F0502020204030204" pitchFamily="34" charset="0"/>
            </a:endParaRPr>
          </a:p>
        </p:txBody>
      </p:sp>
      <p:sp>
        <p:nvSpPr>
          <p:cNvPr id="26" name="Rectangle 25"/>
          <p:cNvSpPr/>
          <p:nvPr/>
        </p:nvSpPr>
        <p:spPr bwMode="auto">
          <a:xfrm>
            <a:off x="1225863" y="3460519"/>
            <a:ext cx="987458" cy="425681"/>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Ideation</a:t>
            </a:r>
            <a:endParaRPr kumimoji="0" lang="en-US" sz="1600" b="0" i="0" u="none" strike="noStrike" cap="none" normalizeH="0" baseline="0" dirty="0">
              <a:ln>
                <a:noFill/>
              </a:ln>
              <a:solidFill>
                <a:schemeClr val="tx1"/>
              </a:solidFill>
              <a:effectLst/>
              <a:latin typeface="Arial" charset="0"/>
              <a:ea typeface="ＭＳ Ｐゴシック" charset="-128"/>
            </a:endParaRPr>
          </a:p>
        </p:txBody>
      </p:sp>
      <p:sp>
        <p:nvSpPr>
          <p:cNvPr id="29" name="Rectangle 28"/>
          <p:cNvSpPr/>
          <p:nvPr/>
        </p:nvSpPr>
        <p:spPr bwMode="auto">
          <a:xfrm>
            <a:off x="3733800" y="3460519"/>
            <a:ext cx="1589749" cy="425681"/>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Assessment</a:t>
            </a: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30" name="TextBox 29"/>
          <p:cNvSpPr txBox="1"/>
          <p:nvPr/>
        </p:nvSpPr>
        <p:spPr>
          <a:xfrm>
            <a:off x="6311373" y="3828253"/>
            <a:ext cx="1763282" cy="461665"/>
          </a:xfrm>
          <a:prstGeom prst="rect">
            <a:avLst/>
          </a:prstGeom>
          <a:noFill/>
        </p:spPr>
        <p:txBody>
          <a:bodyPr wrap="square" rtlCol="0">
            <a:spAutoFit/>
          </a:bodyPr>
          <a:lstStyle/>
          <a:p>
            <a:r>
              <a:rPr lang="en-US" sz="1200" dirty="0" smtClean="0">
                <a:latin typeface="+mn-lt"/>
              </a:rPr>
              <a:t>Approve for assessment</a:t>
            </a:r>
            <a:endParaRPr lang="en-US" sz="1200" dirty="0">
              <a:latin typeface="+mn-lt"/>
            </a:endParaRPr>
          </a:p>
        </p:txBody>
      </p:sp>
      <p:sp>
        <p:nvSpPr>
          <p:cNvPr id="31" name="TextBox 30"/>
          <p:cNvSpPr txBox="1"/>
          <p:nvPr/>
        </p:nvSpPr>
        <p:spPr>
          <a:xfrm>
            <a:off x="6311373" y="4652584"/>
            <a:ext cx="1763282" cy="461665"/>
          </a:xfrm>
          <a:prstGeom prst="rect">
            <a:avLst/>
          </a:prstGeom>
          <a:noFill/>
        </p:spPr>
        <p:txBody>
          <a:bodyPr wrap="square" rtlCol="0">
            <a:spAutoFit/>
          </a:bodyPr>
          <a:lstStyle/>
          <a:p>
            <a:r>
              <a:rPr lang="en-US" sz="1200" dirty="0" smtClean="0">
                <a:latin typeface="+mn-lt"/>
              </a:rPr>
              <a:t>Approve for implementation</a:t>
            </a:r>
            <a:endParaRPr lang="en-US" sz="1200" dirty="0">
              <a:latin typeface="+mn-lt"/>
            </a:endParaRPr>
          </a:p>
        </p:txBody>
      </p:sp>
      <p:sp>
        <p:nvSpPr>
          <p:cNvPr id="32" name="TextBox 31"/>
          <p:cNvSpPr txBox="1"/>
          <p:nvPr/>
        </p:nvSpPr>
        <p:spPr>
          <a:xfrm>
            <a:off x="6311373" y="5562600"/>
            <a:ext cx="1199825" cy="276999"/>
          </a:xfrm>
          <a:prstGeom prst="rect">
            <a:avLst/>
          </a:prstGeom>
          <a:noFill/>
        </p:spPr>
        <p:txBody>
          <a:bodyPr wrap="square" rtlCol="0">
            <a:spAutoFit/>
          </a:bodyPr>
          <a:lstStyle/>
          <a:p>
            <a:r>
              <a:rPr lang="en-US" sz="1200" dirty="0" smtClean="0">
                <a:latin typeface="+mn-lt"/>
              </a:rPr>
              <a:t>Defer</a:t>
            </a:r>
            <a:endParaRPr lang="en-US" sz="1200" dirty="0">
              <a:latin typeface="+mn-lt"/>
            </a:endParaRPr>
          </a:p>
        </p:txBody>
      </p:sp>
      <p:sp>
        <p:nvSpPr>
          <p:cNvPr id="33" name="Rectangle 32"/>
          <p:cNvSpPr/>
          <p:nvPr/>
        </p:nvSpPr>
        <p:spPr bwMode="auto">
          <a:xfrm>
            <a:off x="6187628" y="3460519"/>
            <a:ext cx="2225802" cy="425681"/>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Decision</a:t>
            </a: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34" name="Right Arrow 33"/>
          <p:cNvSpPr/>
          <p:nvPr/>
        </p:nvSpPr>
        <p:spPr bwMode="auto">
          <a:xfrm rot="19767128">
            <a:off x="5420034" y="3974619"/>
            <a:ext cx="777240" cy="522603"/>
          </a:xfrm>
          <a:prstGeom prst="rightArrow">
            <a:avLst/>
          </a:prstGeom>
          <a:gradFill flip="none" rotWithShape="1">
            <a:gsLst>
              <a:gs pos="0">
                <a:schemeClr val="accent1">
                  <a:lumMod val="5000"/>
                  <a:lumOff val="95000"/>
                </a:schemeClr>
              </a:gs>
              <a:gs pos="44000">
                <a:schemeClr val="accent1">
                  <a:lumMod val="45000"/>
                  <a:lumOff val="55000"/>
                </a:schemeClr>
              </a:gs>
              <a:gs pos="100000">
                <a:schemeClr val="accent2"/>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panose="020F0502020204030204" pitchFamily="34" charset="0"/>
            </a:endParaRPr>
          </a:p>
        </p:txBody>
      </p:sp>
      <p:sp>
        <p:nvSpPr>
          <p:cNvPr id="35" name="Right Arrow 34"/>
          <p:cNvSpPr/>
          <p:nvPr/>
        </p:nvSpPr>
        <p:spPr bwMode="auto">
          <a:xfrm rot="732887">
            <a:off x="5470676" y="5344382"/>
            <a:ext cx="777240" cy="522603"/>
          </a:xfrm>
          <a:prstGeom prst="rightArrow">
            <a:avLst/>
          </a:prstGeom>
          <a:gradFill flip="none" rotWithShape="1">
            <a:gsLst>
              <a:gs pos="0">
                <a:schemeClr val="accent1">
                  <a:lumMod val="5000"/>
                  <a:lumOff val="95000"/>
                </a:schemeClr>
              </a:gs>
              <a:gs pos="44000">
                <a:schemeClr val="accent1">
                  <a:lumMod val="45000"/>
                  <a:lumOff val="55000"/>
                </a:schemeClr>
              </a:gs>
              <a:gs pos="100000">
                <a:schemeClr val="accent2"/>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panose="020F0502020204030204" pitchFamily="34" charset="0"/>
            </a:endParaRPr>
          </a:p>
        </p:txBody>
      </p:sp>
      <p:sp>
        <p:nvSpPr>
          <p:cNvPr id="5" name="TextBox 4"/>
          <p:cNvSpPr txBox="1"/>
          <p:nvPr/>
        </p:nvSpPr>
        <p:spPr>
          <a:xfrm>
            <a:off x="125243" y="1196404"/>
            <a:ext cx="8848540" cy="738664"/>
          </a:xfrm>
          <a:prstGeom prst="rect">
            <a:avLst/>
          </a:prstGeom>
          <a:noFill/>
        </p:spPr>
        <p:txBody>
          <a:bodyPr wrap="square" rtlCol="0">
            <a:spAutoFit/>
          </a:bodyPr>
          <a:lstStyle/>
          <a:p>
            <a:r>
              <a:rPr lang="en-US" sz="1400" dirty="0" smtClean="0"/>
              <a:t>Governance refers to the process of project request, prioritization, and approval as part of a broader portfolio.  The starting point is </a:t>
            </a:r>
            <a:r>
              <a:rPr lang="en-US" sz="1400" dirty="0" smtClean="0">
                <a:hlinkClick r:id="rId4"/>
              </a:rPr>
              <a:t>an intake form for projects</a:t>
            </a:r>
            <a:r>
              <a:rPr lang="en-US" sz="1400" dirty="0" smtClean="0"/>
              <a:t>.  OIT leadership is currently reviewing the intake process for opportunities to improvement.</a:t>
            </a:r>
            <a:endParaRPr lang="en-US" sz="1400" dirty="0"/>
          </a:p>
        </p:txBody>
      </p:sp>
      <p:sp>
        <p:nvSpPr>
          <p:cNvPr id="6" name="TextBox 5"/>
          <p:cNvSpPr txBox="1"/>
          <p:nvPr/>
        </p:nvSpPr>
        <p:spPr>
          <a:xfrm>
            <a:off x="2074773" y="4724400"/>
            <a:ext cx="1416735" cy="769441"/>
          </a:xfrm>
          <a:prstGeom prst="rect">
            <a:avLst/>
          </a:prstGeom>
          <a:solidFill>
            <a:schemeClr val="bg1">
              <a:alpha val="25000"/>
            </a:schemeClr>
          </a:solidFill>
        </p:spPr>
        <p:txBody>
          <a:bodyPr wrap="square" rtlCol="0">
            <a:spAutoFit/>
          </a:bodyPr>
          <a:lstStyle/>
          <a:p>
            <a:pPr algn="ctr"/>
            <a:r>
              <a:rPr lang="en-US" sz="1100" i="1" dirty="0" smtClean="0"/>
              <a:t>Project request </a:t>
            </a:r>
            <a:r>
              <a:rPr lang="en-US" sz="1100" i="1" dirty="0" smtClean="0"/>
              <a:t>review by </a:t>
            </a:r>
            <a:r>
              <a:rPr lang="en-US" sz="1100" i="1" dirty="0" smtClean="0"/>
              <a:t>governance committee</a:t>
            </a:r>
            <a:endParaRPr lang="en-US" sz="1100" i="1" dirty="0"/>
          </a:p>
        </p:txBody>
      </p:sp>
      <p:sp>
        <p:nvSpPr>
          <p:cNvPr id="9" name="Flowchart: Multidocument 8"/>
          <p:cNvSpPr/>
          <p:nvPr/>
        </p:nvSpPr>
        <p:spPr bwMode="auto">
          <a:xfrm>
            <a:off x="7963675" y="3812903"/>
            <a:ext cx="1010108" cy="939460"/>
          </a:xfrm>
          <a:prstGeom prst="flowChartMultidocumen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Progress</a:t>
            </a:r>
            <a:r>
              <a:rPr kumimoji="0" lang="en-US" sz="1200" b="0" i="0" u="none" strike="noStrike" cap="none" normalizeH="0" dirty="0" smtClean="0">
                <a:ln>
                  <a:noFill/>
                </a:ln>
                <a:solidFill>
                  <a:schemeClr val="tx1"/>
                </a:solidFill>
                <a:effectLst/>
                <a:latin typeface="Arial" panose="020B0604020202020204" pitchFamily="34" charset="0"/>
                <a:ea typeface="ＭＳ Ｐゴシック" panose="020B0600070205080204" pitchFamily="34" charset="-128"/>
              </a:rPr>
              <a:t> </a:t>
            </a:r>
            <a:r>
              <a:rPr kumimoji="0" lang="en-US" sz="12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Reporting</a:t>
            </a:r>
          </a:p>
        </p:txBody>
      </p:sp>
      <p:sp>
        <p:nvSpPr>
          <p:cNvPr id="10" name="Right Brace 9"/>
          <p:cNvSpPr/>
          <p:nvPr/>
        </p:nvSpPr>
        <p:spPr bwMode="auto">
          <a:xfrm>
            <a:off x="7511197" y="3591674"/>
            <a:ext cx="382019" cy="1614989"/>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1" name="TextBox 10"/>
          <p:cNvSpPr txBox="1"/>
          <p:nvPr/>
        </p:nvSpPr>
        <p:spPr>
          <a:xfrm>
            <a:off x="99843" y="3318393"/>
            <a:ext cx="958193" cy="2994424"/>
          </a:xfrm>
          <a:prstGeom prst="rect">
            <a:avLst/>
          </a:prstGeom>
          <a:solidFill>
            <a:schemeClr val="accent2">
              <a:lumMod val="20000"/>
              <a:lumOff val="80000"/>
            </a:schemeClr>
          </a:solidFill>
        </p:spPr>
        <p:txBody>
          <a:bodyPr wrap="square" rtlCol="0" anchor="ctr" anchorCtr="0">
            <a:noAutofit/>
          </a:bodyPr>
          <a:lstStyle/>
          <a:p>
            <a:pPr algn="ctr"/>
            <a:r>
              <a:rPr lang="en-US" sz="1200" dirty="0" smtClean="0"/>
              <a:t>Rice Evaluation Process</a:t>
            </a:r>
            <a:endParaRPr lang="en-US" sz="1200" dirty="0"/>
          </a:p>
        </p:txBody>
      </p:sp>
      <p:sp>
        <p:nvSpPr>
          <p:cNvPr id="3" name="Content Placeholder 2"/>
          <p:cNvSpPr>
            <a:spLocks noGrp="1"/>
          </p:cNvSpPr>
          <p:nvPr>
            <p:ph idx="1"/>
          </p:nvPr>
        </p:nvSpPr>
        <p:spPr>
          <a:xfrm>
            <a:off x="3505200" y="4345434"/>
            <a:ext cx="2003512" cy="1420450"/>
          </a:xfrm>
        </p:spPr>
        <p:txBody>
          <a:bodyPr/>
          <a:lstStyle/>
          <a:p>
            <a:pPr>
              <a:spcBef>
                <a:spcPts val="600"/>
              </a:spcBef>
            </a:pPr>
            <a:r>
              <a:rPr lang="en-US" sz="1100" dirty="0" smtClean="0">
                <a:latin typeface="+mj-lt"/>
              </a:rPr>
              <a:t>University or Operational Priority</a:t>
            </a:r>
          </a:p>
          <a:p>
            <a:pPr>
              <a:spcBef>
                <a:spcPts val="600"/>
              </a:spcBef>
            </a:pPr>
            <a:r>
              <a:rPr lang="en-US" sz="1100" dirty="0" smtClean="0">
                <a:latin typeface="+mj-lt"/>
              </a:rPr>
              <a:t>Competitive Advantage</a:t>
            </a:r>
          </a:p>
          <a:p>
            <a:pPr>
              <a:spcBef>
                <a:spcPts val="600"/>
              </a:spcBef>
            </a:pPr>
            <a:r>
              <a:rPr lang="en-US" sz="1100" dirty="0" smtClean="0">
                <a:latin typeface="+mj-lt"/>
              </a:rPr>
              <a:t>Organizational Readiness</a:t>
            </a:r>
          </a:p>
          <a:p>
            <a:pPr>
              <a:spcBef>
                <a:spcPts val="600"/>
              </a:spcBef>
            </a:pPr>
            <a:r>
              <a:rPr lang="en-US" sz="1100" dirty="0" smtClean="0">
                <a:latin typeface="+mj-lt"/>
              </a:rPr>
              <a:t>Synergy with ERP</a:t>
            </a:r>
          </a:p>
        </p:txBody>
      </p:sp>
      <p:sp>
        <p:nvSpPr>
          <p:cNvPr id="18" name="TextBox 17"/>
          <p:cNvSpPr txBox="1"/>
          <p:nvPr/>
        </p:nvSpPr>
        <p:spPr>
          <a:xfrm>
            <a:off x="2144736" y="1905000"/>
            <a:ext cx="4560864" cy="1492716"/>
          </a:xfrm>
          <a:prstGeom prst="rect">
            <a:avLst/>
          </a:prstGeom>
          <a:noFill/>
        </p:spPr>
        <p:txBody>
          <a:bodyPr wrap="none" rtlCol="0">
            <a:spAutoFit/>
          </a:bodyPr>
          <a:lstStyle/>
          <a:p>
            <a:pPr>
              <a:spcBef>
                <a:spcPts val="600"/>
              </a:spcBef>
            </a:pPr>
            <a:r>
              <a:rPr lang="en-US" sz="1100" u="sng" dirty="0" smtClean="0"/>
              <a:t>Value of project intake:</a:t>
            </a:r>
          </a:p>
          <a:p>
            <a:pPr marL="342900" indent="-342900">
              <a:spcBef>
                <a:spcPts val="600"/>
              </a:spcBef>
              <a:buFont typeface="Arial" panose="020B0604020202020204" pitchFamily="34" charset="0"/>
              <a:buChar char="•"/>
            </a:pPr>
            <a:r>
              <a:rPr lang="en-US" sz="1100" dirty="0"/>
              <a:t>Agree with customers on project delivery dates and </a:t>
            </a:r>
            <a:r>
              <a:rPr lang="en-US" sz="1100" dirty="0" smtClean="0"/>
              <a:t>priorities</a:t>
            </a:r>
          </a:p>
          <a:p>
            <a:pPr marL="342900" indent="-342900">
              <a:spcBef>
                <a:spcPts val="600"/>
              </a:spcBef>
              <a:buFont typeface="Arial" panose="020B0604020202020204" pitchFamily="34" charset="0"/>
              <a:buChar char="•"/>
            </a:pPr>
            <a:r>
              <a:rPr lang="en-US" sz="1100" dirty="0" smtClean="0"/>
              <a:t>Understand dependencies and risks</a:t>
            </a:r>
            <a:endParaRPr lang="en-US" sz="1100" dirty="0"/>
          </a:p>
          <a:p>
            <a:pPr marL="342900" indent="-342900">
              <a:spcBef>
                <a:spcPts val="600"/>
              </a:spcBef>
              <a:buFont typeface="Arial" panose="020B0604020202020204" pitchFamily="34" charset="0"/>
              <a:buChar char="•"/>
            </a:pPr>
            <a:r>
              <a:rPr lang="en-US" sz="1100" dirty="0" smtClean="0"/>
              <a:t>Examine </a:t>
            </a:r>
            <a:r>
              <a:rPr lang="en-US" sz="1100" dirty="0" smtClean="0"/>
              <a:t>potential resource impact of projects that are requested</a:t>
            </a:r>
          </a:p>
          <a:p>
            <a:pPr marL="342900" indent="-342900">
              <a:spcBef>
                <a:spcPts val="600"/>
              </a:spcBef>
              <a:buFont typeface="Arial" panose="020B0604020202020204" pitchFamily="34" charset="0"/>
              <a:buChar char="•"/>
            </a:pPr>
            <a:r>
              <a:rPr lang="en-US" sz="1100" dirty="0" smtClean="0"/>
              <a:t>Track </a:t>
            </a:r>
            <a:r>
              <a:rPr lang="en-US" sz="1100" dirty="0" smtClean="0"/>
              <a:t>projects that are requested over </a:t>
            </a:r>
            <a:r>
              <a:rPr lang="en-US" sz="1100" dirty="0" smtClean="0"/>
              <a:t>time</a:t>
            </a:r>
          </a:p>
          <a:p>
            <a:pPr marL="342900" indent="-342900">
              <a:spcBef>
                <a:spcPts val="600"/>
              </a:spcBef>
              <a:buFont typeface="Arial" panose="020B0604020202020204" pitchFamily="34" charset="0"/>
              <a:buChar char="•"/>
            </a:pPr>
            <a:r>
              <a:rPr lang="en-US" sz="1100" dirty="0" smtClean="0"/>
              <a:t>Guide the customer in next steps in the process</a:t>
            </a:r>
            <a:endParaRPr lang="en-US" sz="1100" dirty="0" smtClean="0"/>
          </a:p>
        </p:txBody>
      </p:sp>
    </p:spTree>
    <p:extLst>
      <p:ext uri="{BB962C8B-B14F-4D97-AF65-F5344CB8AC3E}">
        <p14:creationId xmlns:p14="http://schemas.microsoft.com/office/powerpoint/2010/main" val="43109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Types </a:t>
            </a:r>
            <a:r>
              <a:rPr lang="en-US" sz="2400" dirty="0" smtClean="0"/>
              <a:t>of </a:t>
            </a:r>
            <a:r>
              <a:rPr lang="en-US" sz="2400" dirty="0" smtClean="0"/>
              <a:t>Approved Projects</a:t>
            </a:r>
            <a:endParaRPr lang="en-US" sz="2400" dirty="0"/>
          </a:p>
        </p:txBody>
      </p:sp>
      <p:sp>
        <p:nvSpPr>
          <p:cNvPr id="3" name="Content Placeholder 2"/>
          <p:cNvSpPr>
            <a:spLocks noGrp="1"/>
          </p:cNvSpPr>
          <p:nvPr>
            <p:ph idx="1"/>
          </p:nvPr>
        </p:nvSpPr>
        <p:spPr>
          <a:xfrm>
            <a:off x="457200" y="4191000"/>
            <a:ext cx="8001000" cy="2133600"/>
          </a:xfrm>
        </p:spPr>
        <p:txBody>
          <a:bodyPr/>
          <a:lstStyle/>
          <a:p>
            <a:pPr marL="0" indent="0">
              <a:buNone/>
            </a:pPr>
            <a:r>
              <a:rPr lang="en-US" sz="1400" b="1" dirty="0" smtClean="0">
                <a:latin typeface="+mn-lt"/>
              </a:rPr>
              <a:t>An implementation project:</a:t>
            </a:r>
          </a:p>
          <a:p>
            <a:r>
              <a:rPr lang="en-US" sz="1400" dirty="0" smtClean="0">
                <a:latin typeface="+mn-lt"/>
              </a:rPr>
              <a:t>Includes an assessment</a:t>
            </a:r>
          </a:p>
          <a:p>
            <a:r>
              <a:rPr lang="en-US" sz="1400" dirty="0" smtClean="0">
                <a:latin typeface="+mn-lt"/>
              </a:rPr>
              <a:t>Requires </a:t>
            </a:r>
            <a:r>
              <a:rPr lang="en-US" sz="1400" dirty="0">
                <a:latin typeface="+mn-lt"/>
              </a:rPr>
              <a:t>more than </a:t>
            </a:r>
            <a:r>
              <a:rPr lang="en-US" sz="1400" dirty="0" smtClean="0">
                <a:latin typeface="+mn-lt"/>
              </a:rPr>
              <a:t>3 months of effort</a:t>
            </a:r>
          </a:p>
          <a:p>
            <a:r>
              <a:rPr lang="en-US" sz="1400" dirty="0" smtClean="0">
                <a:latin typeface="+mn-lt"/>
              </a:rPr>
              <a:t>Requires </a:t>
            </a:r>
            <a:r>
              <a:rPr lang="en-US" sz="1400" dirty="0">
                <a:latin typeface="+mn-lt"/>
              </a:rPr>
              <a:t>resources from more than one OIT </a:t>
            </a:r>
            <a:r>
              <a:rPr lang="en-US" sz="1400" dirty="0" smtClean="0">
                <a:latin typeface="+mn-lt"/>
              </a:rPr>
              <a:t>department</a:t>
            </a:r>
          </a:p>
          <a:p>
            <a:r>
              <a:rPr lang="en-US" sz="1400" dirty="0" smtClean="0">
                <a:latin typeface="+mn-lt"/>
              </a:rPr>
              <a:t>Requires engagement from the business</a:t>
            </a:r>
          </a:p>
          <a:p>
            <a:r>
              <a:rPr lang="en-US" sz="1400" dirty="0" smtClean="0">
                <a:latin typeface="+mn-lt"/>
              </a:rPr>
              <a:t>Will result in process change and/or organizational change</a:t>
            </a:r>
          </a:p>
          <a:p>
            <a:r>
              <a:rPr lang="en-US" sz="1400" dirty="0" smtClean="0">
                <a:latin typeface="+mn-lt"/>
              </a:rPr>
              <a:t>Is scoped and funded</a:t>
            </a:r>
            <a:endParaRPr lang="en-US" sz="1400" dirty="0">
              <a:latin typeface="+mn-lt"/>
            </a:endParaRPr>
          </a:p>
        </p:txBody>
      </p:sp>
      <p:sp>
        <p:nvSpPr>
          <p:cNvPr id="4" name="Slide Number Placeholder 3"/>
          <p:cNvSpPr>
            <a:spLocks noGrp="1"/>
          </p:cNvSpPr>
          <p:nvPr>
            <p:ph type="sldNum" sz="quarter" idx="12"/>
          </p:nvPr>
        </p:nvSpPr>
        <p:spPr/>
        <p:txBody>
          <a:bodyPr/>
          <a:lstStyle/>
          <a:p>
            <a:fld id="{B9C22433-3B97-5C46-ABE8-164CEDA09390}" type="slidenum">
              <a:rPr lang="en-US" altLang="x-none" smtClean="0"/>
              <a:pPr/>
              <a:t>5</a:t>
            </a:fld>
            <a:endParaRPr lang="en-US" altLang="x-none"/>
          </a:p>
        </p:txBody>
      </p:sp>
      <p:sp>
        <p:nvSpPr>
          <p:cNvPr id="5" name="Content Placeholder 2"/>
          <p:cNvSpPr txBox="1">
            <a:spLocks/>
          </p:cNvSpPr>
          <p:nvPr/>
        </p:nvSpPr>
        <p:spPr bwMode="auto">
          <a:xfrm>
            <a:off x="457200" y="2057400"/>
            <a:ext cx="7772400" cy="188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kern="1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Char char="–"/>
              <a:defRPr sz="1800" kern="1200">
                <a:solidFill>
                  <a:schemeClr val="tx1"/>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Tx/>
              <a:buNone/>
            </a:pPr>
            <a:r>
              <a:rPr lang="en-US" sz="1400" b="1" dirty="0" smtClean="0">
                <a:latin typeface="+mn-lt"/>
              </a:rPr>
              <a:t>An assessment:</a:t>
            </a:r>
          </a:p>
          <a:p>
            <a:r>
              <a:rPr lang="en-US" sz="1400" dirty="0" smtClean="0">
                <a:latin typeface="+mn-lt"/>
              </a:rPr>
              <a:t>Duration may vary</a:t>
            </a:r>
          </a:p>
          <a:p>
            <a:r>
              <a:rPr lang="en-US" sz="1400" dirty="0" smtClean="0">
                <a:latin typeface="+mn-lt"/>
              </a:rPr>
              <a:t>Requires resources from more than one OIT department</a:t>
            </a:r>
          </a:p>
          <a:p>
            <a:r>
              <a:rPr lang="en-US" sz="1400" dirty="0" smtClean="0">
                <a:latin typeface="+mn-lt"/>
              </a:rPr>
              <a:t>Requires engagement from the business</a:t>
            </a:r>
          </a:p>
          <a:p>
            <a:r>
              <a:rPr lang="en-US" sz="1400" dirty="0" smtClean="0">
                <a:latin typeface="+mn-lt"/>
              </a:rPr>
              <a:t>May require consultants</a:t>
            </a:r>
          </a:p>
          <a:p>
            <a:r>
              <a:rPr lang="en-US" sz="1400" dirty="0" smtClean="0">
                <a:latin typeface="+mn-lt"/>
              </a:rPr>
              <a:t>Implementation funding not confirmed</a:t>
            </a:r>
            <a:endParaRPr lang="en-US" sz="1400" dirty="0">
              <a:latin typeface="+mn-lt"/>
            </a:endParaRPr>
          </a:p>
        </p:txBody>
      </p:sp>
      <p:sp>
        <p:nvSpPr>
          <p:cNvPr id="6" name="TextBox 5"/>
          <p:cNvSpPr txBox="1"/>
          <p:nvPr/>
        </p:nvSpPr>
        <p:spPr>
          <a:xfrm>
            <a:off x="762000" y="3853934"/>
            <a:ext cx="697627" cy="369332"/>
          </a:xfrm>
          <a:prstGeom prst="rect">
            <a:avLst/>
          </a:prstGeom>
          <a:noFill/>
        </p:spPr>
        <p:txBody>
          <a:bodyPr wrap="none" rtlCol="0">
            <a:spAutoFit/>
          </a:bodyPr>
          <a:lstStyle/>
          <a:p>
            <a:r>
              <a:rPr lang="en-US" sz="1800" dirty="0" smtClean="0"/>
              <a:t>- vs -</a:t>
            </a:r>
            <a:endParaRPr lang="en-US" sz="1800" dirty="0"/>
          </a:p>
        </p:txBody>
      </p:sp>
      <p:sp>
        <p:nvSpPr>
          <p:cNvPr id="7" name="Rectangle 6"/>
          <p:cNvSpPr/>
          <p:nvPr/>
        </p:nvSpPr>
        <p:spPr>
          <a:xfrm>
            <a:off x="228600" y="1295400"/>
            <a:ext cx="8839200" cy="630301"/>
          </a:xfrm>
          <a:prstGeom prst="rect">
            <a:avLst/>
          </a:prstGeom>
        </p:spPr>
        <p:txBody>
          <a:bodyPr wrap="square">
            <a:spAutoFit/>
          </a:bodyPr>
          <a:lstStyle/>
          <a:p>
            <a:pPr>
              <a:lnSpc>
                <a:spcPct val="114000"/>
              </a:lnSpc>
            </a:pPr>
            <a:r>
              <a:rPr lang="en-US" altLang="en-US" sz="1600" dirty="0" smtClean="0">
                <a:latin typeface="Arial" panose="020B0604020202020204" pitchFamily="34" charset="0"/>
              </a:rPr>
              <a:t>A project is a temporary </a:t>
            </a:r>
            <a:r>
              <a:rPr lang="en-US" altLang="en-US" sz="1600" dirty="0">
                <a:latin typeface="Arial" panose="020B0604020202020204" pitchFamily="34" charset="0"/>
              </a:rPr>
              <a:t>endeavor designed to produce a unique product, service or </a:t>
            </a:r>
            <a:r>
              <a:rPr lang="en-US" altLang="en-US" sz="1600" dirty="0" smtClean="0">
                <a:latin typeface="Arial" panose="020B0604020202020204" pitchFamily="34" charset="0"/>
              </a:rPr>
              <a:t>result.  All projects should go through an assessment and requirements analysis.</a:t>
            </a:r>
            <a:endParaRPr lang="en-US" sz="1600" dirty="0"/>
          </a:p>
        </p:txBody>
      </p:sp>
    </p:spTree>
    <p:extLst>
      <p:ext uri="{BB962C8B-B14F-4D97-AF65-F5344CB8AC3E}">
        <p14:creationId xmlns:p14="http://schemas.microsoft.com/office/powerpoint/2010/main" val="265888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483322447"/>
              </p:ext>
            </p:extLst>
          </p:nvPr>
        </p:nvGraphicFramePr>
        <p:xfrm>
          <a:off x="152400" y="1752599"/>
          <a:ext cx="8947292" cy="4173379"/>
        </p:xfrm>
        <a:graphic>
          <a:graphicData uri="http://schemas.openxmlformats.org/drawingml/2006/table">
            <a:tbl>
              <a:tblPr>
                <a:tableStyleId>{EB344D84-9AFB-497E-A393-DC336BA19D2E}</a:tableStyleId>
              </a:tblPr>
              <a:tblGrid>
                <a:gridCol w="698997">
                  <a:extLst>
                    <a:ext uri="{9D8B030D-6E8A-4147-A177-3AD203B41FA5}">
                      <a16:colId xmlns:a16="http://schemas.microsoft.com/office/drawing/2014/main" val="936206178"/>
                    </a:ext>
                  </a:extLst>
                </a:gridCol>
                <a:gridCol w="1524000">
                  <a:extLst>
                    <a:ext uri="{9D8B030D-6E8A-4147-A177-3AD203B41FA5}">
                      <a16:colId xmlns:a16="http://schemas.microsoft.com/office/drawing/2014/main" val="1251182088"/>
                    </a:ext>
                  </a:extLst>
                </a:gridCol>
                <a:gridCol w="6400800">
                  <a:extLst>
                    <a:ext uri="{9D8B030D-6E8A-4147-A177-3AD203B41FA5}">
                      <a16:colId xmlns:a16="http://schemas.microsoft.com/office/drawing/2014/main" val="3178800489"/>
                    </a:ext>
                  </a:extLst>
                </a:gridCol>
                <a:gridCol w="323495">
                  <a:extLst>
                    <a:ext uri="{9D8B030D-6E8A-4147-A177-3AD203B41FA5}">
                      <a16:colId xmlns:a16="http://schemas.microsoft.com/office/drawing/2014/main" val="1818881260"/>
                    </a:ext>
                  </a:extLst>
                </a:gridCol>
              </a:tblGrid>
              <a:tr h="823785">
                <a:tc>
                  <a:txBody>
                    <a:bodyPr/>
                    <a:lstStyle/>
                    <a:p>
                      <a:pPr algn="ctr"/>
                      <a:r>
                        <a:rPr lang="en-US" sz="900" dirty="0" smtClean="0">
                          <a:solidFill>
                            <a:schemeClr val="tx1"/>
                          </a:solidFill>
                        </a:rPr>
                        <a:t>Approval</a:t>
                      </a:r>
                      <a:r>
                        <a:rPr lang="en-US" sz="900" baseline="0" dirty="0" smtClean="0">
                          <a:solidFill>
                            <a:schemeClr val="tx1"/>
                          </a:solidFill>
                        </a:rPr>
                        <a:t> Statuses</a:t>
                      </a: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253035"/>
                  </a:ext>
                </a:extLst>
              </a:tr>
              <a:tr h="867898">
                <a:tc>
                  <a:txBody>
                    <a:bodyPr/>
                    <a:lstStyle/>
                    <a:p>
                      <a:pPr algn="ctr"/>
                      <a:r>
                        <a:rPr lang="en-US" sz="900" dirty="0" smtClean="0">
                          <a:solidFill>
                            <a:schemeClr val="tx1"/>
                          </a:solidFill>
                        </a:rPr>
                        <a:t>Monday .com Status</a:t>
                      </a: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0154078"/>
                  </a:ext>
                </a:extLst>
              </a:tr>
              <a:tr h="716397">
                <a:tc>
                  <a:txBody>
                    <a:bodyPr/>
                    <a:lstStyle/>
                    <a:p>
                      <a:pPr algn="ctr"/>
                      <a:r>
                        <a:rPr lang="en-US" sz="900" dirty="0" smtClean="0">
                          <a:solidFill>
                            <a:schemeClr val="tx1"/>
                          </a:solidFill>
                        </a:rPr>
                        <a:t>Phase</a:t>
                      </a: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479780"/>
                  </a:ext>
                </a:extLst>
              </a:tr>
              <a:tr h="1765299">
                <a:tc>
                  <a:txBody>
                    <a:bodyPr/>
                    <a:lstStyle/>
                    <a:p>
                      <a:pPr algn="ctr"/>
                      <a:r>
                        <a:rPr lang="en-US" sz="900" dirty="0" smtClean="0">
                          <a:solidFill>
                            <a:schemeClr val="tx1"/>
                          </a:solidFill>
                        </a:rPr>
                        <a:t>Documentation</a:t>
                      </a:r>
                      <a:r>
                        <a:rPr lang="en-US" sz="900" baseline="0" dirty="0" smtClean="0">
                          <a:solidFill>
                            <a:schemeClr val="tx1"/>
                          </a:solidFill>
                        </a:rPr>
                        <a:t> and activities to complete phase</a:t>
                      </a: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619158"/>
                  </a:ext>
                </a:extLst>
              </a:tr>
            </a:tbl>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469573065"/>
              </p:ext>
            </p:extLst>
          </p:nvPr>
        </p:nvGraphicFramePr>
        <p:xfrm>
          <a:off x="2464551" y="2005880"/>
          <a:ext cx="6190896" cy="3495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2400" dirty="0" smtClean="0"/>
              <a:t>Project Management Processes and Tools</a:t>
            </a:r>
            <a:endParaRPr lang="en-US" sz="2400" dirty="0"/>
          </a:p>
        </p:txBody>
      </p:sp>
      <p:sp>
        <p:nvSpPr>
          <p:cNvPr id="4" name="Slide Number Placeholder 3"/>
          <p:cNvSpPr>
            <a:spLocks noGrp="1"/>
          </p:cNvSpPr>
          <p:nvPr>
            <p:ph type="sldNum" sz="quarter" idx="12"/>
          </p:nvPr>
        </p:nvSpPr>
        <p:spPr/>
        <p:txBody>
          <a:bodyPr/>
          <a:lstStyle/>
          <a:p>
            <a:fld id="{597802FB-4EDF-4F8E-9A13-2138CF95492F}" type="slidenum">
              <a:rPr lang="en-US" altLang="en-US" smtClean="0"/>
              <a:pPr/>
              <a:t>6</a:t>
            </a:fld>
            <a:endParaRPr lang="en-US" altLang="en-US" dirty="0"/>
          </a:p>
        </p:txBody>
      </p:sp>
      <p:sp>
        <p:nvSpPr>
          <p:cNvPr id="14" name="Rectangle 13"/>
          <p:cNvSpPr/>
          <p:nvPr/>
        </p:nvSpPr>
        <p:spPr>
          <a:xfrm>
            <a:off x="927597" y="1829302"/>
            <a:ext cx="1371600" cy="646331"/>
          </a:xfrm>
          <a:prstGeom prst="rect">
            <a:avLst/>
          </a:prstGeom>
          <a:solidFill>
            <a:schemeClr val="accent2">
              <a:lumMod val="20000"/>
              <a:lumOff val="80000"/>
            </a:schemeClr>
          </a:solidFill>
        </p:spPr>
        <p:txBody>
          <a:bodyPr wrap="square">
            <a:spAutoFit/>
          </a:bodyPr>
          <a:lstStyle/>
          <a:p>
            <a:pPr marL="171450" indent="-171450">
              <a:buFont typeface="Arial" panose="020B0604020202020204" pitchFamily="34" charset="0"/>
              <a:buChar char="•"/>
            </a:pPr>
            <a:r>
              <a:rPr lang="en-US" sz="900" dirty="0" smtClean="0"/>
              <a:t>Waiting for Review</a:t>
            </a:r>
          </a:p>
          <a:p>
            <a:pPr marL="171450" indent="-171450">
              <a:buFont typeface="Arial" panose="020B0604020202020204" pitchFamily="34" charset="0"/>
              <a:buChar char="•"/>
            </a:pPr>
            <a:r>
              <a:rPr lang="en-US" sz="900" dirty="0" smtClean="0"/>
              <a:t>Approved</a:t>
            </a:r>
          </a:p>
          <a:p>
            <a:pPr marL="171450" indent="-171450">
              <a:buFont typeface="Arial" panose="020B0604020202020204" pitchFamily="34" charset="0"/>
              <a:buChar char="•"/>
            </a:pPr>
            <a:r>
              <a:rPr lang="en-US" sz="900" dirty="0" smtClean="0"/>
              <a:t>Deferred</a:t>
            </a:r>
          </a:p>
          <a:p>
            <a:pPr marL="171450" indent="-171450">
              <a:buFont typeface="Arial" panose="020B0604020202020204" pitchFamily="34" charset="0"/>
              <a:buChar char="•"/>
            </a:pPr>
            <a:r>
              <a:rPr lang="en-US" sz="900" dirty="0" smtClean="0"/>
              <a:t>Rejected</a:t>
            </a:r>
          </a:p>
        </p:txBody>
      </p:sp>
      <p:sp>
        <p:nvSpPr>
          <p:cNvPr id="15" name="Rectangle 14"/>
          <p:cNvSpPr/>
          <p:nvPr/>
        </p:nvSpPr>
        <p:spPr>
          <a:xfrm>
            <a:off x="2451597" y="1833210"/>
            <a:ext cx="6575033" cy="623311"/>
          </a:xfrm>
          <a:prstGeom prst="rect">
            <a:avLst/>
          </a:prstGeom>
          <a:solidFill>
            <a:schemeClr val="accent2">
              <a:lumMod val="20000"/>
              <a:lumOff val="80000"/>
            </a:schemeClr>
          </a:solidFill>
        </p:spPr>
        <p:txBody>
          <a:bodyPr wrap="square" anchor="ctr" anchorCtr="0">
            <a:noAutofit/>
          </a:bodyPr>
          <a:lstStyle/>
          <a:p>
            <a:pPr algn="ctr"/>
            <a:r>
              <a:rPr lang="en-US" sz="1000" dirty="0" smtClean="0"/>
              <a:t>Approved</a:t>
            </a:r>
          </a:p>
        </p:txBody>
      </p:sp>
      <p:sp>
        <p:nvSpPr>
          <p:cNvPr id="17" name="Rectangle 16"/>
          <p:cNvSpPr/>
          <p:nvPr/>
        </p:nvSpPr>
        <p:spPr>
          <a:xfrm>
            <a:off x="2451597" y="2647239"/>
            <a:ext cx="1015507" cy="646331"/>
          </a:xfrm>
          <a:prstGeom prst="rect">
            <a:avLst/>
          </a:prstGeom>
          <a:solidFill>
            <a:schemeClr val="accent2">
              <a:lumMod val="20000"/>
              <a:lumOff val="80000"/>
            </a:schemeClr>
          </a:solidFill>
        </p:spPr>
        <p:txBody>
          <a:bodyPr wrap="square">
            <a:spAutoFit/>
          </a:bodyPr>
          <a:lstStyle/>
          <a:p>
            <a:pPr marL="228600" indent="-228600">
              <a:buFont typeface="+mj-lt"/>
              <a:buAutoNum type="arabicPeriod"/>
            </a:pPr>
            <a:r>
              <a:rPr lang="en-US" sz="900" dirty="0" smtClean="0"/>
              <a:t>Not Started</a:t>
            </a:r>
          </a:p>
          <a:p>
            <a:pPr marL="228600" indent="-228600">
              <a:buFont typeface="+mj-lt"/>
              <a:buAutoNum type="arabicPeriod"/>
            </a:pPr>
            <a:r>
              <a:rPr lang="en-US" sz="900" dirty="0" smtClean="0"/>
              <a:t>Started (resources assigned)</a:t>
            </a:r>
          </a:p>
        </p:txBody>
      </p:sp>
      <p:sp>
        <p:nvSpPr>
          <p:cNvPr id="19" name="TextBox 18"/>
          <p:cNvSpPr txBox="1"/>
          <p:nvPr/>
        </p:nvSpPr>
        <p:spPr>
          <a:xfrm>
            <a:off x="1044441" y="4836636"/>
            <a:ext cx="1024951" cy="430887"/>
          </a:xfrm>
          <a:prstGeom prst="rect">
            <a:avLst/>
          </a:prstGeom>
          <a:noFill/>
        </p:spPr>
        <p:txBody>
          <a:bodyPr wrap="square" rtlCol="0" anchor="ctr">
            <a:spAutoFit/>
          </a:bodyPr>
          <a:lstStyle/>
          <a:p>
            <a:pPr algn="ctr"/>
            <a:r>
              <a:rPr lang="en-US" sz="1100" dirty="0" smtClean="0"/>
              <a:t>Project request</a:t>
            </a:r>
            <a:endParaRPr lang="en-US" sz="1100" dirty="0"/>
          </a:p>
        </p:txBody>
      </p:sp>
      <p:sp>
        <p:nvSpPr>
          <p:cNvPr id="21" name="TextBox 20"/>
          <p:cNvSpPr txBox="1"/>
          <p:nvPr/>
        </p:nvSpPr>
        <p:spPr>
          <a:xfrm>
            <a:off x="2451597" y="4191000"/>
            <a:ext cx="1024951" cy="1342034"/>
          </a:xfrm>
          <a:prstGeom prst="rect">
            <a:avLst/>
          </a:prstGeom>
          <a:noFill/>
        </p:spPr>
        <p:txBody>
          <a:bodyPr wrap="square" rtlCol="0" anchor="ctr">
            <a:spAutoFit/>
          </a:bodyPr>
          <a:lstStyle/>
          <a:p>
            <a:pPr marL="171450" indent="-171450">
              <a:lnSpc>
                <a:spcPct val="114000"/>
              </a:lnSpc>
              <a:spcBef>
                <a:spcPts val="0"/>
              </a:spcBef>
              <a:buFont typeface="Arial" panose="020B0604020202020204" pitchFamily="34" charset="0"/>
              <a:buChar char="•"/>
            </a:pPr>
            <a:r>
              <a:rPr lang="en-US" sz="900" dirty="0" smtClean="0"/>
              <a:t>Scope</a:t>
            </a:r>
          </a:p>
          <a:p>
            <a:pPr marL="171450" indent="-171450">
              <a:lnSpc>
                <a:spcPct val="114000"/>
              </a:lnSpc>
              <a:spcBef>
                <a:spcPts val="0"/>
              </a:spcBef>
              <a:buFont typeface="Arial" panose="020B0604020202020204" pitchFamily="34" charset="0"/>
              <a:buChar char="•"/>
            </a:pPr>
            <a:r>
              <a:rPr lang="en-US" sz="900" dirty="0" smtClean="0"/>
              <a:t>Approved budget</a:t>
            </a:r>
          </a:p>
          <a:p>
            <a:pPr marL="171450" indent="-171450">
              <a:lnSpc>
                <a:spcPct val="114000"/>
              </a:lnSpc>
              <a:spcBef>
                <a:spcPts val="0"/>
              </a:spcBef>
              <a:buFont typeface="Arial" panose="020B0604020202020204" pitchFamily="34" charset="0"/>
              <a:buChar char="•"/>
            </a:pPr>
            <a:r>
              <a:rPr lang="en-US" sz="900" dirty="0" smtClean="0"/>
              <a:t>Milestones and planned deliverables</a:t>
            </a:r>
          </a:p>
          <a:p>
            <a:pPr marL="171450" indent="-171450">
              <a:lnSpc>
                <a:spcPct val="114000"/>
              </a:lnSpc>
              <a:spcBef>
                <a:spcPts val="0"/>
              </a:spcBef>
              <a:buFont typeface="Arial" panose="020B0604020202020204" pitchFamily="34" charset="0"/>
              <a:buChar char="•"/>
            </a:pPr>
            <a:r>
              <a:rPr lang="en-US" sz="900" dirty="0" smtClean="0"/>
              <a:t>Identification of risks</a:t>
            </a:r>
            <a:endParaRPr lang="en-US" sz="900" dirty="0"/>
          </a:p>
        </p:txBody>
      </p:sp>
      <p:sp>
        <p:nvSpPr>
          <p:cNvPr id="22" name="TextBox 21"/>
          <p:cNvSpPr txBox="1"/>
          <p:nvPr/>
        </p:nvSpPr>
        <p:spPr>
          <a:xfrm>
            <a:off x="3387600" y="4191000"/>
            <a:ext cx="1184400" cy="1513107"/>
          </a:xfrm>
          <a:prstGeom prst="rect">
            <a:avLst/>
          </a:prstGeom>
          <a:noFill/>
        </p:spPr>
        <p:txBody>
          <a:bodyPr wrap="square" rtlCol="0" anchor="ctr">
            <a:spAutoFit/>
          </a:bodyPr>
          <a:lstStyle/>
          <a:p>
            <a:pPr marL="171450" indent="-171450">
              <a:lnSpc>
                <a:spcPct val="114000"/>
              </a:lnSpc>
              <a:spcBef>
                <a:spcPts val="0"/>
              </a:spcBef>
              <a:buFont typeface="Arial" panose="020B0604020202020204" pitchFamily="34" charset="0"/>
              <a:buChar char="•"/>
            </a:pPr>
            <a:r>
              <a:rPr lang="en-US" sz="900" dirty="0" smtClean="0"/>
              <a:t>Requirements approved</a:t>
            </a:r>
          </a:p>
          <a:p>
            <a:pPr marL="171450" indent="-171450">
              <a:lnSpc>
                <a:spcPct val="114000"/>
              </a:lnSpc>
              <a:spcBef>
                <a:spcPts val="0"/>
              </a:spcBef>
              <a:buFont typeface="Arial" panose="020B0604020202020204" pitchFamily="34" charset="0"/>
              <a:buChar char="•"/>
            </a:pPr>
            <a:r>
              <a:rPr lang="en-US" sz="900" dirty="0" smtClean="0"/>
              <a:t>RFP</a:t>
            </a:r>
          </a:p>
          <a:p>
            <a:pPr marL="171450" indent="-171450">
              <a:lnSpc>
                <a:spcPct val="114000"/>
              </a:lnSpc>
              <a:spcBef>
                <a:spcPts val="0"/>
              </a:spcBef>
              <a:buFont typeface="Arial" panose="020B0604020202020204" pitchFamily="34" charset="0"/>
              <a:buChar char="•"/>
            </a:pPr>
            <a:r>
              <a:rPr lang="en-US" sz="900" dirty="0" smtClean="0"/>
              <a:t>Assessments:</a:t>
            </a:r>
          </a:p>
          <a:p>
            <a:pPr marL="290512" lvl="1" indent="-171450">
              <a:lnSpc>
                <a:spcPct val="114000"/>
              </a:lnSpc>
              <a:spcBef>
                <a:spcPts val="0"/>
              </a:spcBef>
              <a:buFont typeface="Courier New" panose="02070309020205020404" pitchFamily="49" charset="0"/>
              <a:buChar char="o"/>
            </a:pPr>
            <a:r>
              <a:rPr lang="en-US" sz="900" dirty="0" smtClean="0"/>
              <a:t>Security</a:t>
            </a:r>
          </a:p>
          <a:p>
            <a:pPr marL="290512" lvl="1" indent="-171450">
              <a:lnSpc>
                <a:spcPct val="114000"/>
              </a:lnSpc>
              <a:spcBef>
                <a:spcPts val="0"/>
              </a:spcBef>
              <a:buFont typeface="Courier New" panose="02070309020205020404" pitchFamily="49" charset="0"/>
              <a:buChar char="o"/>
            </a:pPr>
            <a:r>
              <a:rPr lang="en-US" sz="900" dirty="0" smtClean="0"/>
              <a:t>Ent Arch</a:t>
            </a:r>
          </a:p>
          <a:p>
            <a:pPr marL="290512" lvl="1" indent="-171450">
              <a:lnSpc>
                <a:spcPct val="114000"/>
              </a:lnSpc>
              <a:spcBef>
                <a:spcPts val="0"/>
              </a:spcBef>
              <a:buFont typeface="Courier New" panose="02070309020205020404" pitchFamily="49" charset="0"/>
              <a:buChar char="o"/>
            </a:pPr>
            <a:r>
              <a:rPr lang="en-US" sz="900" dirty="0" smtClean="0"/>
              <a:t>Legal</a:t>
            </a:r>
          </a:p>
          <a:p>
            <a:pPr marL="290512" lvl="1" indent="-171450">
              <a:lnSpc>
                <a:spcPct val="114000"/>
              </a:lnSpc>
              <a:spcBef>
                <a:spcPts val="0"/>
              </a:spcBef>
              <a:buFont typeface="Courier New" panose="02070309020205020404" pitchFamily="49" charset="0"/>
              <a:buChar char="o"/>
            </a:pPr>
            <a:r>
              <a:rPr lang="en-US" sz="900" dirty="0" smtClean="0"/>
              <a:t>Procurement</a:t>
            </a:r>
          </a:p>
          <a:p>
            <a:pPr marL="290512" lvl="1" indent="-171450">
              <a:lnSpc>
                <a:spcPct val="114000"/>
              </a:lnSpc>
              <a:spcBef>
                <a:spcPts val="0"/>
              </a:spcBef>
              <a:buFont typeface="Courier New" panose="02070309020205020404" pitchFamily="49" charset="0"/>
              <a:buChar char="o"/>
            </a:pPr>
            <a:r>
              <a:rPr lang="en-US" sz="900" dirty="0" smtClean="0"/>
              <a:t>Accessibility</a:t>
            </a:r>
            <a:endParaRPr lang="en-US" sz="900" dirty="0" smtClean="0"/>
          </a:p>
        </p:txBody>
      </p:sp>
      <p:sp>
        <p:nvSpPr>
          <p:cNvPr id="23" name="Rectangle 22"/>
          <p:cNvSpPr/>
          <p:nvPr/>
        </p:nvSpPr>
        <p:spPr>
          <a:xfrm>
            <a:off x="3594596" y="2647238"/>
            <a:ext cx="3899153" cy="646331"/>
          </a:xfrm>
          <a:prstGeom prst="rect">
            <a:avLst/>
          </a:prstGeom>
          <a:solidFill>
            <a:schemeClr val="accent2">
              <a:lumMod val="20000"/>
              <a:lumOff val="80000"/>
            </a:schemeClr>
          </a:solidFill>
        </p:spPr>
        <p:txBody>
          <a:bodyPr wrap="square" anchor="ctr" anchorCtr="0">
            <a:noAutofit/>
          </a:bodyPr>
          <a:lstStyle/>
          <a:p>
            <a:pPr marL="171450" indent="-171450">
              <a:buFont typeface="Arial" panose="020B0604020202020204" pitchFamily="34" charset="0"/>
              <a:buChar char="•"/>
            </a:pPr>
            <a:r>
              <a:rPr lang="en-US" sz="900" dirty="0" smtClean="0"/>
              <a:t>In Progress</a:t>
            </a:r>
          </a:p>
          <a:p>
            <a:pPr marL="171450" indent="-171450">
              <a:buFont typeface="Arial" panose="020B0604020202020204" pitchFamily="34" charset="0"/>
              <a:buChar char="•"/>
            </a:pPr>
            <a:r>
              <a:rPr lang="en-US" sz="900" dirty="0" smtClean="0"/>
              <a:t>On Hold</a:t>
            </a:r>
          </a:p>
          <a:p>
            <a:pPr marL="171450" indent="-171450">
              <a:buFont typeface="Arial" panose="020B0604020202020204" pitchFamily="34" charset="0"/>
              <a:buChar char="•"/>
            </a:pPr>
            <a:r>
              <a:rPr lang="en-US" sz="900" dirty="0" smtClean="0"/>
              <a:t>Canceled</a:t>
            </a:r>
          </a:p>
        </p:txBody>
      </p:sp>
      <p:sp>
        <p:nvSpPr>
          <p:cNvPr id="24" name="TextBox 23"/>
          <p:cNvSpPr txBox="1"/>
          <p:nvPr/>
        </p:nvSpPr>
        <p:spPr>
          <a:xfrm>
            <a:off x="4381544" y="4191000"/>
            <a:ext cx="1222456" cy="1031436"/>
          </a:xfrm>
          <a:prstGeom prst="rect">
            <a:avLst/>
          </a:prstGeom>
          <a:noFill/>
        </p:spPr>
        <p:txBody>
          <a:bodyPr wrap="square" rtlCol="0" anchor="ctr">
            <a:spAutoFit/>
          </a:bodyPr>
          <a:lstStyle/>
          <a:p>
            <a:pPr marL="171450" indent="-171450">
              <a:lnSpc>
                <a:spcPct val="113000"/>
              </a:lnSpc>
              <a:spcBef>
                <a:spcPts val="0"/>
              </a:spcBef>
              <a:buFont typeface="Arial" panose="020B0604020202020204" pitchFamily="34" charset="0"/>
              <a:buChar char="•"/>
            </a:pPr>
            <a:r>
              <a:rPr lang="en-US" sz="900" dirty="0" smtClean="0"/>
              <a:t>Product design</a:t>
            </a:r>
          </a:p>
          <a:p>
            <a:pPr marL="171450" indent="-171450">
              <a:lnSpc>
                <a:spcPct val="113000"/>
              </a:lnSpc>
              <a:spcBef>
                <a:spcPts val="0"/>
              </a:spcBef>
              <a:buFont typeface="Arial" panose="020B0604020202020204" pitchFamily="34" charset="0"/>
              <a:buChar char="•"/>
            </a:pPr>
            <a:r>
              <a:rPr lang="en-US" sz="900" dirty="0" smtClean="0"/>
              <a:t>Rollout / </a:t>
            </a:r>
            <a:r>
              <a:rPr lang="en-US" sz="900" dirty="0" smtClean="0"/>
              <a:t>communications &amp; change management </a:t>
            </a:r>
            <a:r>
              <a:rPr lang="en-US" sz="900" dirty="0" smtClean="0"/>
              <a:t>plan</a:t>
            </a:r>
            <a:endParaRPr lang="en-US" sz="900" dirty="0"/>
          </a:p>
        </p:txBody>
      </p:sp>
      <p:sp>
        <p:nvSpPr>
          <p:cNvPr id="25" name="TextBox 24"/>
          <p:cNvSpPr txBox="1"/>
          <p:nvPr/>
        </p:nvSpPr>
        <p:spPr>
          <a:xfrm>
            <a:off x="5423397" y="4191000"/>
            <a:ext cx="1110120" cy="548996"/>
          </a:xfrm>
          <a:prstGeom prst="rect">
            <a:avLst/>
          </a:prstGeom>
          <a:noFill/>
        </p:spPr>
        <p:txBody>
          <a:bodyPr wrap="square" rtlCol="0" anchor="ctr">
            <a:spAutoFit/>
          </a:bodyPr>
          <a:lstStyle/>
          <a:p>
            <a:pPr marL="171450" indent="-171450">
              <a:lnSpc>
                <a:spcPct val="113000"/>
              </a:lnSpc>
              <a:spcBef>
                <a:spcPts val="0"/>
              </a:spcBef>
              <a:buFont typeface="Arial" panose="020B0604020202020204" pitchFamily="34" charset="0"/>
              <a:buChar char="•"/>
            </a:pPr>
            <a:r>
              <a:rPr lang="en-US" sz="900" dirty="0" smtClean="0"/>
              <a:t>Update schedule / milestones</a:t>
            </a:r>
            <a:endParaRPr lang="en-US" sz="900" dirty="0"/>
          </a:p>
        </p:txBody>
      </p:sp>
      <p:sp>
        <p:nvSpPr>
          <p:cNvPr id="26" name="TextBox 25"/>
          <p:cNvSpPr txBox="1"/>
          <p:nvPr/>
        </p:nvSpPr>
        <p:spPr>
          <a:xfrm>
            <a:off x="6400800" y="4191000"/>
            <a:ext cx="1276180" cy="1500988"/>
          </a:xfrm>
          <a:prstGeom prst="rect">
            <a:avLst/>
          </a:prstGeom>
          <a:noFill/>
        </p:spPr>
        <p:txBody>
          <a:bodyPr wrap="square" rtlCol="0" anchor="ctr">
            <a:spAutoFit/>
          </a:bodyPr>
          <a:lstStyle/>
          <a:p>
            <a:pPr marL="171450" indent="-171450">
              <a:lnSpc>
                <a:spcPct val="113000"/>
              </a:lnSpc>
              <a:buFont typeface="Arial" panose="020B0604020202020204" pitchFamily="34" charset="0"/>
              <a:buChar char="•"/>
            </a:pPr>
            <a:r>
              <a:rPr lang="en-US" sz="900" dirty="0" smtClean="0"/>
              <a:t>Test results</a:t>
            </a:r>
          </a:p>
          <a:p>
            <a:pPr marL="171450" indent="-171450">
              <a:lnSpc>
                <a:spcPct val="113000"/>
              </a:lnSpc>
              <a:buFont typeface="Arial" panose="020B0604020202020204" pitchFamily="34" charset="0"/>
              <a:buChar char="•"/>
            </a:pPr>
            <a:r>
              <a:rPr lang="en-US" sz="900" dirty="0" smtClean="0"/>
              <a:t>KB article</a:t>
            </a:r>
          </a:p>
          <a:p>
            <a:pPr marL="171450" indent="-171450">
              <a:lnSpc>
                <a:spcPct val="113000"/>
              </a:lnSpc>
              <a:buFont typeface="Arial" panose="020B0604020202020204" pitchFamily="34" charset="0"/>
              <a:buChar char="•"/>
            </a:pPr>
            <a:r>
              <a:rPr lang="en-US" sz="900" dirty="0" smtClean="0"/>
              <a:t>Help desk training</a:t>
            </a:r>
          </a:p>
          <a:p>
            <a:pPr marL="171450" indent="-171450">
              <a:lnSpc>
                <a:spcPct val="113000"/>
              </a:lnSpc>
              <a:buFont typeface="Arial" panose="020B0604020202020204" pitchFamily="34" charset="0"/>
              <a:buChar char="•"/>
            </a:pPr>
            <a:r>
              <a:rPr lang="en-US" sz="900" dirty="0" smtClean="0"/>
              <a:t>CAB approval</a:t>
            </a:r>
          </a:p>
          <a:p>
            <a:pPr marL="171450" indent="-171450">
              <a:lnSpc>
                <a:spcPct val="113000"/>
              </a:lnSpc>
              <a:buFont typeface="Arial" panose="020B0604020202020204" pitchFamily="34" charset="0"/>
              <a:buChar char="•"/>
            </a:pPr>
            <a:r>
              <a:rPr lang="en-US" sz="900" dirty="0" smtClean="0"/>
              <a:t>Training documentation</a:t>
            </a:r>
          </a:p>
          <a:p>
            <a:pPr marL="171450" indent="-171450">
              <a:lnSpc>
                <a:spcPct val="113000"/>
              </a:lnSpc>
              <a:buFont typeface="Arial" panose="020B0604020202020204" pitchFamily="34" charset="0"/>
              <a:buChar char="•"/>
            </a:pPr>
            <a:r>
              <a:rPr lang="en-US" sz="900" dirty="0" smtClean="0"/>
              <a:t>Training sessions (in person) if applicable</a:t>
            </a:r>
            <a:endParaRPr lang="en-US" sz="900" dirty="0"/>
          </a:p>
        </p:txBody>
      </p:sp>
      <p:sp>
        <p:nvSpPr>
          <p:cNvPr id="27" name="TextBox 26"/>
          <p:cNvSpPr txBox="1"/>
          <p:nvPr/>
        </p:nvSpPr>
        <p:spPr>
          <a:xfrm>
            <a:off x="7556997" y="4191000"/>
            <a:ext cx="1110120" cy="1500988"/>
          </a:xfrm>
          <a:prstGeom prst="rect">
            <a:avLst/>
          </a:prstGeom>
          <a:noFill/>
        </p:spPr>
        <p:txBody>
          <a:bodyPr wrap="square" rtlCol="0" anchor="ctr">
            <a:spAutoFit/>
          </a:bodyPr>
          <a:lstStyle/>
          <a:p>
            <a:pPr marL="171450" indent="-171450">
              <a:lnSpc>
                <a:spcPct val="113000"/>
              </a:lnSpc>
              <a:buFont typeface="Arial" panose="020B0604020202020204" pitchFamily="34" charset="0"/>
              <a:buChar char="•"/>
            </a:pPr>
            <a:r>
              <a:rPr lang="en-US" sz="900" dirty="0" smtClean="0"/>
              <a:t>Approval to close / transition to </a:t>
            </a:r>
            <a:r>
              <a:rPr lang="en-US" sz="900" dirty="0" smtClean="0"/>
              <a:t>product support</a:t>
            </a:r>
            <a:endParaRPr lang="en-US" sz="900" dirty="0" smtClean="0"/>
          </a:p>
          <a:p>
            <a:pPr marL="171450" indent="-171450">
              <a:lnSpc>
                <a:spcPct val="113000"/>
              </a:lnSpc>
              <a:buFont typeface="Arial" panose="020B0604020202020204" pitchFamily="34" charset="0"/>
              <a:buChar char="•"/>
            </a:pPr>
            <a:r>
              <a:rPr lang="en-US" sz="900" dirty="0" smtClean="0"/>
              <a:t>Uploaded documentation</a:t>
            </a:r>
          </a:p>
          <a:p>
            <a:pPr marL="171450" indent="-171450">
              <a:lnSpc>
                <a:spcPct val="113000"/>
              </a:lnSpc>
              <a:buFont typeface="Arial" panose="020B0604020202020204" pitchFamily="34" charset="0"/>
              <a:buChar char="•"/>
            </a:pPr>
            <a:r>
              <a:rPr lang="en-US" sz="900" dirty="0" smtClean="0"/>
              <a:t>Lessons Learned</a:t>
            </a:r>
          </a:p>
        </p:txBody>
      </p:sp>
      <p:sp>
        <p:nvSpPr>
          <p:cNvPr id="28" name="Rectangle 27"/>
          <p:cNvSpPr/>
          <p:nvPr/>
        </p:nvSpPr>
        <p:spPr>
          <a:xfrm>
            <a:off x="7567059" y="2647238"/>
            <a:ext cx="1088388" cy="625566"/>
          </a:xfrm>
          <a:prstGeom prst="rect">
            <a:avLst/>
          </a:prstGeom>
          <a:solidFill>
            <a:schemeClr val="accent2">
              <a:lumMod val="20000"/>
              <a:lumOff val="80000"/>
            </a:schemeClr>
          </a:solidFill>
        </p:spPr>
        <p:txBody>
          <a:bodyPr wrap="square" anchor="ctr" anchorCtr="0">
            <a:noAutofit/>
          </a:bodyPr>
          <a:lstStyle/>
          <a:p>
            <a:pPr marL="171450" indent="-171450">
              <a:buFont typeface="Arial" panose="020B0604020202020204" pitchFamily="34" charset="0"/>
              <a:buChar char="•"/>
            </a:pPr>
            <a:r>
              <a:rPr lang="en-US" sz="900" dirty="0" smtClean="0"/>
              <a:t>Complete</a:t>
            </a:r>
          </a:p>
        </p:txBody>
      </p:sp>
      <p:pic>
        <p:nvPicPr>
          <p:cNvPr id="3" name="Picture 2" descr="edtech | ETMOOC Blog Hub"/>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830563" y="2823814"/>
            <a:ext cx="196067" cy="176212"/>
          </a:xfrm>
          <a:prstGeom prst="rect">
            <a:avLst/>
          </a:prstGeom>
        </p:spPr>
      </p:pic>
      <p:sp>
        <p:nvSpPr>
          <p:cNvPr id="6" name="TextBox 5"/>
          <p:cNvSpPr txBox="1"/>
          <p:nvPr/>
        </p:nvSpPr>
        <p:spPr>
          <a:xfrm>
            <a:off x="158423" y="6077998"/>
            <a:ext cx="5593198" cy="600164"/>
          </a:xfrm>
          <a:prstGeom prst="rect">
            <a:avLst/>
          </a:prstGeom>
          <a:noFill/>
        </p:spPr>
        <p:txBody>
          <a:bodyPr wrap="none" rtlCol="0">
            <a:spAutoFit/>
          </a:bodyPr>
          <a:lstStyle/>
          <a:p>
            <a:r>
              <a:rPr lang="en-US" sz="1100" dirty="0" smtClean="0"/>
              <a:t>Project best practices:</a:t>
            </a:r>
          </a:p>
          <a:p>
            <a:pPr marL="171450" indent="-171450">
              <a:buFont typeface="Arial" panose="020B0604020202020204" pitchFamily="34" charset="0"/>
              <a:buChar char="•"/>
            </a:pPr>
            <a:r>
              <a:rPr lang="en-US" sz="1100" dirty="0" smtClean="0"/>
              <a:t>Take </a:t>
            </a:r>
            <a:r>
              <a:rPr lang="en-US" sz="1100" dirty="0" smtClean="0">
                <a:hlinkClick r:id="rId9"/>
              </a:rPr>
              <a:t>notes and store in a centralized location</a:t>
            </a:r>
            <a:r>
              <a:rPr lang="en-US" sz="1100" dirty="0" smtClean="0"/>
              <a:t>:  identify a note-taker or crowd-source</a:t>
            </a:r>
          </a:p>
          <a:p>
            <a:pPr marL="171450" indent="-171450">
              <a:buFont typeface="Arial" panose="020B0604020202020204" pitchFamily="34" charset="0"/>
              <a:buChar char="•"/>
            </a:pPr>
            <a:r>
              <a:rPr lang="en-US" sz="1100" dirty="0" smtClean="0"/>
              <a:t>Set your agendas and </a:t>
            </a:r>
            <a:r>
              <a:rPr lang="en-US" sz="1100" dirty="0" smtClean="0">
                <a:hlinkClick r:id="rId10"/>
              </a:rPr>
              <a:t>hold effective meetings</a:t>
            </a:r>
            <a:endParaRPr lang="en-US" sz="1100" dirty="0"/>
          </a:p>
        </p:txBody>
      </p:sp>
      <p:sp>
        <p:nvSpPr>
          <p:cNvPr id="29" name="TextBox 28"/>
          <p:cNvSpPr txBox="1"/>
          <p:nvPr/>
        </p:nvSpPr>
        <p:spPr>
          <a:xfrm>
            <a:off x="3352800" y="5925979"/>
            <a:ext cx="5854204" cy="400110"/>
          </a:xfrm>
          <a:prstGeom prst="rect">
            <a:avLst/>
          </a:prstGeom>
          <a:noFill/>
        </p:spPr>
        <p:txBody>
          <a:bodyPr wrap="square" rtlCol="0">
            <a:spAutoFit/>
          </a:bodyPr>
          <a:lstStyle/>
          <a:p>
            <a:r>
              <a:rPr lang="en-US" sz="1000" dirty="0" smtClean="0"/>
              <a:t>* EA, Security, and Legal assessments should begin when selection has narrowed to </a:t>
            </a:r>
            <a:r>
              <a:rPr lang="en-US" sz="1000" dirty="0" smtClean="0"/>
              <a:t>2-3 finalists.  </a:t>
            </a:r>
            <a:r>
              <a:rPr lang="en-US" sz="1000" dirty="0" smtClean="0"/>
              <a:t>Procurement engagement can begin earlier.</a:t>
            </a:r>
            <a:endParaRPr lang="en-US" sz="1000" dirty="0"/>
          </a:p>
        </p:txBody>
      </p:sp>
      <p:sp>
        <p:nvSpPr>
          <p:cNvPr id="7" name="Flowchart: Process 6"/>
          <p:cNvSpPr/>
          <p:nvPr/>
        </p:nvSpPr>
        <p:spPr bwMode="auto">
          <a:xfrm>
            <a:off x="546597" y="1143000"/>
            <a:ext cx="1358403" cy="381000"/>
          </a:xfrm>
          <a:prstGeom prst="flowChartProcess">
            <a:avLst/>
          </a:prstGeom>
          <a:solidFill>
            <a:schemeClr val="accent2">
              <a:lumMod val="20000"/>
              <a:lumOff val="80000"/>
            </a:schemeClr>
          </a:solidFill>
          <a:extLst/>
        </p:spPr>
        <p:txBody>
          <a:bodyPr wrap="square">
            <a:spAutoFit/>
          </a:bodyPr>
          <a:lstStyle/>
          <a:p>
            <a:pPr algn="ctr"/>
            <a:r>
              <a:rPr lang="en-US" sz="900" dirty="0"/>
              <a:t>Project request is submitted</a:t>
            </a:r>
          </a:p>
        </p:txBody>
      </p:sp>
      <p:cxnSp>
        <p:nvCxnSpPr>
          <p:cNvPr id="9" name="Elbow Connector 8"/>
          <p:cNvCxnSpPr>
            <a:stCxn id="7" idx="2"/>
            <a:endCxn id="14" idx="0"/>
          </p:cNvCxnSpPr>
          <p:nvPr/>
        </p:nvCxnSpPr>
        <p:spPr bwMode="auto">
          <a:xfrm rot="16200000" flipH="1">
            <a:off x="1266947" y="1482852"/>
            <a:ext cx="305302" cy="387598"/>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55426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7BE488-5D67-BF48-88C6-11A8D04A3626}" type="slidenum">
              <a:rPr lang="en-US" altLang="x-none" smtClean="0"/>
              <a:pPr/>
              <a:t>7</a:t>
            </a:fld>
            <a:endParaRPr lang="en-US" altLang="x-none"/>
          </a:p>
        </p:txBody>
      </p:sp>
      <p:sp>
        <p:nvSpPr>
          <p:cNvPr id="3" name="Rectangle 2"/>
          <p:cNvSpPr/>
          <p:nvPr/>
        </p:nvSpPr>
        <p:spPr>
          <a:xfrm>
            <a:off x="3124200" y="304800"/>
            <a:ext cx="5486400" cy="461665"/>
          </a:xfrm>
          <a:prstGeom prst="rect">
            <a:avLst/>
          </a:prstGeom>
        </p:spPr>
        <p:txBody>
          <a:bodyPr wrap="square">
            <a:spAutoFit/>
          </a:bodyPr>
          <a:lstStyle/>
          <a:p>
            <a:pPr algn="r"/>
            <a:r>
              <a:rPr lang="en-US" dirty="0"/>
              <a:t>Project Management Methodologies</a:t>
            </a:r>
          </a:p>
        </p:txBody>
      </p:sp>
      <p:sp>
        <p:nvSpPr>
          <p:cNvPr id="5" name="TextBox 4"/>
          <p:cNvSpPr txBox="1"/>
          <p:nvPr/>
        </p:nvSpPr>
        <p:spPr>
          <a:xfrm>
            <a:off x="424016" y="2020687"/>
            <a:ext cx="1388329" cy="461665"/>
          </a:xfrm>
          <a:prstGeom prst="rect">
            <a:avLst/>
          </a:prstGeom>
          <a:noFill/>
        </p:spPr>
        <p:txBody>
          <a:bodyPr wrap="none" rtlCol="0">
            <a:spAutoFit/>
          </a:bodyPr>
          <a:lstStyle/>
          <a:p>
            <a:r>
              <a:rPr lang="en-US" dirty="0" smtClean="0"/>
              <a:t>Waterfall</a:t>
            </a:r>
            <a:endParaRPr lang="en-US" dirty="0"/>
          </a:p>
        </p:txBody>
      </p:sp>
      <p:sp>
        <p:nvSpPr>
          <p:cNvPr id="6" name="TextBox 5"/>
          <p:cNvSpPr txBox="1"/>
          <p:nvPr/>
        </p:nvSpPr>
        <p:spPr>
          <a:xfrm>
            <a:off x="424016" y="4419600"/>
            <a:ext cx="870751" cy="461665"/>
          </a:xfrm>
          <a:prstGeom prst="rect">
            <a:avLst/>
          </a:prstGeom>
          <a:noFill/>
        </p:spPr>
        <p:txBody>
          <a:bodyPr wrap="none" rtlCol="0">
            <a:spAutoFit/>
          </a:bodyPr>
          <a:lstStyle/>
          <a:p>
            <a:r>
              <a:rPr lang="en-US" dirty="0" smtClean="0"/>
              <a:t>Agile</a:t>
            </a:r>
            <a:endParaRPr lang="en-US" dirty="0"/>
          </a:p>
        </p:txBody>
      </p:sp>
      <p:sp>
        <p:nvSpPr>
          <p:cNvPr id="8" name="TextBox 7"/>
          <p:cNvSpPr txBox="1"/>
          <p:nvPr/>
        </p:nvSpPr>
        <p:spPr>
          <a:xfrm>
            <a:off x="381000" y="4876800"/>
            <a:ext cx="5811230" cy="1950534"/>
          </a:xfrm>
          <a:prstGeom prst="rect">
            <a:avLst/>
          </a:prstGeom>
          <a:noFill/>
        </p:spPr>
        <p:txBody>
          <a:bodyPr wrap="square" rtlCol="0">
            <a:spAutoFit/>
          </a:bodyPr>
          <a:lstStyle/>
          <a:p>
            <a:pPr marL="342900" indent="-342900">
              <a:lnSpc>
                <a:spcPct val="114000"/>
              </a:lnSpc>
              <a:spcBef>
                <a:spcPts val="600"/>
              </a:spcBef>
              <a:buFont typeface="Wingdings" panose="05000000000000000000" pitchFamily="2" charset="2"/>
              <a:buChar char="ü"/>
            </a:pPr>
            <a:r>
              <a:rPr lang="en-US" sz="1400" dirty="0" smtClean="0"/>
              <a:t>Executed as a series of small tasks</a:t>
            </a:r>
          </a:p>
          <a:p>
            <a:pPr marL="342900" indent="-342900">
              <a:lnSpc>
                <a:spcPct val="114000"/>
              </a:lnSpc>
              <a:spcBef>
                <a:spcPts val="600"/>
              </a:spcBef>
              <a:buFont typeface="Wingdings" panose="05000000000000000000" pitchFamily="2" charset="2"/>
              <a:buChar char="ü"/>
            </a:pPr>
            <a:r>
              <a:rPr lang="en-US" sz="1400" dirty="0" smtClean="0"/>
              <a:t>Iterative development and release cycle</a:t>
            </a:r>
          </a:p>
          <a:p>
            <a:pPr marL="342900" indent="-342900">
              <a:lnSpc>
                <a:spcPct val="114000"/>
              </a:lnSpc>
              <a:spcBef>
                <a:spcPts val="600"/>
              </a:spcBef>
              <a:buFont typeface="Wingdings" panose="05000000000000000000" pitchFamily="2" charset="2"/>
              <a:buChar char="ü"/>
            </a:pPr>
            <a:r>
              <a:rPr lang="en-US" sz="1400" dirty="0" smtClean="0"/>
              <a:t>Minimum Viable Product (MVP)</a:t>
            </a:r>
          </a:p>
          <a:p>
            <a:pPr marL="342900" indent="-342900">
              <a:lnSpc>
                <a:spcPct val="114000"/>
              </a:lnSpc>
              <a:spcBef>
                <a:spcPts val="600"/>
              </a:spcBef>
              <a:buFont typeface="Wingdings" panose="05000000000000000000" pitchFamily="2" charset="2"/>
              <a:buChar char="ü"/>
            </a:pPr>
            <a:r>
              <a:rPr lang="en-US" sz="1400" dirty="0" smtClean="0"/>
              <a:t>Often used in software development</a:t>
            </a:r>
          </a:p>
          <a:p>
            <a:pPr marL="342900" indent="-342900">
              <a:lnSpc>
                <a:spcPct val="114000"/>
              </a:lnSpc>
              <a:spcBef>
                <a:spcPts val="600"/>
              </a:spcBef>
              <a:buFont typeface="Wingdings" panose="05000000000000000000" pitchFamily="2" charset="2"/>
              <a:buChar char="ü"/>
            </a:pPr>
            <a:r>
              <a:rPr lang="en-US" sz="1400" dirty="0" smtClean="0"/>
              <a:t>Vocabulary: Scrum, Sprint, Scrum Master</a:t>
            </a:r>
          </a:p>
          <a:p>
            <a:pPr marL="342900" indent="-342900">
              <a:lnSpc>
                <a:spcPct val="114000"/>
              </a:lnSpc>
              <a:spcBef>
                <a:spcPts val="600"/>
              </a:spcBef>
              <a:buFont typeface="Wingdings" panose="05000000000000000000" pitchFamily="2" charset="2"/>
              <a:buChar char="ü"/>
            </a:pPr>
            <a:r>
              <a:rPr lang="en-US" sz="1400" dirty="0" smtClean="0"/>
              <a:t>Heavy customer involvement and small dedicated team</a:t>
            </a:r>
            <a:endParaRPr lang="en-US" sz="1400" dirty="0"/>
          </a:p>
        </p:txBody>
      </p:sp>
      <p:sp>
        <p:nvSpPr>
          <p:cNvPr id="9" name="TextBox 8"/>
          <p:cNvSpPr txBox="1"/>
          <p:nvPr/>
        </p:nvSpPr>
        <p:spPr>
          <a:xfrm>
            <a:off x="381000" y="2519294"/>
            <a:ext cx="5151795" cy="1551066"/>
          </a:xfrm>
          <a:prstGeom prst="rect">
            <a:avLst/>
          </a:prstGeom>
          <a:noFill/>
        </p:spPr>
        <p:txBody>
          <a:bodyPr wrap="square" rtlCol="0">
            <a:spAutoFit/>
          </a:bodyPr>
          <a:lstStyle>
            <a:defPPr>
              <a:defRPr lang="en-US"/>
            </a:defPPr>
            <a:lvl1pPr marL="342900" indent="-342900">
              <a:lnSpc>
                <a:spcPct val="114000"/>
              </a:lnSpc>
              <a:spcBef>
                <a:spcPts val="600"/>
              </a:spcBef>
              <a:buFont typeface="Wingdings" panose="05000000000000000000" pitchFamily="2" charset="2"/>
              <a:buChar char="ü"/>
              <a:defRPr sz="1800"/>
            </a:lvl1pPr>
          </a:lstStyle>
          <a:p>
            <a:r>
              <a:rPr lang="en-US" sz="1400" dirty="0"/>
              <a:t>Traditional design / build / test / deploy model</a:t>
            </a:r>
          </a:p>
          <a:p>
            <a:r>
              <a:rPr lang="en-US" sz="1400" dirty="0"/>
              <a:t>Released as a finished </a:t>
            </a:r>
            <a:r>
              <a:rPr lang="en-US" sz="1400" dirty="0" smtClean="0"/>
              <a:t>product</a:t>
            </a:r>
          </a:p>
          <a:p>
            <a:r>
              <a:rPr lang="en-US" sz="1400" dirty="0" smtClean="0"/>
              <a:t>Often used for system development with heavy up-front planning and the end product is well defined</a:t>
            </a:r>
          </a:p>
          <a:p>
            <a:r>
              <a:rPr lang="en-US" sz="1400" dirty="0" smtClean="0"/>
              <a:t>Broader, more distributed team</a:t>
            </a:r>
            <a:endParaRPr lang="en-US" sz="1400" dirty="0"/>
          </a:p>
        </p:txBody>
      </p:sp>
      <p:sp>
        <p:nvSpPr>
          <p:cNvPr id="10" name="Rectangle 9"/>
          <p:cNvSpPr/>
          <p:nvPr/>
        </p:nvSpPr>
        <p:spPr>
          <a:xfrm>
            <a:off x="228600" y="1295400"/>
            <a:ext cx="8610600" cy="630301"/>
          </a:xfrm>
          <a:prstGeom prst="rect">
            <a:avLst/>
          </a:prstGeom>
        </p:spPr>
        <p:txBody>
          <a:bodyPr wrap="square">
            <a:spAutoFit/>
          </a:bodyPr>
          <a:lstStyle/>
          <a:p>
            <a:pPr>
              <a:lnSpc>
                <a:spcPct val="114000"/>
              </a:lnSpc>
            </a:pPr>
            <a:r>
              <a:rPr lang="en-US" altLang="en-US" sz="1600" dirty="0" smtClean="0">
                <a:latin typeface="Arial" panose="020B0604020202020204" pitchFamily="34" charset="0"/>
              </a:rPr>
              <a:t>Even for large projects, many vendors now use a waterfall approach that incorporates </a:t>
            </a:r>
            <a:r>
              <a:rPr lang="en-US" altLang="en-US" sz="1600" dirty="0">
                <a:latin typeface="Arial" panose="020B0604020202020204" pitchFamily="34" charset="0"/>
              </a:rPr>
              <a:t>A</a:t>
            </a:r>
            <a:r>
              <a:rPr lang="en-US" altLang="en-US" sz="1600" dirty="0" smtClean="0">
                <a:latin typeface="Arial" panose="020B0604020202020204" pitchFamily="34" charset="0"/>
              </a:rPr>
              <a:t>gile concepts, such as speed-to-market, MVP, and iterative cycles.</a:t>
            </a:r>
            <a:endParaRPr lang="en-US" sz="1600" dirty="0"/>
          </a:p>
        </p:txBody>
      </p:sp>
      <p:pic>
        <p:nvPicPr>
          <p:cNvPr id="7" name="Picture 6"/>
          <p:cNvPicPr>
            <a:picLocks noChangeAspect="1"/>
          </p:cNvPicPr>
          <p:nvPr/>
        </p:nvPicPr>
        <p:blipFill>
          <a:blip r:embed="rId3"/>
          <a:stretch>
            <a:fillRect/>
          </a:stretch>
        </p:blipFill>
        <p:spPr>
          <a:xfrm>
            <a:off x="5257800" y="4527560"/>
            <a:ext cx="3733800" cy="2143478"/>
          </a:xfrm>
          <a:prstGeom prst="rect">
            <a:avLst/>
          </a:prstGeom>
        </p:spPr>
      </p:pic>
      <p:pic>
        <p:nvPicPr>
          <p:cNvPr id="16" name="Picture 15"/>
          <p:cNvPicPr>
            <a:picLocks noChangeAspect="1"/>
          </p:cNvPicPr>
          <p:nvPr/>
        </p:nvPicPr>
        <p:blipFill>
          <a:blip r:embed="rId4"/>
          <a:stretch>
            <a:fillRect/>
          </a:stretch>
        </p:blipFill>
        <p:spPr>
          <a:xfrm>
            <a:off x="6477000" y="2432452"/>
            <a:ext cx="1527689" cy="1178093"/>
          </a:xfrm>
          <a:prstGeom prst="rect">
            <a:avLst/>
          </a:prstGeom>
        </p:spPr>
      </p:pic>
    </p:spTree>
    <p:extLst>
      <p:ext uri="{BB962C8B-B14F-4D97-AF65-F5344CB8AC3E}">
        <p14:creationId xmlns:p14="http://schemas.microsoft.com/office/powerpoint/2010/main" val="3447028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2923631" y="1143000"/>
            <a:ext cx="3324769" cy="1078074"/>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98548" y="3036273"/>
            <a:ext cx="800937" cy="2195063"/>
          </a:xfrm>
          <a:prstGeom prst="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en-US" sz="825" dirty="0"/>
              <a:t>Submit request into queue </a:t>
            </a:r>
            <a:r>
              <a:rPr lang="en-US" sz="825" dirty="0" smtClean="0"/>
              <a:t>(backlog) for </a:t>
            </a:r>
            <a:r>
              <a:rPr lang="en-US" sz="825" dirty="0"/>
              <a:t>review and prioritization</a:t>
            </a:r>
          </a:p>
        </p:txBody>
      </p:sp>
      <p:sp>
        <p:nvSpPr>
          <p:cNvPr id="5" name="TextBox 4"/>
          <p:cNvSpPr txBox="1"/>
          <p:nvPr/>
        </p:nvSpPr>
        <p:spPr>
          <a:xfrm>
            <a:off x="33253" y="3230010"/>
            <a:ext cx="633090" cy="323165"/>
          </a:xfrm>
          <a:prstGeom prst="wedgeRectCallout">
            <a:avLst>
              <a:gd name="adj1" fmla="val 92262"/>
              <a:gd name="adj2" fmla="val 77448"/>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750" b="1" dirty="0"/>
              <a:t>Internal request</a:t>
            </a:r>
          </a:p>
        </p:txBody>
      </p:sp>
      <p:sp>
        <p:nvSpPr>
          <p:cNvPr id="6" name="TextBox 5"/>
          <p:cNvSpPr txBox="1"/>
          <p:nvPr/>
        </p:nvSpPr>
        <p:spPr>
          <a:xfrm>
            <a:off x="33253" y="4710250"/>
            <a:ext cx="633091" cy="323165"/>
          </a:xfrm>
          <a:prstGeom prst="wedgeRectCallout">
            <a:avLst>
              <a:gd name="adj1" fmla="val 86334"/>
              <a:gd name="adj2" fmla="val -68938"/>
            </a:avLst>
          </a:prstGeom>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n-US"/>
            </a:defPPr>
            <a:lvl1pPr>
              <a:defRPr sz="12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750" b="1" dirty="0"/>
              <a:t>External request</a:t>
            </a:r>
          </a:p>
        </p:txBody>
      </p:sp>
      <p:sp>
        <p:nvSpPr>
          <p:cNvPr id="7" name="TextBox 6"/>
          <p:cNvSpPr txBox="1"/>
          <p:nvPr/>
        </p:nvSpPr>
        <p:spPr>
          <a:xfrm>
            <a:off x="798547" y="5311128"/>
            <a:ext cx="800937" cy="377772"/>
          </a:xfrm>
          <a:prstGeom prst="rect">
            <a:avLst/>
          </a:prstGeom>
        </p:spPr>
        <p:style>
          <a:lnRef idx="2">
            <a:schemeClr val="dk1"/>
          </a:lnRef>
          <a:fillRef idx="1">
            <a:schemeClr val="lt1"/>
          </a:fillRef>
          <a:effectRef idx="0">
            <a:schemeClr val="dk1"/>
          </a:effectRef>
          <a:fontRef idx="minor">
            <a:schemeClr val="dk1"/>
          </a:fontRef>
        </p:style>
        <p:txBody>
          <a:bodyPr wrap="square" rtlCol="0" anchor="ctr" anchorCtr="0">
            <a:noAutofit/>
          </a:bodyPr>
          <a:lstStyle>
            <a:defPPr>
              <a:defRPr lang="en-US"/>
            </a:defPPr>
            <a:lvl1pPr algn="ctr">
              <a:defRPr sz="1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00" dirty="0"/>
              <a:t>Customer</a:t>
            </a:r>
          </a:p>
        </p:txBody>
      </p:sp>
      <p:sp>
        <p:nvSpPr>
          <p:cNvPr id="8" name="Rectangle 7"/>
          <p:cNvSpPr/>
          <p:nvPr/>
        </p:nvSpPr>
        <p:spPr>
          <a:xfrm>
            <a:off x="1845605" y="3045552"/>
            <a:ext cx="730928" cy="2176504"/>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sz="825" dirty="0"/>
              <a:t>Review:</a:t>
            </a:r>
          </a:p>
          <a:p>
            <a:endParaRPr lang="en-US" sz="825" dirty="0"/>
          </a:p>
          <a:p>
            <a:pPr marL="45244" indent="-45244">
              <a:buFont typeface="Arial" panose="020B0604020202020204" pitchFamily="34" charset="0"/>
              <a:buChar char="•"/>
            </a:pPr>
            <a:r>
              <a:rPr lang="en-US" sz="825" dirty="0"/>
              <a:t>Current activities</a:t>
            </a:r>
          </a:p>
          <a:p>
            <a:pPr marL="45244" indent="-45244">
              <a:buFont typeface="Arial" panose="020B0604020202020204" pitchFamily="34" charset="0"/>
              <a:buChar char="•"/>
            </a:pPr>
            <a:r>
              <a:rPr lang="en-US" sz="825" dirty="0"/>
              <a:t>New request queue</a:t>
            </a:r>
          </a:p>
          <a:p>
            <a:endParaRPr lang="en-US" sz="825" dirty="0"/>
          </a:p>
          <a:p>
            <a:r>
              <a:rPr lang="en-US" sz="825" dirty="0"/>
              <a:t>Reprioritize as needed</a:t>
            </a:r>
          </a:p>
        </p:txBody>
      </p:sp>
      <p:sp>
        <p:nvSpPr>
          <p:cNvPr id="9" name="TextBox 8"/>
          <p:cNvSpPr txBox="1"/>
          <p:nvPr/>
        </p:nvSpPr>
        <p:spPr>
          <a:xfrm>
            <a:off x="1845605" y="5321910"/>
            <a:ext cx="5122619" cy="366990"/>
          </a:xfrm>
          <a:prstGeom prst="rect">
            <a:avLst/>
          </a:prstGeom>
        </p:spPr>
        <p:style>
          <a:lnRef idx="2">
            <a:schemeClr val="dk1"/>
          </a:lnRef>
          <a:fillRef idx="1">
            <a:schemeClr val="lt1"/>
          </a:fillRef>
          <a:effectRef idx="0">
            <a:schemeClr val="dk1"/>
          </a:effectRef>
          <a:fontRef idx="minor">
            <a:schemeClr val="dk1"/>
          </a:fontRef>
        </p:style>
        <p:txBody>
          <a:bodyPr wrap="square" rtlCol="0" anchor="ctr" anchorCtr="0">
            <a:noAutofit/>
          </a:bodyPr>
          <a:lstStyle>
            <a:defPPr>
              <a:defRPr lang="en-US"/>
            </a:defPPr>
            <a:lvl1pPr algn="ctr">
              <a:defRPr sz="1200" b="1"/>
            </a:lvl1pPr>
          </a:lstStyle>
          <a:p>
            <a:r>
              <a:rPr lang="en-US" sz="900" dirty="0"/>
              <a:t>Service </a:t>
            </a:r>
            <a:r>
              <a:rPr lang="en-US" sz="900" dirty="0" smtClean="0"/>
              <a:t>Team Owner / Manager</a:t>
            </a:r>
            <a:endParaRPr lang="en-US" sz="900" dirty="0"/>
          </a:p>
        </p:txBody>
      </p:sp>
      <p:sp>
        <p:nvSpPr>
          <p:cNvPr id="10" name="Rectangle 9"/>
          <p:cNvSpPr/>
          <p:nvPr/>
        </p:nvSpPr>
        <p:spPr>
          <a:xfrm>
            <a:off x="4653990" y="4505376"/>
            <a:ext cx="944594" cy="725960"/>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sz="825" dirty="0" smtClean="0"/>
              <a:t>Communicate </a:t>
            </a:r>
            <a:r>
              <a:rPr lang="en-US" sz="825" dirty="0"/>
              <a:t>status to customer (provide link)</a:t>
            </a:r>
          </a:p>
        </p:txBody>
      </p:sp>
      <p:sp>
        <p:nvSpPr>
          <p:cNvPr id="11" name="Rectangle 10"/>
          <p:cNvSpPr/>
          <p:nvPr/>
        </p:nvSpPr>
        <p:spPr>
          <a:xfrm>
            <a:off x="5892726" y="3298877"/>
            <a:ext cx="1075498" cy="1546286"/>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sz="825" dirty="0">
                <a:hlinkClick r:id="rId3"/>
              </a:rPr>
              <a:t>Assign activities to responsible team member – “The Promise”:</a:t>
            </a:r>
            <a:endParaRPr lang="en-US" sz="825" dirty="0"/>
          </a:p>
          <a:p>
            <a:endParaRPr lang="en-US" sz="825" dirty="0"/>
          </a:p>
          <a:p>
            <a:pPr marL="128588" indent="-128588">
              <a:buFont typeface="Arial" panose="020B0604020202020204" pitchFamily="34" charset="0"/>
              <a:buChar char="•"/>
            </a:pPr>
            <a:r>
              <a:rPr lang="en-US" sz="825" dirty="0" smtClean="0"/>
              <a:t>Deliverable due date</a:t>
            </a:r>
            <a:endParaRPr lang="en-US" sz="825" dirty="0"/>
          </a:p>
          <a:p>
            <a:pPr marL="128588" indent="-128588">
              <a:buFont typeface="Arial" panose="020B0604020202020204" pitchFamily="34" charset="0"/>
              <a:buChar char="•"/>
            </a:pPr>
            <a:r>
              <a:rPr lang="en-US" sz="825" dirty="0"/>
              <a:t>Solution </a:t>
            </a:r>
            <a:r>
              <a:rPr lang="en-US" sz="825" dirty="0" smtClean="0"/>
              <a:t>delivery date (release cycle)</a:t>
            </a:r>
            <a:endParaRPr lang="en-US" sz="825" dirty="0"/>
          </a:p>
        </p:txBody>
      </p:sp>
      <p:sp>
        <p:nvSpPr>
          <p:cNvPr id="12" name="Rectangle 11"/>
          <p:cNvSpPr/>
          <p:nvPr/>
        </p:nvSpPr>
        <p:spPr>
          <a:xfrm>
            <a:off x="4652846" y="2632742"/>
            <a:ext cx="946882" cy="1645375"/>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sz="825" dirty="0" smtClean="0"/>
              <a:t>Establish scope of work</a:t>
            </a:r>
          </a:p>
          <a:p>
            <a:endParaRPr lang="en-US" sz="825" dirty="0"/>
          </a:p>
          <a:p>
            <a:r>
              <a:rPr lang="en-US" sz="825" dirty="0" smtClean="0"/>
              <a:t>Confirm resource availability with managers </a:t>
            </a:r>
            <a:r>
              <a:rPr lang="en-US" sz="825" dirty="0"/>
              <a:t>for resources not on the </a:t>
            </a:r>
            <a:r>
              <a:rPr lang="en-US" sz="825" dirty="0" smtClean="0"/>
              <a:t>team</a:t>
            </a:r>
          </a:p>
          <a:p>
            <a:endParaRPr lang="en-US" sz="825" dirty="0"/>
          </a:p>
          <a:p>
            <a:r>
              <a:rPr lang="en-US" sz="825" dirty="0" smtClean="0"/>
              <a:t>Confirm budget availability</a:t>
            </a:r>
          </a:p>
        </p:txBody>
      </p:sp>
      <p:sp>
        <p:nvSpPr>
          <p:cNvPr id="13" name="Rectangle 12"/>
          <p:cNvSpPr/>
          <p:nvPr/>
        </p:nvSpPr>
        <p:spPr>
          <a:xfrm>
            <a:off x="7149760" y="3298877"/>
            <a:ext cx="832337" cy="1546286"/>
          </a:xfrm>
          <a:prstGeom prst="rect">
            <a:avLst/>
          </a:prstGeom>
          <a:solidFill>
            <a:schemeClr val="accent5"/>
          </a:solidFill>
        </p:spPr>
        <p:style>
          <a:lnRef idx="1">
            <a:schemeClr val="accent1"/>
          </a:lnRef>
          <a:fillRef idx="2">
            <a:schemeClr val="accent1"/>
          </a:fillRef>
          <a:effectRef idx="1">
            <a:schemeClr val="accent1"/>
          </a:effectRef>
          <a:fontRef idx="minor">
            <a:schemeClr val="dk1"/>
          </a:fontRef>
        </p:style>
        <p:txBody>
          <a:bodyPr rtlCol="0" anchor="ctr"/>
          <a:lstStyle/>
          <a:p>
            <a:r>
              <a:rPr lang="en-US" sz="825" dirty="0"/>
              <a:t>Update activity status / dependency</a:t>
            </a:r>
          </a:p>
          <a:p>
            <a:endParaRPr lang="en-US" sz="825" dirty="0"/>
          </a:p>
          <a:p>
            <a:r>
              <a:rPr lang="en-US" sz="825" dirty="0"/>
              <a:t>Create automated reminders to complete work</a:t>
            </a:r>
          </a:p>
        </p:txBody>
      </p:sp>
      <p:sp>
        <p:nvSpPr>
          <p:cNvPr id="14" name="Rectangle 13"/>
          <p:cNvSpPr/>
          <p:nvPr/>
        </p:nvSpPr>
        <p:spPr>
          <a:xfrm>
            <a:off x="8195434" y="3294663"/>
            <a:ext cx="870817" cy="1546286"/>
          </a:xfrm>
          <a:prstGeom prst="rect">
            <a:avLst/>
          </a:prstGeom>
          <a:solidFill>
            <a:schemeClr val="accent5"/>
          </a:solidFill>
        </p:spPr>
        <p:style>
          <a:lnRef idx="1">
            <a:schemeClr val="accent1"/>
          </a:lnRef>
          <a:fillRef idx="2">
            <a:schemeClr val="accent1"/>
          </a:fillRef>
          <a:effectRef idx="1">
            <a:schemeClr val="accent1"/>
          </a:effectRef>
          <a:fontRef idx="minor">
            <a:schemeClr val="dk1"/>
          </a:fontRef>
        </p:style>
        <p:txBody>
          <a:bodyPr rtlCol="0" anchor="ctr"/>
          <a:lstStyle/>
          <a:p>
            <a:r>
              <a:rPr lang="en-US" sz="825" dirty="0"/>
              <a:t>Communicate quarterly release </a:t>
            </a:r>
            <a:r>
              <a:rPr lang="en-US" sz="825" dirty="0" smtClean="0"/>
              <a:t>functionality</a:t>
            </a:r>
            <a:endParaRPr lang="en-US" sz="825" dirty="0"/>
          </a:p>
          <a:p>
            <a:endParaRPr lang="en-US" sz="825" dirty="0"/>
          </a:p>
          <a:p>
            <a:r>
              <a:rPr lang="en-US" sz="825" dirty="0"/>
              <a:t>Receive CAB </a:t>
            </a:r>
            <a:r>
              <a:rPr lang="en-US" sz="825" dirty="0" smtClean="0"/>
              <a:t>approval</a:t>
            </a:r>
          </a:p>
          <a:p>
            <a:endParaRPr lang="en-US" sz="825" dirty="0"/>
          </a:p>
          <a:p>
            <a:r>
              <a:rPr lang="en-US" sz="825" dirty="0" smtClean="0"/>
              <a:t>Update service architecture model</a:t>
            </a:r>
            <a:endParaRPr lang="en-US" sz="825" dirty="0"/>
          </a:p>
        </p:txBody>
      </p:sp>
      <p:sp>
        <p:nvSpPr>
          <p:cNvPr id="19" name="TextBox 18"/>
          <p:cNvSpPr txBox="1"/>
          <p:nvPr/>
        </p:nvSpPr>
        <p:spPr>
          <a:xfrm>
            <a:off x="3138444" y="1196892"/>
            <a:ext cx="2921077" cy="830997"/>
          </a:xfrm>
          <a:prstGeom prst="rect">
            <a:avLst/>
          </a:prstGeom>
          <a:noFill/>
        </p:spPr>
        <p:txBody>
          <a:bodyPr wrap="square" rtlCol="0">
            <a:spAutoFit/>
          </a:bodyPr>
          <a:lstStyle/>
          <a:p>
            <a:r>
              <a:rPr lang="en-US" sz="1200" u="sng" dirty="0" smtClean="0"/>
              <a:t>Characteristics: </a:t>
            </a:r>
          </a:p>
          <a:p>
            <a:pPr marL="171450" indent="-171450">
              <a:buFont typeface="Arial" panose="020B0604020202020204" pitchFamily="34" charset="0"/>
              <a:buChar char="•"/>
            </a:pPr>
            <a:r>
              <a:rPr lang="en-US" sz="1200" dirty="0" smtClean="0"/>
              <a:t>Regular (</a:t>
            </a:r>
            <a:r>
              <a:rPr lang="en-US" sz="1200" dirty="0" err="1" smtClean="0"/>
              <a:t>eg</a:t>
            </a:r>
            <a:r>
              <a:rPr lang="en-US" sz="1200" dirty="0" smtClean="0"/>
              <a:t> quarterly) release cadence</a:t>
            </a:r>
            <a:endParaRPr lang="en-US" sz="1200" dirty="0"/>
          </a:p>
          <a:p>
            <a:pPr marL="171450" indent="-171450">
              <a:buFont typeface="Arial" panose="020B0604020202020204" pitchFamily="34" charset="0"/>
              <a:buChar char="•"/>
            </a:pPr>
            <a:r>
              <a:rPr lang="en-US" sz="1200" dirty="0" smtClean="0"/>
              <a:t>Backlog review</a:t>
            </a:r>
          </a:p>
          <a:p>
            <a:pPr marL="171450" indent="-171450">
              <a:buFont typeface="Arial" panose="020B0604020202020204" pitchFamily="34" charset="0"/>
              <a:buChar char="•"/>
            </a:pPr>
            <a:r>
              <a:rPr lang="en-US" sz="1200" dirty="0" smtClean="0"/>
              <a:t>Annual service update</a:t>
            </a:r>
            <a:endParaRPr lang="en-US" sz="1200" dirty="0"/>
          </a:p>
        </p:txBody>
      </p:sp>
      <p:sp>
        <p:nvSpPr>
          <p:cNvPr id="21" name="TextBox 20"/>
          <p:cNvSpPr txBox="1"/>
          <p:nvPr/>
        </p:nvSpPr>
        <p:spPr>
          <a:xfrm>
            <a:off x="7149759" y="5311126"/>
            <a:ext cx="1868745" cy="377773"/>
          </a:xfrm>
          <a:prstGeom prst="rect">
            <a:avLst/>
          </a:prstGeom>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en-US" sz="900" b="1" dirty="0"/>
              <a:t>Assigned Team Member</a:t>
            </a:r>
          </a:p>
        </p:txBody>
      </p:sp>
      <p:sp>
        <p:nvSpPr>
          <p:cNvPr id="22" name="TextBox 21"/>
          <p:cNvSpPr txBox="1"/>
          <p:nvPr/>
        </p:nvSpPr>
        <p:spPr>
          <a:xfrm>
            <a:off x="12641" y="5442328"/>
            <a:ext cx="665567" cy="207749"/>
          </a:xfrm>
          <a:prstGeom prst="rect">
            <a:avLst/>
          </a:prstGeom>
          <a:noFill/>
        </p:spPr>
        <p:txBody>
          <a:bodyPr wrap="none" rtlCol="0">
            <a:spAutoFit/>
          </a:bodyPr>
          <a:lstStyle/>
          <a:p>
            <a:r>
              <a:rPr lang="en-US" sz="750" b="1" dirty="0"/>
              <a:t>Responsible</a:t>
            </a:r>
          </a:p>
        </p:txBody>
      </p:sp>
      <p:sp>
        <p:nvSpPr>
          <p:cNvPr id="23" name="Curved Up Arrow 22"/>
          <p:cNvSpPr/>
          <p:nvPr/>
        </p:nvSpPr>
        <p:spPr>
          <a:xfrm>
            <a:off x="1278587" y="5850868"/>
            <a:ext cx="7307628" cy="549932"/>
          </a:xfrm>
          <a:prstGeom prst="curvedUpArrow">
            <a:avLst>
              <a:gd name="adj1" fmla="val 2924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 name="Curved Up Arrow 23"/>
          <p:cNvSpPr/>
          <p:nvPr/>
        </p:nvSpPr>
        <p:spPr>
          <a:xfrm flipH="1" flipV="1">
            <a:off x="1278583" y="2369854"/>
            <a:ext cx="7307631" cy="8020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itle 2"/>
          <p:cNvSpPr>
            <a:spLocks noGrp="1"/>
          </p:cNvSpPr>
          <p:nvPr>
            <p:ph type="title"/>
          </p:nvPr>
        </p:nvSpPr>
        <p:spPr/>
        <p:txBody>
          <a:bodyPr/>
          <a:lstStyle/>
          <a:p>
            <a:r>
              <a:rPr lang="en-US" sz="2400" dirty="0" smtClean="0"/>
              <a:t>Agile Example: Service Teams</a:t>
            </a:r>
            <a:endParaRPr lang="en-US" sz="2400" dirty="0"/>
          </a:p>
        </p:txBody>
      </p:sp>
      <p:sp>
        <p:nvSpPr>
          <p:cNvPr id="16" name="Flowchart: Decision 15"/>
          <p:cNvSpPr/>
          <p:nvPr/>
        </p:nvSpPr>
        <p:spPr>
          <a:xfrm>
            <a:off x="2829143" y="3076710"/>
            <a:ext cx="1243584" cy="75743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Fit with roadmap?</a:t>
            </a:r>
            <a:endParaRPr lang="en-US" sz="800" dirty="0">
              <a:solidFill>
                <a:schemeClr val="tx1"/>
              </a:solidFill>
            </a:endParaRPr>
          </a:p>
        </p:txBody>
      </p:sp>
      <p:sp>
        <p:nvSpPr>
          <p:cNvPr id="15" name="Slide Number Placeholder 14"/>
          <p:cNvSpPr>
            <a:spLocks noGrp="1"/>
          </p:cNvSpPr>
          <p:nvPr>
            <p:ph type="sldNum" sz="quarter" idx="12"/>
          </p:nvPr>
        </p:nvSpPr>
        <p:spPr/>
        <p:txBody>
          <a:bodyPr/>
          <a:lstStyle/>
          <a:p>
            <a:fld id="{6D6B1178-BCEF-4D55-A51C-453B2AB220E2}" type="slidenum">
              <a:rPr lang="en-US" smtClean="0"/>
              <a:t>8</a:t>
            </a:fld>
            <a:endParaRPr lang="en-US"/>
          </a:p>
        </p:txBody>
      </p:sp>
      <p:cxnSp>
        <p:nvCxnSpPr>
          <p:cNvPr id="28" name="Elbow Connector 27"/>
          <p:cNvCxnSpPr>
            <a:stCxn id="16" idx="2"/>
            <a:endCxn id="33" idx="1"/>
          </p:cNvCxnSpPr>
          <p:nvPr/>
        </p:nvCxnSpPr>
        <p:spPr>
          <a:xfrm rot="16200000" flipH="1">
            <a:off x="3157182" y="4127902"/>
            <a:ext cx="1024122" cy="436616"/>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Arrow Connector 36"/>
          <p:cNvCxnSpPr>
            <a:stCxn id="16" idx="3"/>
            <a:endCxn id="12" idx="1"/>
          </p:cNvCxnSpPr>
          <p:nvPr/>
        </p:nvCxnSpPr>
        <p:spPr>
          <a:xfrm>
            <a:off x="4072727" y="3455430"/>
            <a:ext cx="58011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2" idx="2"/>
            <a:endCxn id="10" idx="0"/>
          </p:cNvCxnSpPr>
          <p:nvPr/>
        </p:nvCxnSpPr>
        <p:spPr>
          <a:xfrm>
            <a:off x="5126287" y="4278117"/>
            <a:ext cx="0" cy="22725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TextBox 39"/>
          <p:cNvSpPr txBox="1"/>
          <p:nvPr/>
        </p:nvSpPr>
        <p:spPr>
          <a:xfrm>
            <a:off x="3279806" y="4369984"/>
            <a:ext cx="349776" cy="261610"/>
          </a:xfrm>
          <a:prstGeom prst="rect">
            <a:avLst/>
          </a:prstGeom>
          <a:solidFill>
            <a:schemeClr val="bg1"/>
          </a:solidFill>
          <a:ln>
            <a:noFill/>
          </a:ln>
        </p:spPr>
        <p:txBody>
          <a:bodyPr wrap="none" rtlCol="0">
            <a:spAutoFit/>
          </a:bodyPr>
          <a:lstStyle/>
          <a:p>
            <a:r>
              <a:rPr lang="en-US" sz="1100" dirty="0" smtClean="0"/>
              <a:t>No</a:t>
            </a:r>
            <a:endParaRPr lang="en-US" sz="1100" dirty="0"/>
          </a:p>
        </p:txBody>
      </p:sp>
      <p:sp>
        <p:nvSpPr>
          <p:cNvPr id="41" name="TextBox 40"/>
          <p:cNvSpPr txBox="1"/>
          <p:nvPr/>
        </p:nvSpPr>
        <p:spPr>
          <a:xfrm>
            <a:off x="4121641" y="3305309"/>
            <a:ext cx="360996" cy="246221"/>
          </a:xfrm>
          <a:prstGeom prst="rect">
            <a:avLst/>
          </a:prstGeom>
          <a:solidFill>
            <a:schemeClr val="bg1"/>
          </a:solidFill>
          <a:ln>
            <a:noFill/>
          </a:ln>
        </p:spPr>
        <p:txBody>
          <a:bodyPr wrap="none" rtlCol="0">
            <a:spAutoFit/>
          </a:bodyPr>
          <a:lstStyle/>
          <a:p>
            <a:r>
              <a:rPr lang="en-US" sz="1000" dirty="0" smtClean="0"/>
              <a:t>Yes</a:t>
            </a:r>
            <a:endParaRPr lang="en-US" sz="1000" dirty="0"/>
          </a:p>
        </p:txBody>
      </p:sp>
      <p:cxnSp>
        <p:nvCxnSpPr>
          <p:cNvPr id="47" name="Elbow Connector 46"/>
          <p:cNvCxnSpPr>
            <a:stCxn id="8" idx="3"/>
            <a:endCxn id="16" idx="1"/>
          </p:cNvCxnSpPr>
          <p:nvPr/>
        </p:nvCxnSpPr>
        <p:spPr>
          <a:xfrm flipV="1">
            <a:off x="2576533" y="3455430"/>
            <a:ext cx="252610" cy="678374"/>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Arrow Connector 48"/>
          <p:cNvCxnSpPr>
            <a:stCxn id="4" idx="3"/>
            <a:endCxn id="8" idx="1"/>
          </p:cNvCxnSpPr>
          <p:nvPr/>
        </p:nvCxnSpPr>
        <p:spPr>
          <a:xfrm flipV="1">
            <a:off x="1599485" y="4133804"/>
            <a:ext cx="246120"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Elbow Connector 50"/>
          <p:cNvCxnSpPr>
            <a:stCxn id="12" idx="3"/>
            <a:endCxn id="11" idx="1"/>
          </p:cNvCxnSpPr>
          <p:nvPr/>
        </p:nvCxnSpPr>
        <p:spPr>
          <a:xfrm>
            <a:off x="5599728" y="3455430"/>
            <a:ext cx="292998" cy="616590"/>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Rectangle 32"/>
          <p:cNvSpPr/>
          <p:nvPr/>
        </p:nvSpPr>
        <p:spPr>
          <a:xfrm>
            <a:off x="3887551" y="4495291"/>
            <a:ext cx="570729" cy="725960"/>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sz="825" dirty="0" smtClean="0"/>
              <a:t>Archive request</a:t>
            </a:r>
            <a:endParaRPr lang="en-US" sz="825" dirty="0"/>
          </a:p>
        </p:txBody>
      </p:sp>
      <p:cxnSp>
        <p:nvCxnSpPr>
          <p:cNvPr id="29" name="Straight Arrow Connector 28"/>
          <p:cNvCxnSpPr>
            <a:stCxn id="33" idx="3"/>
            <a:endCxn id="10" idx="1"/>
          </p:cNvCxnSpPr>
          <p:nvPr/>
        </p:nvCxnSpPr>
        <p:spPr bwMode="auto">
          <a:xfrm>
            <a:off x="4458280" y="4858271"/>
            <a:ext cx="195710" cy="1008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45715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Reporting (Monday.com)</a:t>
            </a:r>
            <a:endParaRPr lang="en-US" sz="2400" dirty="0"/>
          </a:p>
        </p:txBody>
      </p:sp>
      <p:sp>
        <p:nvSpPr>
          <p:cNvPr id="4" name="Slide Number Placeholder 3"/>
          <p:cNvSpPr>
            <a:spLocks noGrp="1"/>
          </p:cNvSpPr>
          <p:nvPr>
            <p:ph type="sldNum" sz="quarter" idx="12"/>
          </p:nvPr>
        </p:nvSpPr>
        <p:spPr/>
        <p:txBody>
          <a:bodyPr/>
          <a:lstStyle/>
          <a:p>
            <a:fld id="{597802FB-4EDF-4F8E-9A13-2138CF95492F}" type="slidenum">
              <a:rPr lang="en-US" altLang="en-US" smtClean="0"/>
              <a:pPr/>
              <a:t>9</a:t>
            </a:fld>
            <a:endParaRPr lang="en-US" alt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926691703"/>
              </p:ext>
            </p:extLst>
          </p:nvPr>
        </p:nvGraphicFramePr>
        <p:xfrm>
          <a:off x="1371600" y="3596640"/>
          <a:ext cx="6248400" cy="2346960"/>
        </p:xfrm>
        <a:graphic>
          <a:graphicData uri="http://schemas.openxmlformats.org/drawingml/2006/table">
            <a:tbl>
              <a:tblPr firstRow="1" firstCol="1" bandRow="1">
                <a:tableStyleId>{21E4AEA4-8DFA-4A89-87EB-49C32662AFE0}</a:tableStyleId>
              </a:tblPr>
              <a:tblGrid>
                <a:gridCol w="2514600">
                  <a:extLst>
                    <a:ext uri="{9D8B030D-6E8A-4147-A177-3AD203B41FA5}">
                      <a16:colId xmlns:a16="http://schemas.microsoft.com/office/drawing/2014/main" val="2375277047"/>
                    </a:ext>
                  </a:extLst>
                </a:gridCol>
                <a:gridCol w="3733800">
                  <a:extLst>
                    <a:ext uri="{9D8B030D-6E8A-4147-A177-3AD203B41FA5}">
                      <a16:colId xmlns:a16="http://schemas.microsoft.com/office/drawing/2014/main" val="667562617"/>
                    </a:ext>
                  </a:extLst>
                </a:gridCol>
              </a:tblGrid>
              <a:tr h="157213">
                <a:tc>
                  <a:txBody>
                    <a:bodyPr/>
                    <a:lstStyle/>
                    <a:p>
                      <a:pPr algn="ctr"/>
                      <a:r>
                        <a:rPr lang="en-US" sz="1200" dirty="0" smtClean="0"/>
                        <a:t>Team</a:t>
                      </a:r>
                      <a:endParaRPr lang="en-US" sz="1200" dirty="0"/>
                    </a:p>
                  </a:txBody>
                  <a:tcPr anchor="ctr"/>
                </a:tc>
                <a:tc>
                  <a:txBody>
                    <a:bodyPr/>
                    <a:lstStyle/>
                    <a:p>
                      <a:pPr algn="ctr"/>
                      <a:r>
                        <a:rPr lang="en-US" sz="1200" dirty="0" smtClean="0"/>
                        <a:t>Board View</a:t>
                      </a:r>
                      <a:endParaRPr lang="en-US" sz="1200" dirty="0"/>
                    </a:p>
                  </a:txBody>
                  <a:tcPr anchor="ctr"/>
                </a:tc>
                <a:extLst>
                  <a:ext uri="{0D108BD9-81ED-4DB2-BD59-A6C34878D82A}">
                    <a16:rowId xmlns:a16="http://schemas.microsoft.com/office/drawing/2014/main" val="3451397363"/>
                  </a:ext>
                </a:extLst>
              </a:tr>
              <a:tr h="157213">
                <a:tc>
                  <a:txBody>
                    <a:bodyPr/>
                    <a:lstStyle/>
                    <a:p>
                      <a:r>
                        <a:rPr lang="en-US" sz="1100" dirty="0" smtClean="0"/>
                        <a:t>I&amp;O </a:t>
                      </a:r>
                    </a:p>
                  </a:txBody>
                  <a:tcPr anchor="ctr"/>
                </a:tc>
                <a:tc>
                  <a:txBody>
                    <a:bodyPr/>
                    <a:lstStyle/>
                    <a:p>
                      <a:pPr algn="ctr"/>
                      <a:r>
                        <a:rPr lang="en-US" sz="1050" smtClean="0">
                          <a:hlinkClick r:id="rId3"/>
                        </a:rPr>
                        <a:t>I&amp;O Board</a:t>
                      </a:r>
                      <a:endParaRPr lang="en-US" sz="1050" dirty="0"/>
                    </a:p>
                  </a:txBody>
                  <a:tcPr anchor="ctr"/>
                </a:tc>
                <a:extLst>
                  <a:ext uri="{0D108BD9-81ED-4DB2-BD59-A6C34878D82A}">
                    <a16:rowId xmlns:a16="http://schemas.microsoft.com/office/drawing/2014/main" val="1802413292"/>
                  </a:ext>
                </a:extLst>
              </a:tr>
              <a:tr h="218975">
                <a:tc>
                  <a:txBody>
                    <a:bodyPr/>
                    <a:lstStyle/>
                    <a:p>
                      <a:r>
                        <a:rPr lang="en-US" sz="1100" dirty="0" smtClean="0"/>
                        <a:t>Admin Systems </a:t>
                      </a:r>
                    </a:p>
                  </a:txBody>
                  <a:tcPr anchor="ctr"/>
                </a:tc>
                <a:tc>
                  <a:txBody>
                    <a:bodyPr/>
                    <a:lstStyle/>
                    <a:p>
                      <a:pPr algn="ctr"/>
                      <a:r>
                        <a:rPr lang="en-US" sz="1050" dirty="0" smtClean="0">
                          <a:hlinkClick r:id="rId4"/>
                        </a:rPr>
                        <a:t>Admin Systems</a:t>
                      </a:r>
                      <a:endParaRPr lang="en-US" sz="1050" dirty="0"/>
                    </a:p>
                  </a:txBody>
                  <a:tcPr anchor="ctr"/>
                </a:tc>
                <a:extLst>
                  <a:ext uri="{0D108BD9-81ED-4DB2-BD59-A6C34878D82A}">
                    <a16:rowId xmlns:a16="http://schemas.microsoft.com/office/drawing/2014/main" val="270892003"/>
                  </a:ext>
                </a:extLst>
              </a:tr>
              <a:tr h="218975">
                <a:tc>
                  <a:txBody>
                    <a:bodyPr/>
                    <a:lstStyle/>
                    <a:p>
                      <a:r>
                        <a:rPr lang="en-US" sz="1100" dirty="0" smtClean="0"/>
                        <a:t>Student</a:t>
                      </a:r>
                      <a:r>
                        <a:rPr lang="en-US" sz="1100" baseline="0" dirty="0" smtClean="0"/>
                        <a:t> Services</a:t>
                      </a:r>
                      <a:endParaRPr lang="en-US" sz="1100" dirty="0"/>
                    </a:p>
                  </a:txBody>
                  <a:tcPr anchor="ctr"/>
                </a:tc>
                <a:tc>
                  <a:txBody>
                    <a:bodyPr/>
                    <a:lstStyle/>
                    <a:p>
                      <a:pPr algn="ctr"/>
                      <a:r>
                        <a:rPr lang="en-US" sz="1050" dirty="0" smtClean="0">
                          <a:hlinkClick r:id="rId5"/>
                        </a:rPr>
                        <a:t>Student</a:t>
                      </a:r>
                      <a:r>
                        <a:rPr lang="en-US" sz="1050" baseline="0" dirty="0" smtClean="0">
                          <a:hlinkClick r:id="rId5"/>
                        </a:rPr>
                        <a:t> Services</a:t>
                      </a:r>
                      <a:endParaRPr lang="en-US" sz="1050" dirty="0"/>
                    </a:p>
                  </a:txBody>
                  <a:tcPr anchor="ctr"/>
                </a:tc>
                <a:extLst>
                  <a:ext uri="{0D108BD9-81ED-4DB2-BD59-A6C34878D82A}">
                    <a16:rowId xmlns:a16="http://schemas.microsoft.com/office/drawing/2014/main" val="1672684888"/>
                  </a:ext>
                </a:extLst>
              </a:tr>
              <a:tr h="218975">
                <a:tc>
                  <a:txBody>
                    <a:bodyPr/>
                    <a:lstStyle/>
                    <a:p>
                      <a:r>
                        <a:rPr lang="en-US" sz="1100" dirty="0" smtClean="0"/>
                        <a:t>Learning Environments</a:t>
                      </a:r>
                      <a:endParaRPr lang="en-US" sz="1100" dirty="0"/>
                    </a:p>
                  </a:txBody>
                  <a:tcPr anchor="ctr"/>
                </a:tc>
                <a:tc>
                  <a:txBody>
                    <a:bodyPr/>
                    <a:lstStyle/>
                    <a:p>
                      <a:pPr algn="ctr"/>
                      <a:r>
                        <a:rPr lang="en-US" sz="1050" dirty="0" smtClean="0">
                          <a:hlinkClick r:id="rId6"/>
                        </a:rPr>
                        <a:t>Learning Environments</a:t>
                      </a:r>
                      <a:endParaRPr lang="en-US" sz="1050" dirty="0"/>
                    </a:p>
                  </a:txBody>
                  <a:tcPr anchor="ctr"/>
                </a:tc>
                <a:extLst>
                  <a:ext uri="{0D108BD9-81ED-4DB2-BD59-A6C34878D82A}">
                    <a16:rowId xmlns:a16="http://schemas.microsoft.com/office/drawing/2014/main" val="525872446"/>
                  </a:ext>
                </a:extLst>
              </a:tr>
              <a:tr h="218975">
                <a:tc>
                  <a:txBody>
                    <a:bodyPr/>
                    <a:lstStyle/>
                    <a:p>
                      <a:r>
                        <a:rPr lang="en-US" sz="1100" dirty="0" smtClean="0"/>
                        <a:t>IAM</a:t>
                      </a:r>
                      <a:endParaRPr lang="en-US" sz="1100" dirty="0"/>
                    </a:p>
                  </a:txBody>
                  <a:tcPr anchor="ctr"/>
                </a:tc>
                <a:tc>
                  <a:txBody>
                    <a:bodyPr/>
                    <a:lstStyle/>
                    <a:p>
                      <a:pPr algn="ctr"/>
                      <a:r>
                        <a:rPr lang="en-US" sz="1050" dirty="0" smtClean="0">
                          <a:hlinkClick r:id="rId7"/>
                        </a:rPr>
                        <a:t>IAM</a:t>
                      </a:r>
                      <a:endParaRPr lang="en-US" sz="1050" dirty="0"/>
                    </a:p>
                  </a:txBody>
                  <a:tcPr anchor="ctr"/>
                </a:tc>
                <a:extLst>
                  <a:ext uri="{0D108BD9-81ED-4DB2-BD59-A6C34878D82A}">
                    <a16:rowId xmlns:a16="http://schemas.microsoft.com/office/drawing/2014/main" val="557854068"/>
                  </a:ext>
                </a:extLst>
              </a:tr>
              <a:tr h="218975">
                <a:tc>
                  <a:txBody>
                    <a:bodyPr/>
                    <a:lstStyle/>
                    <a:p>
                      <a:r>
                        <a:rPr lang="en-US" sz="1100" dirty="0" smtClean="0"/>
                        <a:t>CRC</a:t>
                      </a:r>
                      <a:endParaRPr lang="en-US" sz="1100" dirty="0"/>
                    </a:p>
                  </a:txBody>
                  <a:tcPr anchor="ctr"/>
                </a:tc>
                <a:tc>
                  <a:txBody>
                    <a:bodyPr/>
                    <a:lstStyle/>
                    <a:p>
                      <a:pPr algn="ctr"/>
                      <a:r>
                        <a:rPr lang="en-US" sz="1050" dirty="0" smtClean="0">
                          <a:hlinkClick r:id="rId8"/>
                        </a:rPr>
                        <a:t>CRC</a:t>
                      </a:r>
                      <a:endParaRPr lang="en-US" sz="1050" dirty="0"/>
                    </a:p>
                  </a:txBody>
                  <a:tcPr anchor="ctr"/>
                </a:tc>
                <a:extLst>
                  <a:ext uri="{0D108BD9-81ED-4DB2-BD59-A6C34878D82A}">
                    <a16:rowId xmlns:a16="http://schemas.microsoft.com/office/drawing/2014/main" val="1360422443"/>
                  </a:ext>
                </a:extLst>
              </a:tr>
              <a:tr h="218975">
                <a:tc>
                  <a:txBody>
                    <a:bodyPr/>
                    <a:lstStyle/>
                    <a:p>
                      <a:r>
                        <a:rPr lang="en-US" sz="1100" dirty="0" smtClean="0"/>
                        <a:t>ISO</a:t>
                      </a:r>
                      <a:endParaRPr lang="en-US" sz="1100" dirty="0"/>
                    </a:p>
                  </a:txBody>
                  <a:tcPr anchor="ctr"/>
                </a:tc>
                <a:tc>
                  <a:txBody>
                    <a:bodyPr/>
                    <a:lstStyle/>
                    <a:p>
                      <a:pPr algn="ctr"/>
                      <a:r>
                        <a:rPr lang="en-US" sz="1050" dirty="0" smtClean="0">
                          <a:hlinkClick r:id="rId9"/>
                        </a:rPr>
                        <a:t>ISO</a:t>
                      </a:r>
                      <a:endParaRPr lang="en-US" sz="1050" dirty="0"/>
                    </a:p>
                  </a:txBody>
                  <a:tcPr anchor="ctr"/>
                </a:tc>
                <a:extLst>
                  <a:ext uri="{0D108BD9-81ED-4DB2-BD59-A6C34878D82A}">
                    <a16:rowId xmlns:a16="http://schemas.microsoft.com/office/drawing/2014/main" val="1003314595"/>
                  </a:ext>
                </a:extLst>
              </a:tr>
              <a:tr h="218975">
                <a:tc>
                  <a:txBody>
                    <a:bodyPr/>
                    <a:lstStyle/>
                    <a:p>
                      <a:r>
                        <a:rPr lang="en-US" sz="1100" dirty="0" smtClean="0"/>
                        <a:t>BI</a:t>
                      </a:r>
                      <a:endParaRPr lang="en-US" sz="1100" dirty="0"/>
                    </a:p>
                  </a:txBody>
                  <a:tcPr anchor="ctr"/>
                </a:tc>
                <a:tc>
                  <a:txBody>
                    <a:bodyPr/>
                    <a:lstStyle/>
                    <a:p>
                      <a:pPr algn="ctr"/>
                      <a:r>
                        <a:rPr lang="en-US" sz="1050" dirty="0" smtClean="0"/>
                        <a:t>TBD (currently in JIRA)</a:t>
                      </a:r>
                      <a:endParaRPr lang="en-US" sz="1050" dirty="0"/>
                    </a:p>
                  </a:txBody>
                  <a:tcPr anchor="ctr"/>
                </a:tc>
                <a:extLst>
                  <a:ext uri="{0D108BD9-81ED-4DB2-BD59-A6C34878D82A}">
                    <a16:rowId xmlns:a16="http://schemas.microsoft.com/office/drawing/2014/main" val="2445721861"/>
                  </a:ext>
                </a:extLst>
              </a:tr>
            </a:tbl>
          </a:graphicData>
        </a:graphic>
      </p:graphicFrame>
      <p:sp>
        <p:nvSpPr>
          <p:cNvPr id="8" name="Content Placeholder 7"/>
          <p:cNvSpPr>
            <a:spLocks noGrp="1"/>
          </p:cNvSpPr>
          <p:nvPr>
            <p:ph idx="1"/>
          </p:nvPr>
        </p:nvSpPr>
        <p:spPr>
          <a:xfrm>
            <a:off x="571498" y="1219200"/>
            <a:ext cx="8191501" cy="1905000"/>
          </a:xfrm>
        </p:spPr>
        <p:txBody>
          <a:bodyPr/>
          <a:lstStyle/>
          <a:p>
            <a:pPr marL="0" indent="0">
              <a:lnSpc>
                <a:spcPct val="114000"/>
              </a:lnSpc>
              <a:spcBef>
                <a:spcPts val="600"/>
              </a:spcBef>
              <a:spcAft>
                <a:spcPts val="600"/>
              </a:spcAft>
              <a:buNone/>
            </a:pPr>
            <a:r>
              <a:rPr lang="en-US" sz="1100" dirty="0" smtClean="0">
                <a:latin typeface="+mn-lt"/>
              </a:rPr>
              <a:t>Monday.com is a cloud-based task tracking solution that </a:t>
            </a:r>
            <a:r>
              <a:rPr lang="en-US" sz="1100" dirty="0" smtClean="0">
                <a:latin typeface="+mn-lt"/>
              </a:rPr>
              <a:t>was selected for ease of use.  Information is organized into “boards” with three levels of access:  1) member, 2) guest, and 3) view-only.</a:t>
            </a:r>
            <a:endParaRPr lang="en-US" sz="1100" dirty="0">
              <a:latin typeface="+mn-lt"/>
            </a:endParaRPr>
          </a:p>
          <a:p>
            <a:pPr>
              <a:lnSpc>
                <a:spcPct val="114000"/>
              </a:lnSpc>
              <a:spcBef>
                <a:spcPts val="600"/>
              </a:spcBef>
              <a:spcAft>
                <a:spcPts val="600"/>
              </a:spcAft>
            </a:pPr>
            <a:r>
              <a:rPr lang="en-US" sz="1100" dirty="0" smtClean="0">
                <a:latin typeface="+mn-lt"/>
              </a:rPr>
              <a:t>Key d</a:t>
            </a:r>
            <a:r>
              <a:rPr lang="en-US" sz="1100" dirty="0" smtClean="0">
                <a:latin typeface="+mn-lt"/>
              </a:rPr>
              <a:t>epartmental, cross-functional, and strategic projects are now being tracked in the tool for status visibility.</a:t>
            </a:r>
          </a:p>
          <a:p>
            <a:pPr>
              <a:lnSpc>
                <a:spcPct val="114000"/>
              </a:lnSpc>
              <a:spcBef>
                <a:spcPts val="600"/>
              </a:spcBef>
              <a:spcAft>
                <a:spcPts val="600"/>
              </a:spcAft>
            </a:pPr>
            <a:r>
              <a:rPr lang="en-US" sz="1100" dirty="0" smtClean="0">
                <a:latin typeface="+mn-lt"/>
              </a:rPr>
              <a:t>You can see the lasts status on the OIT </a:t>
            </a:r>
            <a:r>
              <a:rPr lang="en-US" sz="1100" dirty="0">
                <a:latin typeface="+mn-lt"/>
              </a:rPr>
              <a:t>Staff Confluence page: </a:t>
            </a:r>
            <a:r>
              <a:rPr lang="en-US" sz="1100" dirty="0">
                <a:latin typeface="+mn-lt"/>
                <a:hlinkClick r:id="rId10"/>
              </a:rPr>
              <a:t>https://</a:t>
            </a:r>
            <a:r>
              <a:rPr lang="en-US" sz="1100" dirty="0" smtClean="0">
                <a:latin typeface="+mn-lt"/>
                <a:hlinkClick r:id="rId10"/>
              </a:rPr>
              <a:t>docs.rice.edu/confluence/display/OAS/Project+Updates</a:t>
            </a:r>
            <a:r>
              <a:rPr lang="en-US" sz="1100" dirty="0" smtClean="0">
                <a:latin typeface="+mn-lt"/>
              </a:rPr>
              <a:t> – </a:t>
            </a:r>
            <a:r>
              <a:rPr lang="en-US" sz="1100" dirty="0" smtClean="0">
                <a:latin typeface="+mn-lt"/>
              </a:rPr>
              <a:t>the </a:t>
            </a:r>
            <a:r>
              <a:rPr lang="en-US" sz="1100" dirty="0" smtClean="0">
                <a:latin typeface="+mn-lt"/>
              </a:rPr>
              <a:t>view is automatically </a:t>
            </a:r>
            <a:r>
              <a:rPr lang="en-US" sz="1100" dirty="0" smtClean="0">
                <a:latin typeface="+mn-lt"/>
              </a:rPr>
              <a:t>updated when the project is updated, </a:t>
            </a:r>
            <a:r>
              <a:rPr lang="en-US" sz="1100" dirty="0" smtClean="0">
                <a:latin typeface="+mn-lt"/>
              </a:rPr>
              <a:t>so you can always see the latest in-progress projects</a:t>
            </a:r>
            <a:r>
              <a:rPr lang="en-US" sz="1100" dirty="0" smtClean="0">
                <a:latin typeface="+mn-lt"/>
              </a:rPr>
              <a:t>.</a:t>
            </a:r>
          </a:p>
          <a:p>
            <a:pPr>
              <a:lnSpc>
                <a:spcPct val="114000"/>
              </a:lnSpc>
              <a:spcBef>
                <a:spcPts val="600"/>
              </a:spcBef>
              <a:spcAft>
                <a:spcPts val="600"/>
              </a:spcAft>
            </a:pPr>
            <a:r>
              <a:rPr lang="en-US" sz="1100" dirty="0" smtClean="0">
                <a:latin typeface="+mn-lt"/>
              </a:rPr>
              <a:t>A monthly Monday.com user group has begun meeting to discuss functionality updates and identify opportunities to improve usability of the tool.</a:t>
            </a:r>
            <a:endParaRPr lang="en-US" sz="1100" dirty="0" smtClean="0">
              <a:latin typeface="+mn-lt"/>
            </a:endParaRPr>
          </a:p>
        </p:txBody>
      </p:sp>
    </p:spTree>
    <p:extLst>
      <p:ext uri="{BB962C8B-B14F-4D97-AF65-F5344CB8AC3E}">
        <p14:creationId xmlns:p14="http://schemas.microsoft.com/office/powerpoint/2010/main" val="2114513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RiceLogo_whitebak</Template>
  <TotalTime>8314</TotalTime>
  <Words>1399</Words>
  <Application>Microsoft Office PowerPoint</Application>
  <PresentationFormat>On-screen Show (4:3)</PresentationFormat>
  <Paragraphs>294</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ＭＳ Ｐゴシック</vt:lpstr>
      <vt:lpstr>Arial</vt:lpstr>
      <vt:lpstr>Calibri</vt:lpstr>
      <vt:lpstr>Courier New</vt:lpstr>
      <vt:lpstr>Wingdings</vt:lpstr>
      <vt:lpstr>Blank Presentation</vt:lpstr>
      <vt:lpstr>Rice PMO Community of Practice Brief Overview of Project Management</vt:lpstr>
      <vt:lpstr>Purpose and Agenda</vt:lpstr>
      <vt:lpstr>PowerPoint Presentation</vt:lpstr>
      <vt:lpstr>What is Governance?</vt:lpstr>
      <vt:lpstr>Types of Approved Projects</vt:lpstr>
      <vt:lpstr>Project Management Processes and Tools</vt:lpstr>
      <vt:lpstr>PowerPoint Presentation</vt:lpstr>
      <vt:lpstr>Agile Example: Service Teams</vt:lpstr>
      <vt:lpstr>Reporting (Monday.com)</vt:lpstr>
      <vt:lpstr>A PM Best Practice:  Lessons Learned</vt:lpstr>
      <vt:lpstr>PowerPoint Presentation</vt:lpstr>
      <vt:lpstr>Appendix:  Draft Prioritization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L. Meeks</dc:creator>
  <cp:lastModifiedBy>Kathleen L Meyer</cp:lastModifiedBy>
  <cp:revision>209</cp:revision>
  <cp:lastPrinted>2019-10-03T16:03:41Z</cp:lastPrinted>
  <dcterms:created xsi:type="dcterms:W3CDTF">2017-09-12T20:40:53Z</dcterms:created>
  <dcterms:modified xsi:type="dcterms:W3CDTF">2019-10-04T14:04:40Z</dcterms:modified>
</cp:coreProperties>
</file>