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9" r:id="rId1"/>
  </p:sldMasterIdLst>
  <p:notesMasterIdLst>
    <p:notesMasterId r:id="rId11"/>
  </p:notesMasterIdLst>
  <p:sldIdLst>
    <p:sldId id="256" r:id="rId2"/>
    <p:sldId id="257" r:id="rId3"/>
    <p:sldId id="264" r:id="rId4"/>
    <p:sldId id="263" r:id="rId5"/>
    <p:sldId id="262" r:id="rId6"/>
    <p:sldId id="258" r:id="rId7"/>
    <p:sldId id="261" r:id="rId8"/>
    <p:sldId id="259" r:id="rId9"/>
    <p:sldId id="260" r:id="rId10"/>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sz="2400"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sz="2400"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sz="2400"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sz="2400" kern="1200">
        <a:solidFill>
          <a:schemeClr val="tx1"/>
        </a:solidFill>
        <a:latin typeface="Arial" charset="0"/>
        <a:ea typeface="ＭＳ Ｐゴシック" charset="-128"/>
        <a:cs typeface="+mn-cs"/>
      </a:defRPr>
    </a:lvl5pPr>
    <a:lvl6pPr marL="2286000" algn="l" defTabSz="914400" rtl="0" eaLnBrk="1" latinLnBrk="0" hangingPunct="1">
      <a:defRPr sz="2400" kern="1200">
        <a:solidFill>
          <a:schemeClr val="tx1"/>
        </a:solidFill>
        <a:latin typeface="Arial" charset="0"/>
        <a:ea typeface="ＭＳ Ｐゴシック" charset="-128"/>
        <a:cs typeface="+mn-cs"/>
      </a:defRPr>
    </a:lvl6pPr>
    <a:lvl7pPr marL="2743200" algn="l" defTabSz="914400" rtl="0" eaLnBrk="1" latinLnBrk="0" hangingPunct="1">
      <a:defRPr sz="2400" kern="1200">
        <a:solidFill>
          <a:schemeClr val="tx1"/>
        </a:solidFill>
        <a:latin typeface="Arial" charset="0"/>
        <a:ea typeface="ＭＳ Ｐゴシック" charset="-128"/>
        <a:cs typeface="+mn-cs"/>
      </a:defRPr>
    </a:lvl7pPr>
    <a:lvl8pPr marL="3200400" algn="l" defTabSz="914400" rtl="0" eaLnBrk="1" latinLnBrk="0" hangingPunct="1">
      <a:defRPr sz="2400" kern="1200">
        <a:solidFill>
          <a:schemeClr val="tx1"/>
        </a:solidFill>
        <a:latin typeface="Arial" charset="0"/>
        <a:ea typeface="ＭＳ Ｐゴシック" charset="-128"/>
        <a:cs typeface="+mn-cs"/>
      </a:defRPr>
    </a:lvl8pPr>
    <a:lvl9pPr marL="3657600" algn="l" defTabSz="914400" rtl="0" eaLnBrk="1" latinLnBrk="0" hangingPunct="1">
      <a:defRPr sz="2400"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12" autoAdjust="0"/>
    <p:restoredTop sz="94656"/>
  </p:normalViewPr>
  <p:slideViewPr>
    <p:cSldViewPr>
      <p:cViewPr varScale="1">
        <p:scale>
          <a:sx n="107" d="100"/>
          <a:sy n="107" d="100"/>
        </p:scale>
        <p:origin x="448" y="168"/>
      </p:cViewPr>
      <p:guideLst>
        <p:guide orient="horz" pos="2160"/>
        <p:guide pos="2880"/>
      </p:guideLst>
    </p:cSldViewPr>
  </p:slideViewPr>
  <p:notesTextViewPr>
    <p:cViewPr>
      <p:scale>
        <a:sx n="1" d="1"/>
        <a:sy n="1" d="1"/>
      </p:scale>
      <p:origin x="0" y="0"/>
    </p:cViewPr>
  </p:notesTextViewPr>
  <p:notesViewPr>
    <p:cSldViewPr>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ltLang="x-none"/>
          </a:p>
        </p:txBody>
      </p:sp>
      <p:sp>
        <p:nvSpPr>
          <p:cNvPr id="307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ltLang="x-none"/>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
        <p:nvSpPr>
          <p:cNvPr id="307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ltLang="x-none"/>
          </a:p>
        </p:txBody>
      </p:sp>
      <p:sp>
        <p:nvSpPr>
          <p:cNvPr id="307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A45FD419-23B1-4748-A1AC-B736EF2D72E5}" type="slidenum">
              <a:rPr lang="en-US" altLang="x-none"/>
              <a:pPr/>
              <a:t>‹#›</a:t>
            </a:fld>
            <a:endParaRPr lang="en-US" altLang="x-none"/>
          </a:p>
        </p:txBody>
      </p:sp>
    </p:spTree>
    <p:extLst>
      <p:ext uri="{BB962C8B-B14F-4D97-AF65-F5344CB8AC3E}">
        <p14:creationId xmlns:p14="http://schemas.microsoft.com/office/powerpoint/2010/main" val="92512791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0416B3B-E7E3-8E41-9F9B-8262F07155BD}" type="slidenum">
              <a:rPr lang="en-US" altLang="x-none"/>
              <a:pPr/>
              <a:t>1</a:t>
            </a:fld>
            <a:endParaRPr lang="en-US" altLang="x-none"/>
          </a:p>
        </p:txBody>
      </p:sp>
      <p:sp>
        <p:nvSpPr>
          <p:cNvPr id="4098" name="Rectangle 2"/>
          <p:cNvSpPr>
            <a:spLocks noGrp="1" noRot="1" noChangeAspect="1" noChangeArrowheads="1" noTextEdit="1"/>
          </p:cNvSpPr>
          <p:nvPr>
            <p:ph type="sldImg"/>
          </p:nvPr>
        </p:nvSpPr>
        <p:spPr>
          <a:ln/>
        </p:spPr>
      </p:sp>
      <p:sp>
        <p:nvSpPr>
          <p:cNvPr id="4099" name="Rectangle 3"/>
          <p:cNvSpPr>
            <a:spLocks noGrp="1" noChangeArrowheads="1"/>
          </p:cNvSpPr>
          <p:nvPr>
            <p:ph type="body" idx="1"/>
          </p:nvPr>
        </p:nvSpPr>
        <p:spPr/>
        <p:txBody>
          <a:bodyPr/>
          <a:lstStyle/>
          <a:p>
            <a:r>
              <a:rPr lang="en-US" altLang="x-none" dirty="0" smtClean="0"/>
              <a:t>What is change management?</a:t>
            </a:r>
          </a:p>
          <a:p>
            <a:endParaRPr lang="en-US" altLang="x-none" dirty="0"/>
          </a:p>
          <a:p>
            <a:r>
              <a:rPr lang="en-US" altLang="x-none" dirty="0" smtClean="0"/>
              <a:t>-- migration to production</a:t>
            </a:r>
          </a:p>
          <a:p>
            <a:r>
              <a:rPr lang="en-US" altLang="x-none" dirty="0" smtClean="0"/>
              <a:t>-- scope change</a:t>
            </a:r>
          </a:p>
          <a:p>
            <a:r>
              <a:rPr lang="en-US" altLang="x-none" dirty="0" smtClean="0"/>
              <a:t>-- organizational change – what components?</a:t>
            </a:r>
            <a:endParaRPr lang="x-none" altLang="x-non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What are some of the issues, obstacles you’ve run across when rolling out a new technology? Process?</a:t>
            </a:r>
          </a:p>
          <a:p>
            <a:endParaRPr lang="en-US" dirty="0" smtClean="0"/>
          </a:p>
          <a:p>
            <a:endParaRPr lang="en-US" dirty="0"/>
          </a:p>
          <a:p>
            <a:r>
              <a:rPr lang="en-US" dirty="0" smtClean="0"/>
              <a:t>-- Groups too busy?</a:t>
            </a:r>
          </a:p>
          <a:p>
            <a:r>
              <a:rPr lang="en-US" dirty="0" smtClean="0"/>
              <a:t>-- Don’t use it?</a:t>
            </a:r>
          </a:p>
          <a:p>
            <a:r>
              <a:rPr lang="en-US" dirty="0" smtClean="0"/>
              <a:t>-- IT making us do this?</a:t>
            </a:r>
            <a:endParaRPr lang="en-US" dirty="0"/>
          </a:p>
          <a:p>
            <a:r>
              <a:rPr lang="en-US" dirty="0" smtClean="0"/>
              <a:t>-- The help desk get lots of calls?</a:t>
            </a:r>
          </a:p>
          <a:p>
            <a:r>
              <a:rPr lang="en-US" dirty="0" smtClean="0"/>
              <a:t>-- Didn’t know about it? Example of where some groups at Rice hadn’t heard about the new technology</a:t>
            </a:r>
          </a:p>
          <a:p>
            <a:r>
              <a:rPr lang="en-US" dirty="0" smtClean="0"/>
              <a:t>-- Worse than before?</a:t>
            </a:r>
          </a:p>
          <a:p>
            <a:r>
              <a:rPr lang="en-US" dirty="0"/>
              <a:t>-- Ever surprise </a:t>
            </a:r>
            <a:r>
              <a:rPr lang="en-US" dirty="0" smtClean="0"/>
              <a:t>someone with a new change? </a:t>
            </a:r>
          </a:p>
          <a:p>
            <a:endParaRPr lang="en-US" dirty="0"/>
          </a:p>
          <a:p>
            <a:endParaRPr lang="en-US" dirty="0" smtClean="0"/>
          </a:p>
          <a:p>
            <a:r>
              <a:rPr lang="en-US" dirty="0" smtClean="0"/>
              <a:t>Data shows that projects with good change management are more successful and more effective at delivering the benefits</a:t>
            </a:r>
          </a:p>
          <a:p>
            <a:r>
              <a:rPr lang="en-US" dirty="0" smtClean="0"/>
              <a:t>By including the end users in the project, even just through communications, they feel more valued and a part of the change. </a:t>
            </a:r>
          </a:p>
          <a:p>
            <a:r>
              <a:rPr lang="en-US" dirty="0" smtClean="0"/>
              <a:t>Good change management will make them love you and your cool new technologies.</a:t>
            </a:r>
            <a:endParaRPr lang="en-US" dirty="0"/>
          </a:p>
          <a:p>
            <a:endParaRPr lang="en-US" dirty="0"/>
          </a:p>
        </p:txBody>
      </p:sp>
      <p:sp>
        <p:nvSpPr>
          <p:cNvPr id="4" name="Slide Number Placeholder 3"/>
          <p:cNvSpPr>
            <a:spLocks noGrp="1"/>
          </p:cNvSpPr>
          <p:nvPr>
            <p:ph type="sldNum" sz="quarter" idx="10"/>
          </p:nvPr>
        </p:nvSpPr>
        <p:spPr/>
        <p:txBody>
          <a:bodyPr/>
          <a:lstStyle/>
          <a:p>
            <a:fld id="{A45FD419-23B1-4748-A1AC-B736EF2D72E5}" type="slidenum">
              <a:rPr lang="en-US" altLang="x-none" smtClean="0"/>
              <a:pPr/>
              <a:t>2</a:t>
            </a:fld>
            <a:endParaRPr lang="en-US" altLang="x-none"/>
          </a:p>
        </p:txBody>
      </p:sp>
    </p:spTree>
    <p:extLst>
      <p:ext uri="{BB962C8B-B14F-4D97-AF65-F5344CB8AC3E}">
        <p14:creationId xmlns:p14="http://schemas.microsoft.com/office/powerpoint/2010/main" val="3888357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Have you seen individuals upset by having to learn/use/support a new technology?</a:t>
            </a:r>
          </a:p>
          <a:p>
            <a:endParaRPr lang="en-US" dirty="0"/>
          </a:p>
          <a:p>
            <a:r>
              <a:rPr lang="en-US" dirty="0" smtClean="0"/>
              <a:t>People actually go through these stages with changes, new technologies.</a:t>
            </a:r>
          </a:p>
          <a:p>
            <a:r>
              <a:rPr lang="en-US" dirty="0" smtClean="0"/>
              <a:t>This is personal for people. In the end, it’s how does this affect them? How does it affect their jobs? How will it make their lives better (or worse).</a:t>
            </a:r>
          </a:p>
          <a:p>
            <a:endParaRPr lang="en-US" dirty="0" smtClean="0"/>
          </a:p>
          <a:p>
            <a:r>
              <a:rPr lang="en-US" dirty="0" smtClean="0"/>
              <a:t>A lot has to do with perceptions and communication. What is the project telling them? What is their management telling them? What are others around them telling them.</a:t>
            </a:r>
          </a:p>
          <a:p>
            <a:endParaRPr lang="en-US" dirty="0"/>
          </a:p>
          <a:p>
            <a:r>
              <a:rPr lang="en-US" dirty="0" smtClean="0"/>
              <a:t>Generally people eventually get on board. Some better than others. But I’ve been on projects where people have left, quit because they don’t want to deal with the change.</a:t>
            </a:r>
          </a:p>
          <a:p>
            <a:endParaRPr lang="en-US" dirty="0"/>
          </a:p>
          <a:p>
            <a:r>
              <a:rPr lang="en-US" dirty="0" smtClean="0"/>
              <a:t>I can already see some of these reactions to the new ERP/Oracle Project.</a:t>
            </a:r>
          </a:p>
          <a:p>
            <a:endParaRPr lang="en-US" dirty="0"/>
          </a:p>
          <a:p>
            <a:endParaRPr lang="en-US" dirty="0"/>
          </a:p>
        </p:txBody>
      </p:sp>
      <p:sp>
        <p:nvSpPr>
          <p:cNvPr id="4" name="Slide Number Placeholder 3"/>
          <p:cNvSpPr>
            <a:spLocks noGrp="1"/>
          </p:cNvSpPr>
          <p:nvPr>
            <p:ph type="sldNum" sz="quarter" idx="10"/>
          </p:nvPr>
        </p:nvSpPr>
        <p:spPr/>
        <p:txBody>
          <a:bodyPr/>
          <a:lstStyle/>
          <a:p>
            <a:fld id="{A45FD419-23B1-4748-A1AC-B736EF2D72E5}" type="slidenum">
              <a:rPr lang="en-US" altLang="x-none" smtClean="0"/>
              <a:pPr/>
              <a:t>3</a:t>
            </a:fld>
            <a:endParaRPr lang="en-US" altLang="x-none"/>
          </a:p>
        </p:txBody>
      </p:sp>
    </p:spTree>
    <p:extLst>
      <p:ext uri="{BB962C8B-B14F-4D97-AF65-F5344CB8AC3E}">
        <p14:creationId xmlns:p14="http://schemas.microsoft.com/office/powerpoint/2010/main" val="3594242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How many have seen this curve before?</a:t>
            </a:r>
          </a:p>
          <a:p>
            <a:endParaRPr lang="en-US" dirty="0"/>
          </a:p>
          <a:p>
            <a:endParaRPr lang="en-US" dirty="0" smtClean="0"/>
          </a:p>
          <a:p>
            <a:r>
              <a:rPr lang="en-US" dirty="0" smtClean="0"/>
              <a:t>Red line is </a:t>
            </a:r>
            <a:r>
              <a:rPr lang="en-US" smtClean="0"/>
              <a:t>what executive </a:t>
            </a:r>
            <a:r>
              <a:rPr lang="en-US" dirty="0" smtClean="0"/>
              <a:t>management expects…. Probably not achievable to be more productive at go-live with a new technology.</a:t>
            </a:r>
          </a:p>
          <a:p>
            <a:endParaRPr lang="en-US" dirty="0"/>
          </a:p>
          <a:p>
            <a:endParaRPr lang="en-US" dirty="0" smtClean="0"/>
          </a:p>
          <a:p>
            <a:r>
              <a:rPr lang="en-US" dirty="0" smtClean="0"/>
              <a:t>Blue is what you don’t want to happen. Performance greatly drops because they don’t know how to use the new technologies or perform their jobs with it.</a:t>
            </a:r>
          </a:p>
          <a:p>
            <a:endParaRPr lang="en-US" dirty="0"/>
          </a:p>
          <a:p>
            <a:endParaRPr lang="en-US" dirty="0" smtClean="0"/>
          </a:p>
          <a:p>
            <a:r>
              <a:rPr lang="en-US" dirty="0" smtClean="0"/>
              <a:t>Green is the desired state… what you want to accomplish and can accomplish with good change management. Minimize the learning curve, the impacts on performance. Achieve the benefits faster.</a:t>
            </a:r>
            <a:endParaRPr lang="en-US" dirty="0"/>
          </a:p>
        </p:txBody>
      </p:sp>
      <p:sp>
        <p:nvSpPr>
          <p:cNvPr id="4" name="Slide Number Placeholder 3"/>
          <p:cNvSpPr>
            <a:spLocks noGrp="1"/>
          </p:cNvSpPr>
          <p:nvPr>
            <p:ph type="sldNum" sz="quarter" idx="10"/>
          </p:nvPr>
        </p:nvSpPr>
        <p:spPr/>
        <p:txBody>
          <a:bodyPr/>
          <a:lstStyle/>
          <a:p>
            <a:fld id="{A45FD419-23B1-4748-A1AC-B736EF2D72E5}" type="slidenum">
              <a:rPr lang="en-US" altLang="x-none" smtClean="0"/>
              <a:pPr/>
              <a:t>4</a:t>
            </a:fld>
            <a:endParaRPr lang="en-US" altLang="x-none"/>
          </a:p>
        </p:txBody>
      </p:sp>
    </p:spTree>
    <p:extLst>
      <p:ext uri="{BB962C8B-B14F-4D97-AF65-F5344CB8AC3E}">
        <p14:creationId xmlns:p14="http://schemas.microsoft.com/office/powerpoint/2010/main" val="37728511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So, what is good organizational change management and how does it limit dips in performance?</a:t>
            </a:r>
          </a:p>
          <a:p>
            <a:endParaRPr lang="en-US" dirty="0"/>
          </a:p>
          <a:p>
            <a:r>
              <a:rPr lang="en-US" dirty="0" smtClean="0"/>
              <a:t>It starts at the beginning of the project and goes past go-live.</a:t>
            </a:r>
          </a:p>
          <a:p>
            <a:r>
              <a:rPr lang="en-US" dirty="0" smtClean="0"/>
              <a:t>It’s important to communicate throughout the project and take checkpoints along the way to measure business (end-user) engagement.</a:t>
            </a:r>
          </a:p>
          <a:p>
            <a:endParaRPr lang="en-US" dirty="0"/>
          </a:p>
          <a:p>
            <a:r>
              <a:rPr lang="en-US" dirty="0" smtClean="0"/>
              <a:t>Project Definition/Process Design:</a:t>
            </a:r>
          </a:p>
          <a:p>
            <a:r>
              <a:rPr lang="en-US" dirty="0" smtClean="0"/>
              <a:t>Include key stakeholders in the vision and design of the change. </a:t>
            </a:r>
          </a:p>
          <a:p>
            <a:r>
              <a:rPr lang="en-US" dirty="0" smtClean="0"/>
              <a:t>What are their goals, their objectives. </a:t>
            </a:r>
          </a:p>
          <a:p>
            <a:r>
              <a:rPr lang="en-US" dirty="0" smtClean="0"/>
              <a:t>What would make their jobs/lives better? </a:t>
            </a:r>
          </a:p>
          <a:p>
            <a:r>
              <a:rPr lang="en-US" dirty="0" smtClean="0"/>
              <a:t>What don’t they like about the current processes/technologies? </a:t>
            </a:r>
          </a:p>
          <a:p>
            <a:r>
              <a:rPr lang="en-US" dirty="0" smtClean="0"/>
              <a:t>Define the business case. What is the value they are expecting from the change, the new technologies?</a:t>
            </a:r>
          </a:p>
          <a:p>
            <a:endParaRPr lang="en-US" dirty="0"/>
          </a:p>
          <a:p>
            <a:r>
              <a:rPr lang="en-US" dirty="0" smtClean="0"/>
              <a:t>Important to make them feel like owners of the change, get their buy-in. This is a critical step. </a:t>
            </a:r>
            <a:endParaRPr lang="en-US" dirty="0"/>
          </a:p>
        </p:txBody>
      </p:sp>
      <p:sp>
        <p:nvSpPr>
          <p:cNvPr id="4" name="Slide Number Placeholder 3"/>
          <p:cNvSpPr>
            <a:spLocks noGrp="1"/>
          </p:cNvSpPr>
          <p:nvPr>
            <p:ph type="sldNum" sz="quarter" idx="10"/>
          </p:nvPr>
        </p:nvSpPr>
        <p:spPr/>
        <p:txBody>
          <a:bodyPr/>
          <a:lstStyle/>
          <a:p>
            <a:fld id="{A45FD419-23B1-4748-A1AC-B736EF2D72E5}" type="slidenum">
              <a:rPr lang="en-US" altLang="x-none" smtClean="0"/>
              <a:pPr/>
              <a:t>5</a:t>
            </a:fld>
            <a:endParaRPr lang="en-US" altLang="x-none"/>
          </a:p>
        </p:txBody>
      </p:sp>
    </p:spTree>
    <p:extLst>
      <p:ext uri="{BB962C8B-B14F-4D97-AF65-F5344CB8AC3E}">
        <p14:creationId xmlns:p14="http://schemas.microsoft.com/office/powerpoint/2010/main" val="40757039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100">
                <a:solidFill>
                  <a:srgbClr val="080808"/>
                </a:solidFill>
                <a:latin typeface="Verdana" panose="020B0604030504040204" pitchFamily="34" charset="0"/>
              </a:defRPr>
            </a:lvl1pPr>
            <a:lvl2pPr marL="742950" indent="-285750" defTabSz="930275">
              <a:defRPr sz="2100">
                <a:solidFill>
                  <a:srgbClr val="080808"/>
                </a:solidFill>
                <a:latin typeface="Verdana" panose="020B0604030504040204" pitchFamily="34" charset="0"/>
              </a:defRPr>
            </a:lvl2pPr>
            <a:lvl3pPr marL="1143000" indent="-228600" defTabSz="930275">
              <a:defRPr sz="2100">
                <a:solidFill>
                  <a:srgbClr val="080808"/>
                </a:solidFill>
                <a:latin typeface="Verdana" panose="020B0604030504040204" pitchFamily="34" charset="0"/>
              </a:defRPr>
            </a:lvl3pPr>
            <a:lvl4pPr marL="1600200" indent="-228600" defTabSz="930275">
              <a:defRPr sz="2100">
                <a:solidFill>
                  <a:srgbClr val="080808"/>
                </a:solidFill>
                <a:latin typeface="Verdana" panose="020B0604030504040204" pitchFamily="34" charset="0"/>
              </a:defRPr>
            </a:lvl4pPr>
            <a:lvl5pPr marL="2057400" indent="-228600" defTabSz="930275">
              <a:defRPr sz="2100">
                <a:solidFill>
                  <a:srgbClr val="080808"/>
                </a:solidFill>
                <a:latin typeface="Verdana" panose="020B0604030504040204" pitchFamily="34" charset="0"/>
              </a:defRPr>
            </a:lvl5pPr>
            <a:lvl6pPr marL="2514600" indent="-228600" defTabSz="930275" eaLnBrk="0" fontAlgn="base" hangingPunct="0">
              <a:spcBef>
                <a:spcPct val="0"/>
              </a:spcBef>
              <a:spcAft>
                <a:spcPct val="0"/>
              </a:spcAft>
              <a:defRPr sz="2100">
                <a:solidFill>
                  <a:srgbClr val="080808"/>
                </a:solidFill>
                <a:latin typeface="Verdana" panose="020B0604030504040204" pitchFamily="34" charset="0"/>
              </a:defRPr>
            </a:lvl6pPr>
            <a:lvl7pPr marL="2971800" indent="-228600" defTabSz="930275" eaLnBrk="0" fontAlgn="base" hangingPunct="0">
              <a:spcBef>
                <a:spcPct val="0"/>
              </a:spcBef>
              <a:spcAft>
                <a:spcPct val="0"/>
              </a:spcAft>
              <a:defRPr sz="2100">
                <a:solidFill>
                  <a:srgbClr val="080808"/>
                </a:solidFill>
                <a:latin typeface="Verdana" panose="020B0604030504040204" pitchFamily="34" charset="0"/>
              </a:defRPr>
            </a:lvl7pPr>
            <a:lvl8pPr marL="3429000" indent="-228600" defTabSz="930275" eaLnBrk="0" fontAlgn="base" hangingPunct="0">
              <a:spcBef>
                <a:spcPct val="0"/>
              </a:spcBef>
              <a:spcAft>
                <a:spcPct val="0"/>
              </a:spcAft>
              <a:defRPr sz="2100">
                <a:solidFill>
                  <a:srgbClr val="080808"/>
                </a:solidFill>
                <a:latin typeface="Verdana" panose="020B0604030504040204" pitchFamily="34" charset="0"/>
              </a:defRPr>
            </a:lvl8pPr>
            <a:lvl9pPr marL="3886200" indent="-228600" defTabSz="930275" eaLnBrk="0" fontAlgn="base" hangingPunct="0">
              <a:spcBef>
                <a:spcPct val="0"/>
              </a:spcBef>
              <a:spcAft>
                <a:spcPct val="0"/>
              </a:spcAft>
              <a:defRPr sz="2100">
                <a:solidFill>
                  <a:srgbClr val="080808"/>
                </a:solidFill>
                <a:latin typeface="Verdana" panose="020B0604030504040204" pitchFamily="34" charset="0"/>
              </a:defRPr>
            </a:lvl9pPr>
          </a:lstStyle>
          <a:p>
            <a:fld id="{96B44186-F4FE-4495-A770-5658FE485C28}" type="slidenum">
              <a:rPr lang="en-US" altLang="en-US" sz="1200">
                <a:solidFill>
                  <a:schemeClr val="tx1"/>
                </a:solidFill>
                <a:latin typeface="Times" panose="02020603050405020304" pitchFamily="18" charset="0"/>
              </a:rPr>
              <a:pPr/>
              <a:t>6</a:t>
            </a:fld>
            <a:endParaRPr lang="en-US" altLang="en-US" sz="1200">
              <a:solidFill>
                <a:schemeClr val="tx1"/>
              </a:solidFill>
              <a:latin typeface="Times" panose="02020603050405020304" pitchFamily="18" charset="0"/>
            </a:endParaRPr>
          </a:p>
        </p:txBody>
      </p:sp>
      <p:sp>
        <p:nvSpPr>
          <p:cNvPr id="39939" name="Rectangle 2"/>
          <p:cNvSpPr>
            <a:spLocks noGrp="1" noRot="1" noChangeAspect="1" noChangeArrowheads="1" noTextEdit="1"/>
          </p:cNvSpPr>
          <p:nvPr>
            <p:ph type="sldImg"/>
          </p:nvPr>
        </p:nvSpPr>
        <p:spPr>
          <a:xfrm>
            <a:off x="1189038" y="703263"/>
            <a:ext cx="4632325" cy="3473450"/>
          </a:xfrm>
          <a:ln/>
        </p:spPr>
      </p:sp>
      <p:sp>
        <p:nvSpPr>
          <p:cNvPr id="39940" name="Rectangle 3"/>
          <p:cNvSpPr>
            <a:spLocks noGrp="1" noChangeArrowheads="1"/>
          </p:cNvSpPr>
          <p:nvPr>
            <p:ph type="body" idx="1"/>
          </p:nvPr>
        </p:nvSpPr>
        <p:spPr>
          <a:xfrm>
            <a:off x="685800" y="4343400"/>
            <a:ext cx="56388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t>At the beginning of the project, good change management starts with:</a:t>
            </a:r>
          </a:p>
          <a:p>
            <a:pPr eaLnBrk="1" hangingPunct="1"/>
            <a:endParaRPr lang="en-GB" altLang="en-US" dirty="0"/>
          </a:p>
          <a:p>
            <a:pPr eaLnBrk="1" hangingPunct="1"/>
            <a:r>
              <a:rPr lang="en-GB" altLang="en-US" dirty="0" smtClean="0"/>
              <a:t>Stakeholder Analysis:</a:t>
            </a:r>
          </a:p>
          <a:p>
            <a:pPr eaLnBrk="1" hangingPunct="1"/>
            <a:r>
              <a:rPr lang="en-GB" altLang="en-US" dirty="0" smtClean="0"/>
              <a:t>Defining who will be impacted by the project, the new technology? Who are the key stakeholders, organizations, individuals and what are their roles, jobs… personas?</a:t>
            </a:r>
          </a:p>
          <a:p>
            <a:pPr eaLnBrk="1" hangingPunct="1"/>
            <a:r>
              <a:rPr lang="en-GB" altLang="en-US" dirty="0" smtClean="0"/>
              <a:t>Are they advocates of change? Do they need to be?</a:t>
            </a:r>
          </a:p>
          <a:p>
            <a:pPr eaLnBrk="1" hangingPunct="1"/>
            <a:r>
              <a:rPr lang="en-GB" altLang="en-US" dirty="0" smtClean="0"/>
              <a:t>Who will most resist the change? How will you get them on board?</a:t>
            </a:r>
          </a:p>
          <a:p>
            <a:pPr eaLnBrk="1" hangingPunct="1"/>
            <a:endParaRPr lang="en-GB" altLang="en-US" dirty="0" smtClean="0"/>
          </a:p>
          <a:p>
            <a:pPr eaLnBrk="1" hangingPunct="1"/>
            <a:r>
              <a:rPr lang="en-GB" altLang="en-US" dirty="0" smtClean="0"/>
              <a:t>Change Impact Analysis (Business Impact Analysis):</a:t>
            </a:r>
            <a:endParaRPr lang="en-GB" altLang="en-US" dirty="0"/>
          </a:p>
          <a:p>
            <a:pPr eaLnBrk="1" hangingPunct="1"/>
            <a:r>
              <a:rPr lang="en-GB" altLang="en-US" dirty="0" smtClean="0"/>
              <a:t>How will the new technology impact them? Their roles?</a:t>
            </a:r>
          </a:p>
          <a:p>
            <a:pPr eaLnBrk="1" hangingPunct="1"/>
            <a:r>
              <a:rPr lang="en-GB" altLang="en-US" dirty="0" smtClean="0"/>
              <a:t>-- Will they need to reorganize? New Organization? Org Changes? &gt; Org Design</a:t>
            </a:r>
          </a:p>
          <a:p>
            <a:pPr eaLnBrk="1" hangingPunct="1"/>
            <a:r>
              <a:rPr lang="en-GB" altLang="en-US" dirty="0" smtClean="0"/>
              <a:t>-- Will their roles change – do less, do more?</a:t>
            </a:r>
          </a:p>
          <a:p>
            <a:pPr eaLnBrk="1" hangingPunct="1"/>
            <a:r>
              <a:rPr lang="en-GB" altLang="en-US" dirty="0" smtClean="0"/>
              <a:t>-- Will roles go away or new roles be needed? &gt;HR Alignment</a:t>
            </a:r>
          </a:p>
          <a:p>
            <a:r>
              <a:rPr lang="en-GB" altLang="en-US" dirty="0"/>
              <a:t>-- Will they need to learn new skills?</a:t>
            </a:r>
          </a:p>
          <a:p>
            <a:pPr eaLnBrk="1" hangingPunct="1"/>
            <a:endParaRPr lang="en-GB" altLang="en-US" dirty="0" smtClean="0"/>
          </a:p>
        </p:txBody>
      </p:sp>
    </p:spTree>
    <p:extLst>
      <p:ext uri="{BB962C8B-B14F-4D97-AF65-F5344CB8AC3E}">
        <p14:creationId xmlns:p14="http://schemas.microsoft.com/office/powerpoint/2010/main" val="30324947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100">
                <a:solidFill>
                  <a:srgbClr val="080808"/>
                </a:solidFill>
                <a:latin typeface="Verdana" panose="020B0604030504040204" pitchFamily="34" charset="0"/>
              </a:defRPr>
            </a:lvl1pPr>
            <a:lvl2pPr marL="742950" indent="-285750" defTabSz="930275">
              <a:defRPr sz="2100">
                <a:solidFill>
                  <a:srgbClr val="080808"/>
                </a:solidFill>
                <a:latin typeface="Verdana" panose="020B0604030504040204" pitchFamily="34" charset="0"/>
              </a:defRPr>
            </a:lvl2pPr>
            <a:lvl3pPr marL="1143000" indent="-228600" defTabSz="930275">
              <a:defRPr sz="2100">
                <a:solidFill>
                  <a:srgbClr val="080808"/>
                </a:solidFill>
                <a:latin typeface="Verdana" panose="020B0604030504040204" pitchFamily="34" charset="0"/>
              </a:defRPr>
            </a:lvl3pPr>
            <a:lvl4pPr marL="1600200" indent="-228600" defTabSz="930275">
              <a:defRPr sz="2100">
                <a:solidFill>
                  <a:srgbClr val="080808"/>
                </a:solidFill>
                <a:latin typeface="Verdana" panose="020B0604030504040204" pitchFamily="34" charset="0"/>
              </a:defRPr>
            </a:lvl4pPr>
            <a:lvl5pPr marL="2057400" indent="-228600" defTabSz="930275">
              <a:defRPr sz="2100">
                <a:solidFill>
                  <a:srgbClr val="080808"/>
                </a:solidFill>
                <a:latin typeface="Verdana" panose="020B0604030504040204" pitchFamily="34" charset="0"/>
              </a:defRPr>
            </a:lvl5pPr>
            <a:lvl6pPr marL="2514600" indent="-228600" defTabSz="930275" eaLnBrk="0" fontAlgn="base" hangingPunct="0">
              <a:spcBef>
                <a:spcPct val="0"/>
              </a:spcBef>
              <a:spcAft>
                <a:spcPct val="0"/>
              </a:spcAft>
              <a:defRPr sz="2100">
                <a:solidFill>
                  <a:srgbClr val="080808"/>
                </a:solidFill>
                <a:latin typeface="Verdana" panose="020B0604030504040204" pitchFamily="34" charset="0"/>
              </a:defRPr>
            </a:lvl6pPr>
            <a:lvl7pPr marL="2971800" indent="-228600" defTabSz="930275" eaLnBrk="0" fontAlgn="base" hangingPunct="0">
              <a:spcBef>
                <a:spcPct val="0"/>
              </a:spcBef>
              <a:spcAft>
                <a:spcPct val="0"/>
              </a:spcAft>
              <a:defRPr sz="2100">
                <a:solidFill>
                  <a:srgbClr val="080808"/>
                </a:solidFill>
                <a:latin typeface="Verdana" panose="020B0604030504040204" pitchFamily="34" charset="0"/>
              </a:defRPr>
            </a:lvl7pPr>
            <a:lvl8pPr marL="3429000" indent="-228600" defTabSz="930275" eaLnBrk="0" fontAlgn="base" hangingPunct="0">
              <a:spcBef>
                <a:spcPct val="0"/>
              </a:spcBef>
              <a:spcAft>
                <a:spcPct val="0"/>
              </a:spcAft>
              <a:defRPr sz="2100">
                <a:solidFill>
                  <a:srgbClr val="080808"/>
                </a:solidFill>
                <a:latin typeface="Verdana" panose="020B0604030504040204" pitchFamily="34" charset="0"/>
              </a:defRPr>
            </a:lvl8pPr>
            <a:lvl9pPr marL="3886200" indent="-228600" defTabSz="930275" eaLnBrk="0" fontAlgn="base" hangingPunct="0">
              <a:spcBef>
                <a:spcPct val="0"/>
              </a:spcBef>
              <a:spcAft>
                <a:spcPct val="0"/>
              </a:spcAft>
              <a:defRPr sz="2100">
                <a:solidFill>
                  <a:srgbClr val="080808"/>
                </a:solidFill>
                <a:latin typeface="Verdana" panose="020B0604030504040204" pitchFamily="34" charset="0"/>
              </a:defRPr>
            </a:lvl9pPr>
          </a:lstStyle>
          <a:p>
            <a:fld id="{D4C003C5-8442-4C13-93AD-339A4262D55D}" type="slidenum">
              <a:rPr lang="en-US" altLang="en-US" sz="1200">
                <a:solidFill>
                  <a:schemeClr val="tx1"/>
                </a:solidFill>
                <a:latin typeface="Times" panose="02020603050405020304" pitchFamily="18" charset="0"/>
              </a:rPr>
              <a:pPr/>
              <a:t>7</a:t>
            </a:fld>
            <a:endParaRPr lang="en-US" altLang="en-US" sz="1200">
              <a:solidFill>
                <a:schemeClr val="tx1"/>
              </a:solidFill>
              <a:latin typeface="Times" panose="02020603050405020304" pitchFamily="18" charset="0"/>
            </a:endParaRPr>
          </a:p>
        </p:txBody>
      </p:sp>
      <p:sp>
        <p:nvSpPr>
          <p:cNvPr id="43011" name="Rectangle 2"/>
          <p:cNvSpPr>
            <a:spLocks noGrp="1" noRot="1" noChangeAspect="1" noChangeArrowheads="1" noTextEdit="1"/>
          </p:cNvSpPr>
          <p:nvPr>
            <p:ph type="sldImg"/>
          </p:nvPr>
        </p:nvSpPr>
        <p:spPr>
          <a:xfrm>
            <a:off x="1189038" y="703263"/>
            <a:ext cx="4632325" cy="3473450"/>
          </a:xfrm>
          <a:ln/>
        </p:spPr>
      </p:sp>
      <p:sp>
        <p:nvSpPr>
          <p:cNvPr id="43012" name="Rectangle 3"/>
          <p:cNvSpPr>
            <a:spLocks noGrp="1" noChangeArrowheads="1"/>
          </p:cNvSpPr>
          <p:nvPr>
            <p:ph type="body" idx="1"/>
          </p:nvPr>
        </p:nvSpPr>
        <p:spPr>
          <a:xfrm>
            <a:off x="685800" y="4191000"/>
            <a:ext cx="54864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t>Communications and Business Engagement is generally an afterthought but it is probably the most important part of Organizational Change Management and project success.</a:t>
            </a:r>
            <a:endParaRPr lang="en-GB" altLang="en-US" dirty="0"/>
          </a:p>
          <a:p>
            <a:pPr eaLnBrk="1" hangingPunct="1"/>
            <a:r>
              <a:rPr lang="en-GB" altLang="en-US" dirty="0" smtClean="0"/>
              <a:t>Based upon the Stakeholder Analysis, put together targeted communications to the various stakeholders. </a:t>
            </a:r>
          </a:p>
          <a:p>
            <a:pPr eaLnBrk="1" hangingPunct="1"/>
            <a:r>
              <a:rPr lang="en-GB" altLang="en-US" dirty="0" smtClean="0"/>
              <a:t>Put together a Communications Plan.</a:t>
            </a:r>
          </a:p>
          <a:p>
            <a:pPr eaLnBrk="1" hangingPunct="1"/>
            <a:r>
              <a:rPr lang="en-GB" altLang="en-US" dirty="0" smtClean="0"/>
              <a:t>What communications, engagement activities are needed and when?</a:t>
            </a:r>
          </a:p>
          <a:p>
            <a:pPr eaLnBrk="1" hangingPunct="1"/>
            <a:endParaRPr lang="en-GB" altLang="en-US" dirty="0" smtClean="0"/>
          </a:p>
          <a:p>
            <a:pPr eaLnBrk="1" hangingPunct="1"/>
            <a:r>
              <a:rPr lang="en-GB" altLang="en-US" dirty="0" smtClean="0"/>
              <a:t>What types of communication vehicles are there at Rice?</a:t>
            </a:r>
          </a:p>
          <a:p>
            <a:pPr eaLnBrk="1" hangingPunct="1"/>
            <a:r>
              <a:rPr lang="en-GB" altLang="en-US" dirty="0" smtClean="0"/>
              <a:t>Group emails</a:t>
            </a:r>
          </a:p>
          <a:p>
            <a:pPr eaLnBrk="1" hangingPunct="1"/>
            <a:r>
              <a:rPr lang="en-GB" altLang="en-US" dirty="0" smtClean="0"/>
              <a:t>Admin Forums</a:t>
            </a:r>
          </a:p>
          <a:p>
            <a:pPr eaLnBrk="1" hangingPunct="1"/>
            <a:r>
              <a:rPr lang="en-GB" altLang="en-US" dirty="0" smtClean="0"/>
              <a:t>IT Steering Committee Meetings</a:t>
            </a:r>
          </a:p>
          <a:p>
            <a:pPr eaLnBrk="1" hangingPunct="1"/>
            <a:r>
              <a:rPr lang="en-GB" altLang="en-US" dirty="0" err="1" smtClean="0"/>
              <a:t>Townhalls</a:t>
            </a:r>
            <a:r>
              <a:rPr lang="en-GB" altLang="en-US" dirty="0" smtClean="0"/>
              <a:t> – University, Departments, etc.</a:t>
            </a:r>
          </a:p>
          <a:p>
            <a:pPr eaLnBrk="1" hangingPunct="1"/>
            <a:r>
              <a:rPr lang="en-GB" altLang="en-US" dirty="0" smtClean="0"/>
              <a:t>Faculty Committees/Council</a:t>
            </a:r>
          </a:p>
          <a:p>
            <a:pPr eaLnBrk="1" hangingPunct="1"/>
            <a:endParaRPr lang="en-GB" altLang="en-US" dirty="0"/>
          </a:p>
          <a:p>
            <a:pPr eaLnBrk="1" hangingPunct="1"/>
            <a:r>
              <a:rPr lang="en-GB" altLang="en-US" dirty="0" smtClean="0"/>
              <a:t>Business Engagement:</a:t>
            </a:r>
            <a:br>
              <a:rPr lang="en-GB" altLang="en-US" dirty="0" smtClean="0"/>
            </a:br>
            <a:r>
              <a:rPr lang="en-GB" altLang="en-US" dirty="0" smtClean="0"/>
              <a:t>-- Part of project definition, process design</a:t>
            </a:r>
          </a:p>
          <a:p>
            <a:pPr eaLnBrk="1" hangingPunct="1"/>
            <a:r>
              <a:rPr lang="en-GB" altLang="en-US" dirty="0" smtClean="0"/>
              <a:t>-- Steering Committees, Executive Committees for Projects</a:t>
            </a:r>
          </a:p>
          <a:p>
            <a:pPr eaLnBrk="1" hangingPunct="1"/>
            <a:r>
              <a:rPr lang="en-GB" altLang="en-US" dirty="0" smtClean="0"/>
              <a:t>-- Project Roadshows – what is changing, how will it impact them, what is better? Sales and Marketing</a:t>
            </a:r>
          </a:p>
          <a:p>
            <a:pPr eaLnBrk="1" hangingPunct="1"/>
            <a:r>
              <a:rPr lang="en-GB" altLang="en-US" dirty="0" smtClean="0"/>
              <a:t>-- How gauge? Focus groups. Surveys. Informal inquiries. Checkpoints.</a:t>
            </a:r>
          </a:p>
        </p:txBody>
      </p:sp>
    </p:spTree>
    <p:extLst>
      <p:ext uri="{BB962C8B-B14F-4D97-AF65-F5344CB8AC3E}">
        <p14:creationId xmlns:p14="http://schemas.microsoft.com/office/powerpoint/2010/main" val="36869845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100">
                <a:solidFill>
                  <a:srgbClr val="080808"/>
                </a:solidFill>
                <a:latin typeface="Verdana" panose="020B0604030504040204" pitchFamily="34" charset="0"/>
              </a:defRPr>
            </a:lvl1pPr>
            <a:lvl2pPr marL="742950" indent="-285750" defTabSz="930275">
              <a:defRPr sz="2100">
                <a:solidFill>
                  <a:srgbClr val="080808"/>
                </a:solidFill>
                <a:latin typeface="Verdana" panose="020B0604030504040204" pitchFamily="34" charset="0"/>
              </a:defRPr>
            </a:lvl2pPr>
            <a:lvl3pPr marL="1143000" indent="-228600" defTabSz="930275">
              <a:defRPr sz="2100">
                <a:solidFill>
                  <a:srgbClr val="080808"/>
                </a:solidFill>
                <a:latin typeface="Verdana" panose="020B0604030504040204" pitchFamily="34" charset="0"/>
              </a:defRPr>
            </a:lvl3pPr>
            <a:lvl4pPr marL="1600200" indent="-228600" defTabSz="930275">
              <a:defRPr sz="2100">
                <a:solidFill>
                  <a:srgbClr val="080808"/>
                </a:solidFill>
                <a:latin typeface="Verdana" panose="020B0604030504040204" pitchFamily="34" charset="0"/>
              </a:defRPr>
            </a:lvl4pPr>
            <a:lvl5pPr marL="2057400" indent="-228600" defTabSz="930275">
              <a:defRPr sz="2100">
                <a:solidFill>
                  <a:srgbClr val="080808"/>
                </a:solidFill>
                <a:latin typeface="Verdana" panose="020B0604030504040204" pitchFamily="34" charset="0"/>
              </a:defRPr>
            </a:lvl5pPr>
            <a:lvl6pPr marL="2514600" indent="-228600" defTabSz="930275" eaLnBrk="0" fontAlgn="base" hangingPunct="0">
              <a:spcBef>
                <a:spcPct val="0"/>
              </a:spcBef>
              <a:spcAft>
                <a:spcPct val="0"/>
              </a:spcAft>
              <a:defRPr sz="2100">
                <a:solidFill>
                  <a:srgbClr val="080808"/>
                </a:solidFill>
                <a:latin typeface="Verdana" panose="020B0604030504040204" pitchFamily="34" charset="0"/>
              </a:defRPr>
            </a:lvl6pPr>
            <a:lvl7pPr marL="2971800" indent="-228600" defTabSz="930275" eaLnBrk="0" fontAlgn="base" hangingPunct="0">
              <a:spcBef>
                <a:spcPct val="0"/>
              </a:spcBef>
              <a:spcAft>
                <a:spcPct val="0"/>
              </a:spcAft>
              <a:defRPr sz="2100">
                <a:solidFill>
                  <a:srgbClr val="080808"/>
                </a:solidFill>
                <a:latin typeface="Verdana" panose="020B0604030504040204" pitchFamily="34" charset="0"/>
              </a:defRPr>
            </a:lvl7pPr>
            <a:lvl8pPr marL="3429000" indent="-228600" defTabSz="930275" eaLnBrk="0" fontAlgn="base" hangingPunct="0">
              <a:spcBef>
                <a:spcPct val="0"/>
              </a:spcBef>
              <a:spcAft>
                <a:spcPct val="0"/>
              </a:spcAft>
              <a:defRPr sz="2100">
                <a:solidFill>
                  <a:srgbClr val="080808"/>
                </a:solidFill>
                <a:latin typeface="Verdana" panose="020B0604030504040204" pitchFamily="34" charset="0"/>
              </a:defRPr>
            </a:lvl8pPr>
            <a:lvl9pPr marL="3886200" indent="-228600" defTabSz="930275" eaLnBrk="0" fontAlgn="base" hangingPunct="0">
              <a:spcBef>
                <a:spcPct val="0"/>
              </a:spcBef>
              <a:spcAft>
                <a:spcPct val="0"/>
              </a:spcAft>
              <a:defRPr sz="2100">
                <a:solidFill>
                  <a:srgbClr val="080808"/>
                </a:solidFill>
                <a:latin typeface="Verdana" panose="020B0604030504040204" pitchFamily="34" charset="0"/>
              </a:defRPr>
            </a:lvl9pPr>
          </a:lstStyle>
          <a:p>
            <a:fld id="{DBBF5359-4FDF-42A6-BA2E-0D79FFD73003}" type="slidenum">
              <a:rPr lang="en-US" altLang="en-US" sz="1200">
                <a:solidFill>
                  <a:schemeClr val="tx1"/>
                </a:solidFill>
                <a:latin typeface="Times" panose="02020603050405020304" pitchFamily="18" charset="0"/>
              </a:rPr>
              <a:pPr/>
              <a:t>8</a:t>
            </a:fld>
            <a:endParaRPr lang="en-US" altLang="en-US" sz="1200">
              <a:solidFill>
                <a:schemeClr val="tx1"/>
              </a:solidFill>
              <a:latin typeface="Times" panose="02020603050405020304" pitchFamily="18" charset="0"/>
            </a:endParaRPr>
          </a:p>
        </p:txBody>
      </p:sp>
      <p:sp>
        <p:nvSpPr>
          <p:cNvPr id="40963" name="Rectangle 2"/>
          <p:cNvSpPr>
            <a:spLocks noGrp="1" noRot="1" noChangeAspect="1" noChangeArrowheads="1" noTextEdit="1"/>
          </p:cNvSpPr>
          <p:nvPr>
            <p:ph type="sldImg"/>
          </p:nvPr>
        </p:nvSpPr>
        <p:spPr>
          <a:xfrm>
            <a:off x="1189038" y="703263"/>
            <a:ext cx="4632325" cy="3473450"/>
          </a:xfrm>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t>Once you’ve identified the change impacts, how do you get them from where they are to where they need to be? Manage the Transition.</a:t>
            </a:r>
          </a:p>
          <a:p>
            <a:pPr eaLnBrk="1" hangingPunct="1"/>
            <a:endParaRPr lang="en-GB" altLang="en-US" dirty="0"/>
          </a:p>
          <a:p>
            <a:pPr eaLnBrk="1" hangingPunct="1"/>
            <a:r>
              <a:rPr lang="en-GB" altLang="en-US" dirty="0" smtClean="0"/>
              <a:t>For the various roles, define and develop:</a:t>
            </a:r>
          </a:p>
          <a:p>
            <a:pPr eaLnBrk="1" hangingPunct="1"/>
            <a:r>
              <a:rPr lang="en-GB" altLang="en-US" dirty="0" smtClean="0"/>
              <a:t>-- New skills training</a:t>
            </a:r>
          </a:p>
          <a:p>
            <a:pPr eaLnBrk="1" hangingPunct="1"/>
            <a:r>
              <a:rPr lang="en-GB" altLang="en-US" dirty="0" smtClean="0"/>
              <a:t>-- New system training (hands on)</a:t>
            </a:r>
          </a:p>
          <a:p>
            <a:pPr eaLnBrk="1" hangingPunct="1"/>
            <a:r>
              <a:rPr lang="en-GB" altLang="en-US" dirty="0" smtClean="0"/>
              <a:t>-- Process training with Change Guides… how are the processes changing.. Can use these in the Roadshows</a:t>
            </a:r>
          </a:p>
          <a:p>
            <a:pPr eaLnBrk="1" hangingPunct="1"/>
            <a:r>
              <a:rPr lang="en-GB" altLang="en-US" dirty="0" smtClean="0"/>
              <a:t>-- Map roles to training, define courses and who needs to attend</a:t>
            </a:r>
          </a:p>
          <a:p>
            <a:pPr eaLnBrk="1" hangingPunct="1"/>
            <a:r>
              <a:rPr lang="en-GB" altLang="en-US" dirty="0" smtClean="0"/>
              <a:t>-- Put together a training plan/curriculum </a:t>
            </a:r>
          </a:p>
          <a:p>
            <a:pPr eaLnBrk="1" hangingPunct="1"/>
            <a:endParaRPr lang="en-GB" altLang="en-US" dirty="0"/>
          </a:p>
          <a:p>
            <a:pPr eaLnBrk="1" hangingPunct="1"/>
            <a:r>
              <a:rPr lang="en-GB" altLang="en-US" dirty="0" smtClean="0"/>
              <a:t>Design the new organization, changes, positions. Work with HR as needed to define them, create them, etc.</a:t>
            </a:r>
          </a:p>
          <a:p>
            <a:pPr eaLnBrk="1" hangingPunct="1"/>
            <a:endParaRPr lang="en-GB" altLang="en-US" dirty="0"/>
          </a:p>
          <a:p>
            <a:pPr eaLnBrk="1" hangingPunct="1"/>
            <a:r>
              <a:rPr lang="en-GB" altLang="en-US" dirty="0" smtClean="0"/>
              <a:t>Have business sponsors, executive sponsors champion the change, communicate to their organizations, provide incentives, etc.</a:t>
            </a:r>
          </a:p>
          <a:p>
            <a:pPr eaLnBrk="1" hangingPunct="1"/>
            <a:endParaRPr lang="en-GB" altLang="en-US" dirty="0"/>
          </a:p>
          <a:p>
            <a:pPr eaLnBrk="1" hangingPunct="1"/>
            <a:r>
              <a:rPr lang="en-GB" altLang="en-US" dirty="0" smtClean="0"/>
              <a:t>Put together a deployment plan with timing, responsibilities, go-live activities</a:t>
            </a:r>
          </a:p>
          <a:p>
            <a:pPr eaLnBrk="1" hangingPunct="1"/>
            <a:r>
              <a:rPr lang="en-GB" altLang="en-US" dirty="0" smtClean="0"/>
              <a:t>Provide training</a:t>
            </a:r>
          </a:p>
          <a:p>
            <a:pPr eaLnBrk="1" hangingPunct="1"/>
            <a:r>
              <a:rPr lang="en-GB" altLang="en-US" dirty="0" smtClean="0"/>
              <a:t>Communications for go-live and training are key</a:t>
            </a:r>
          </a:p>
          <a:p>
            <a:pPr eaLnBrk="1" hangingPunct="1"/>
            <a:endParaRPr lang="en-GB" altLang="en-US" dirty="0" smtClean="0"/>
          </a:p>
          <a:p>
            <a:pPr eaLnBrk="1" hangingPunct="1"/>
            <a:endParaRPr lang="en-GB" altLang="en-US" dirty="0"/>
          </a:p>
          <a:p>
            <a:pPr eaLnBrk="1" hangingPunct="1"/>
            <a:endParaRPr lang="en-GB" altLang="en-US" dirty="0" smtClean="0"/>
          </a:p>
        </p:txBody>
      </p:sp>
    </p:spTree>
    <p:extLst>
      <p:ext uri="{BB962C8B-B14F-4D97-AF65-F5344CB8AC3E}">
        <p14:creationId xmlns:p14="http://schemas.microsoft.com/office/powerpoint/2010/main" val="13821296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100">
                <a:solidFill>
                  <a:srgbClr val="080808"/>
                </a:solidFill>
                <a:latin typeface="Verdana" panose="020B0604030504040204" pitchFamily="34" charset="0"/>
              </a:defRPr>
            </a:lvl1pPr>
            <a:lvl2pPr marL="742950" indent="-285750" defTabSz="930275">
              <a:defRPr sz="2100">
                <a:solidFill>
                  <a:srgbClr val="080808"/>
                </a:solidFill>
                <a:latin typeface="Verdana" panose="020B0604030504040204" pitchFamily="34" charset="0"/>
              </a:defRPr>
            </a:lvl2pPr>
            <a:lvl3pPr marL="1143000" indent="-228600" defTabSz="930275">
              <a:defRPr sz="2100">
                <a:solidFill>
                  <a:srgbClr val="080808"/>
                </a:solidFill>
                <a:latin typeface="Verdana" panose="020B0604030504040204" pitchFamily="34" charset="0"/>
              </a:defRPr>
            </a:lvl3pPr>
            <a:lvl4pPr marL="1600200" indent="-228600" defTabSz="930275">
              <a:defRPr sz="2100">
                <a:solidFill>
                  <a:srgbClr val="080808"/>
                </a:solidFill>
                <a:latin typeface="Verdana" panose="020B0604030504040204" pitchFamily="34" charset="0"/>
              </a:defRPr>
            </a:lvl4pPr>
            <a:lvl5pPr marL="2057400" indent="-228600" defTabSz="930275">
              <a:defRPr sz="2100">
                <a:solidFill>
                  <a:srgbClr val="080808"/>
                </a:solidFill>
                <a:latin typeface="Verdana" panose="020B0604030504040204" pitchFamily="34" charset="0"/>
              </a:defRPr>
            </a:lvl5pPr>
            <a:lvl6pPr marL="2514600" indent="-228600" defTabSz="930275" eaLnBrk="0" fontAlgn="base" hangingPunct="0">
              <a:spcBef>
                <a:spcPct val="0"/>
              </a:spcBef>
              <a:spcAft>
                <a:spcPct val="0"/>
              </a:spcAft>
              <a:defRPr sz="2100">
                <a:solidFill>
                  <a:srgbClr val="080808"/>
                </a:solidFill>
                <a:latin typeface="Verdana" panose="020B0604030504040204" pitchFamily="34" charset="0"/>
              </a:defRPr>
            </a:lvl6pPr>
            <a:lvl7pPr marL="2971800" indent="-228600" defTabSz="930275" eaLnBrk="0" fontAlgn="base" hangingPunct="0">
              <a:spcBef>
                <a:spcPct val="0"/>
              </a:spcBef>
              <a:spcAft>
                <a:spcPct val="0"/>
              </a:spcAft>
              <a:defRPr sz="2100">
                <a:solidFill>
                  <a:srgbClr val="080808"/>
                </a:solidFill>
                <a:latin typeface="Verdana" panose="020B0604030504040204" pitchFamily="34" charset="0"/>
              </a:defRPr>
            </a:lvl7pPr>
            <a:lvl8pPr marL="3429000" indent="-228600" defTabSz="930275" eaLnBrk="0" fontAlgn="base" hangingPunct="0">
              <a:spcBef>
                <a:spcPct val="0"/>
              </a:spcBef>
              <a:spcAft>
                <a:spcPct val="0"/>
              </a:spcAft>
              <a:defRPr sz="2100">
                <a:solidFill>
                  <a:srgbClr val="080808"/>
                </a:solidFill>
                <a:latin typeface="Verdana" panose="020B0604030504040204" pitchFamily="34" charset="0"/>
              </a:defRPr>
            </a:lvl8pPr>
            <a:lvl9pPr marL="3886200" indent="-228600" defTabSz="930275" eaLnBrk="0" fontAlgn="base" hangingPunct="0">
              <a:spcBef>
                <a:spcPct val="0"/>
              </a:spcBef>
              <a:spcAft>
                <a:spcPct val="0"/>
              </a:spcAft>
              <a:defRPr sz="2100">
                <a:solidFill>
                  <a:srgbClr val="080808"/>
                </a:solidFill>
                <a:latin typeface="Verdana" panose="020B0604030504040204" pitchFamily="34" charset="0"/>
              </a:defRPr>
            </a:lvl9pPr>
          </a:lstStyle>
          <a:p>
            <a:fld id="{82B12872-2608-43E2-B527-28573437E3C5}" type="slidenum">
              <a:rPr lang="en-US" altLang="en-US" sz="1200">
                <a:solidFill>
                  <a:schemeClr val="tx1"/>
                </a:solidFill>
                <a:latin typeface="Times" panose="02020603050405020304" pitchFamily="18" charset="0"/>
              </a:rPr>
              <a:pPr/>
              <a:t>9</a:t>
            </a:fld>
            <a:endParaRPr lang="en-US" altLang="en-US" sz="1200">
              <a:solidFill>
                <a:schemeClr val="tx1"/>
              </a:solidFill>
              <a:latin typeface="Times" panose="02020603050405020304" pitchFamily="18" charset="0"/>
            </a:endParaRPr>
          </a:p>
        </p:txBody>
      </p:sp>
      <p:sp>
        <p:nvSpPr>
          <p:cNvPr id="41987" name="Rectangle 2"/>
          <p:cNvSpPr>
            <a:spLocks noGrp="1" noRot="1" noChangeAspect="1" noChangeArrowheads="1" noTextEdit="1"/>
          </p:cNvSpPr>
          <p:nvPr>
            <p:ph type="sldImg"/>
          </p:nvPr>
        </p:nvSpPr>
        <p:spPr>
          <a:xfrm>
            <a:off x="1189038" y="703263"/>
            <a:ext cx="4632325" cy="3473450"/>
          </a:xfrm>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GB" altLang="en-US" dirty="0" smtClean="0"/>
              <a:t>Throughout the project, stay focused on the value to be achieved, the benefits to be realized.</a:t>
            </a:r>
          </a:p>
          <a:p>
            <a:pPr eaLnBrk="1" hangingPunct="1"/>
            <a:endParaRPr lang="en-GB" altLang="en-US" dirty="0" smtClean="0"/>
          </a:p>
          <a:p>
            <a:pPr eaLnBrk="1" hangingPunct="1"/>
            <a:r>
              <a:rPr lang="en-GB" altLang="en-US" dirty="0" smtClean="0"/>
              <a:t>Manage communications and scope to keep the focus on the benefits case.</a:t>
            </a:r>
          </a:p>
          <a:p>
            <a:pPr eaLnBrk="1" hangingPunct="1"/>
            <a:endParaRPr lang="en-GB" altLang="en-US" dirty="0"/>
          </a:p>
          <a:p>
            <a:pPr eaLnBrk="1" hangingPunct="1"/>
            <a:r>
              <a:rPr lang="en-GB" altLang="en-US" dirty="0" smtClean="0"/>
              <a:t>Set business targets for go-live and months following. Compare to baseline targets. Measure performance.</a:t>
            </a:r>
          </a:p>
          <a:p>
            <a:pPr eaLnBrk="1" hangingPunct="1"/>
            <a:endParaRPr lang="en-GB" altLang="en-US" dirty="0"/>
          </a:p>
          <a:p>
            <a:pPr eaLnBrk="1" hangingPunct="1"/>
            <a:r>
              <a:rPr lang="en-GB" altLang="en-US" dirty="0" smtClean="0"/>
              <a:t>How did you impact the J-Curve?</a:t>
            </a:r>
          </a:p>
          <a:p>
            <a:pPr eaLnBrk="1" hangingPunct="1"/>
            <a:endParaRPr lang="en-GB" altLang="en-US" dirty="0"/>
          </a:p>
          <a:p>
            <a:pPr eaLnBrk="1" hangingPunct="1"/>
            <a:r>
              <a:rPr lang="en-GB" altLang="en-US" dirty="0" smtClean="0"/>
              <a:t>Monitor. Plan to make adjustments, provide additional training, etc.</a:t>
            </a:r>
          </a:p>
          <a:p>
            <a:pPr eaLnBrk="1" hangingPunct="1"/>
            <a:endParaRPr lang="en-GB" altLang="en-US" dirty="0"/>
          </a:p>
          <a:p>
            <a:pPr eaLnBrk="1" hangingPunct="1"/>
            <a:r>
              <a:rPr lang="en-GB" altLang="en-US" dirty="0" smtClean="0"/>
              <a:t>Post go-live communications, celebration.</a:t>
            </a:r>
          </a:p>
        </p:txBody>
      </p:sp>
    </p:spTree>
    <p:extLst>
      <p:ext uri="{BB962C8B-B14F-4D97-AF65-F5344CB8AC3E}">
        <p14:creationId xmlns:p14="http://schemas.microsoft.com/office/powerpoint/2010/main" val="520256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84B7C37C-779E-1249-9ED5-DFE74112FA95}" type="slidenum">
              <a:rPr lang="en-US" altLang="x-none"/>
              <a:pPr/>
              <a:t>‹#›</a:t>
            </a:fld>
            <a:endParaRPr lang="en-US" altLang="x-none"/>
          </a:p>
        </p:txBody>
      </p:sp>
    </p:spTree>
    <p:extLst>
      <p:ext uri="{BB962C8B-B14F-4D97-AF65-F5344CB8AC3E}">
        <p14:creationId xmlns:p14="http://schemas.microsoft.com/office/powerpoint/2010/main" val="1528059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78C650D9-C474-834E-A4D7-85BF70CF9679}" type="slidenum">
              <a:rPr lang="en-US" altLang="x-none"/>
              <a:pPr/>
              <a:t>‹#›</a:t>
            </a:fld>
            <a:endParaRPr lang="en-US" altLang="x-none"/>
          </a:p>
        </p:txBody>
      </p:sp>
    </p:spTree>
    <p:extLst>
      <p:ext uri="{BB962C8B-B14F-4D97-AF65-F5344CB8AC3E}">
        <p14:creationId xmlns:p14="http://schemas.microsoft.com/office/powerpoint/2010/main" val="174997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0"/>
            <a:ext cx="1962150"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0"/>
            <a:ext cx="5734050"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D5F6E52F-88A6-2F4C-BF69-D4EEEC3A5B79}" type="slidenum">
              <a:rPr lang="en-US" altLang="x-none"/>
              <a:pPr/>
              <a:t>‹#›</a:t>
            </a:fld>
            <a:endParaRPr lang="en-US" altLang="x-none"/>
          </a:p>
        </p:txBody>
      </p:sp>
    </p:spTree>
    <p:extLst>
      <p:ext uri="{BB962C8B-B14F-4D97-AF65-F5344CB8AC3E}">
        <p14:creationId xmlns:p14="http://schemas.microsoft.com/office/powerpoint/2010/main" val="202482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a:xfrm>
            <a:off x="6553200" y="6553200"/>
            <a:ext cx="1905000" cy="457200"/>
          </a:xfrm>
        </p:spPr>
        <p:txBody>
          <a:bodyPr/>
          <a:lstStyle>
            <a:lvl1pPr>
              <a:defRPr sz="1000"/>
            </a:lvl1pPr>
          </a:lstStyle>
          <a:p>
            <a:fld id="{B9C22433-3B97-5C46-ABE8-164CEDA09390}" type="slidenum">
              <a:rPr lang="en-US" altLang="x-none" smtClean="0"/>
              <a:pPr/>
              <a:t>‹#›</a:t>
            </a:fld>
            <a:endParaRPr lang="en-US" altLang="x-none"/>
          </a:p>
        </p:txBody>
      </p:sp>
    </p:spTree>
    <p:extLst>
      <p:ext uri="{BB962C8B-B14F-4D97-AF65-F5344CB8AC3E}">
        <p14:creationId xmlns:p14="http://schemas.microsoft.com/office/powerpoint/2010/main" val="1966895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x-none"/>
          </a:p>
        </p:txBody>
      </p:sp>
      <p:sp>
        <p:nvSpPr>
          <p:cNvPr id="5" name="Footer Placeholder 4"/>
          <p:cNvSpPr>
            <a:spLocks noGrp="1"/>
          </p:cNvSpPr>
          <p:nvPr>
            <p:ph type="ftr" sz="quarter" idx="11"/>
          </p:nvPr>
        </p:nvSpPr>
        <p:spPr/>
        <p:txBody>
          <a:bodyPr/>
          <a:lstStyle>
            <a:lvl1pPr>
              <a:defRPr/>
            </a:lvl1pPr>
          </a:lstStyle>
          <a:p>
            <a:endParaRPr lang="en-US" altLang="x-none"/>
          </a:p>
        </p:txBody>
      </p:sp>
      <p:sp>
        <p:nvSpPr>
          <p:cNvPr id="6" name="Slide Number Placeholder 5"/>
          <p:cNvSpPr>
            <a:spLocks noGrp="1"/>
          </p:cNvSpPr>
          <p:nvPr>
            <p:ph type="sldNum" sz="quarter" idx="12"/>
          </p:nvPr>
        </p:nvSpPr>
        <p:spPr/>
        <p:txBody>
          <a:bodyPr/>
          <a:lstStyle>
            <a:lvl1pPr>
              <a:defRPr/>
            </a:lvl1pPr>
          </a:lstStyle>
          <a:p>
            <a:fld id="{BE626805-2710-D948-A493-DA82BD8822F3}" type="slidenum">
              <a:rPr lang="en-US" altLang="x-none"/>
              <a:pPr/>
              <a:t>‹#›</a:t>
            </a:fld>
            <a:endParaRPr lang="en-US" altLang="x-none"/>
          </a:p>
        </p:txBody>
      </p:sp>
    </p:spTree>
    <p:extLst>
      <p:ext uri="{BB962C8B-B14F-4D97-AF65-F5344CB8AC3E}">
        <p14:creationId xmlns:p14="http://schemas.microsoft.com/office/powerpoint/2010/main" val="1398402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18D76664-2C59-2F43-971D-19E31C07E521}" type="slidenum">
              <a:rPr lang="en-US" altLang="x-none"/>
              <a:pPr/>
              <a:t>‹#›</a:t>
            </a:fld>
            <a:endParaRPr lang="en-US" altLang="x-none"/>
          </a:p>
        </p:txBody>
      </p:sp>
    </p:spTree>
    <p:extLst>
      <p:ext uri="{BB962C8B-B14F-4D97-AF65-F5344CB8AC3E}">
        <p14:creationId xmlns:p14="http://schemas.microsoft.com/office/powerpoint/2010/main" val="895818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x-none"/>
          </a:p>
        </p:txBody>
      </p:sp>
      <p:sp>
        <p:nvSpPr>
          <p:cNvPr id="8" name="Footer Placeholder 7"/>
          <p:cNvSpPr>
            <a:spLocks noGrp="1"/>
          </p:cNvSpPr>
          <p:nvPr>
            <p:ph type="ftr" sz="quarter" idx="11"/>
          </p:nvPr>
        </p:nvSpPr>
        <p:spPr/>
        <p:txBody>
          <a:bodyPr/>
          <a:lstStyle>
            <a:lvl1pPr>
              <a:defRPr/>
            </a:lvl1pPr>
          </a:lstStyle>
          <a:p>
            <a:endParaRPr lang="en-US" altLang="x-none"/>
          </a:p>
        </p:txBody>
      </p:sp>
      <p:sp>
        <p:nvSpPr>
          <p:cNvPr id="9" name="Slide Number Placeholder 8"/>
          <p:cNvSpPr>
            <a:spLocks noGrp="1"/>
          </p:cNvSpPr>
          <p:nvPr>
            <p:ph type="sldNum" sz="quarter" idx="12"/>
          </p:nvPr>
        </p:nvSpPr>
        <p:spPr/>
        <p:txBody>
          <a:bodyPr/>
          <a:lstStyle>
            <a:lvl1pPr>
              <a:defRPr/>
            </a:lvl1pPr>
          </a:lstStyle>
          <a:p>
            <a:fld id="{040E4631-8CE5-334A-B98D-787D7EE0F29A}" type="slidenum">
              <a:rPr lang="en-US" altLang="x-none"/>
              <a:pPr/>
              <a:t>‹#›</a:t>
            </a:fld>
            <a:endParaRPr lang="en-US" altLang="x-none"/>
          </a:p>
        </p:txBody>
      </p:sp>
    </p:spTree>
    <p:extLst>
      <p:ext uri="{BB962C8B-B14F-4D97-AF65-F5344CB8AC3E}">
        <p14:creationId xmlns:p14="http://schemas.microsoft.com/office/powerpoint/2010/main" val="127559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x-none"/>
          </a:p>
        </p:txBody>
      </p:sp>
      <p:sp>
        <p:nvSpPr>
          <p:cNvPr id="4" name="Footer Placeholder 3"/>
          <p:cNvSpPr>
            <a:spLocks noGrp="1"/>
          </p:cNvSpPr>
          <p:nvPr>
            <p:ph type="ftr" sz="quarter" idx="11"/>
          </p:nvPr>
        </p:nvSpPr>
        <p:spPr/>
        <p:txBody>
          <a:bodyPr/>
          <a:lstStyle>
            <a:lvl1pPr>
              <a:defRPr/>
            </a:lvl1pPr>
          </a:lstStyle>
          <a:p>
            <a:endParaRPr lang="en-US" altLang="x-none"/>
          </a:p>
        </p:txBody>
      </p:sp>
      <p:sp>
        <p:nvSpPr>
          <p:cNvPr id="5" name="Slide Number Placeholder 4"/>
          <p:cNvSpPr>
            <a:spLocks noGrp="1"/>
          </p:cNvSpPr>
          <p:nvPr>
            <p:ph type="sldNum" sz="quarter" idx="12"/>
          </p:nvPr>
        </p:nvSpPr>
        <p:spPr/>
        <p:txBody>
          <a:bodyPr/>
          <a:lstStyle>
            <a:lvl1pPr>
              <a:defRPr/>
            </a:lvl1pPr>
          </a:lstStyle>
          <a:p>
            <a:fld id="{142B20F0-77CE-DB46-96C0-518D79A3654E}" type="slidenum">
              <a:rPr lang="en-US" altLang="x-none"/>
              <a:pPr/>
              <a:t>‹#›</a:t>
            </a:fld>
            <a:endParaRPr lang="en-US" altLang="x-none"/>
          </a:p>
        </p:txBody>
      </p:sp>
    </p:spTree>
    <p:extLst>
      <p:ext uri="{BB962C8B-B14F-4D97-AF65-F5344CB8AC3E}">
        <p14:creationId xmlns:p14="http://schemas.microsoft.com/office/powerpoint/2010/main" val="17891773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x-none"/>
          </a:p>
        </p:txBody>
      </p:sp>
      <p:sp>
        <p:nvSpPr>
          <p:cNvPr id="3" name="Footer Placeholder 2"/>
          <p:cNvSpPr>
            <a:spLocks noGrp="1"/>
          </p:cNvSpPr>
          <p:nvPr>
            <p:ph type="ftr" sz="quarter" idx="11"/>
          </p:nvPr>
        </p:nvSpPr>
        <p:spPr/>
        <p:txBody>
          <a:bodyPr/>
          <a:lstStyle>
            <a:lvl1pPr>
              <a:defRPr/>
            </a:lvl1pPr>
          </a:lstStyle>
          <a:p>
            <a:endParaRPr lang="en-US" altLang="x-none"/>
          </a:p>
        </p:txBody>
      </p:sp>
      <p:sp>
        <p:nvSpPr>
          <p:cNvPr id="4" name="Slide Number Placeholder 3"/>
          <p:cNvSpPr>
            <a:spLocks noGrp="1"/>
          </p:cNvSpPr>
          <p:nvPr>
            <p:ph type="sldNum" sz="quarter" idx="12"/>
          </p:nvPr>
        </p:nvSpPr>
        <p:spPr/>
        <p:txBody>
          <a:bodyPr/>
          <a:lstStyle>
            <a:lvl1pPr>
              <a:defRPr/>
            </a:lvl1pPr>
          </a:lstStyle>
          <a:p>
            <a:fld id="{4B7BE488-5D67-BF48-88C6-11A8D04A3626}" type="slidenum">
              <a:rPr lang="en-US" altLang="x-none"/>
              <a:pPr/>
              <a:t>‹#›</a:t>
            </a:fld>
            <a:endParaRPr lang="en-US" altLang="x-none"/>
          </a:p>
        </p:txBody>
      </p:sp>
    </p:spTree>
    <p:extLst>
      <p:ext uri="{BB962C8B-B14F-4D97-AF65-F5344CB8AC3E}">
        <p14:creationId xmlns:p14="http://schemas.microsoft.com/office/powerpoint/2010/main" val="1637410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9F8DF480-CD96-534D-8462-0CA4B7EEDBAB}" type="slidenum">
              <a:rPr lang="en-US" altLang="x-none"/>
              <a:pPr/>
              <a:t>‹#›</a:t>
            </a:fld>
            <a:endParaRPr lang="en-US" altLang="x-none"/>
          </a:p>
        </p:txBody>
      </p:sp>
    </p:spTree>
    <p:extLst>
      <p:ext uri="{BB962C8B-B14F-4D97-AF65-F5344CB8AC3E}">
        <p14:creationId xmlns:p14="http://schemas.microsoft.com/office/powerpoint/2010/main" val="2101762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x-none"/>
          </a:p>
        </p:txBody>
      </p:sp>
      <p:sp>
        <p:nvSpPr>
          <p:cNvPr id="6" name="Footer Placeholder 5"/>
          <p:cNvSpPr>
            <a:spLocks noGrp="1"/>
          </p:cNvSpPr>
          <p:nvPr>
            <p:ph type="ftr" sz="quarter" idx="11"/>
          </p:nvPr>
        </p:nvSpPr>
        <p:spPr/>
        <p:txBody>
          <a:bodyPr/>
          <a:lstStyle>
            <a:lvl1pPr>
              <a:defRPr/>
            </a:lvl1pPr>
          </a:lstStyle>
          <a:p>
            <a:endParaRPr lang="en-US" altLang="x-none"/>
          </a:p>
        </p:txBody>
      </p:sp>
      <p:sp>
        <p:nvSpPr>
          <p:cNvPr id="7" name="Slide Number Placeholder 6"/>
          <p:cNvSpPr>
            <a:spLocks noGrp="1"/>
          </p:cNvSpPr>
          <p:nvPr>
            <p:ph type="sldNum" sz="quarter" idx="12"/>
          </p:nvPr>
        </p:nvSpPr>
        <p:spPr/>
        <p:txBody>
          <a:bodyPr/>
          <a:lstStyle>
            <a:lvl1pPr>
              <a:defRPr/>
            </a:lvl1pPr>
          </a:lstStyle>
          <a:p>
            <a:fld id="{E753A75E-8AF6-3C4F-AD3C-DA3314F33A90}" type="slidenum">
              <a:rPr lang="en-US" altLang="x-none"/>
              <a:pPr/>
              <a:t>‹#›</a:t>
            </a:fld>
            <a:endParaRPr lang="en-US" altLang="x-none"/>
          </a:p>
        </p:txBody>
      </p:sp>
    </p:spTree>
    <p:extLst>
      <p:ext uri="{BB962C8B-B14F-4D97-AF65-F5344CB8AC3E}">
        <p14:creationId xmlns:p14="http://schemas.microsoft.com/office/powerpoint/2010/main" val="3554413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146" name="Picture 2" descr="RicePP-4"/>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0"/>
            <a:ext cx="9145588" cy="6859588"/>
          </a:xfrm>
          <a:prstGeom prst="rect">
            <a:avLst/>
          </a:prstGeom>
          <a:noFill/>
          <a:extLst>
            <a:ext uri="{909E8E84-426E-40DD-AFC4-6F175D3DCCD1}">
              <a14:hiddenFill xmlns:a14="http://schemas.microsoft.com/office/drawing/2010/main">
                <a:solidFill>
                  <a:srgbClr val="FFFFFF"/>
                </a:solidFill>
              </a14:hiddenFill>
            </a:ext>
          </a:extLst>
        </p:spPr>
      </p:pic>
      <p:sp>
        <p:nvSpPr>
          <p:cNvPr id="6147" name="Rectangle 3"/>
          <p:cNvSpPr>
            <a:spLocks noGrp="1" noChangeArrowheads="1"/>
          </p:cNvSpPr>
          <p:nvPr>
            <p:ph type="title"/>
          </p:nvPr>
        </p:nvSpPr>
        <p:spPr bwMode="auto">
          <a:xfrm>
            <a:off x="3124200" y="0"/>
            <a:ext cx="5410200" cy="1143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a:t>Click to edit</a:t>
            </a:r>
          </a:p>
        </p:txBody>
      </p:sp>
      <p:sp>
        <p:nvSpPr>
          <p:cNvPr id="6148" name="Rectangle 4"/>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smtClean="0"/>
              <a:t>Click to edit Master text styles</a:t>
            </a:r>
          </a:p>
          <a:p>
            <a:pPr lvl="1"/>
            <a:r>
              <a:rPr lang="en-US" altLang="x-none" smtClean="0"/>
              <a:t>Second level</a:t>
            </a:r>
          </a:p>
          <a:p>
            <a:pPr lvl="2"/>
            <a:r>
              <a:rPr lang="en-US" altLang="x-none" smtClean="0"/>
              <a:t>Third level</a:t>
            </a:r>
          </a:p>
          <a:p>
            <a:pPr lvl="3"/>
            <a:r>
              <a:rPr lang="en-US" altLang="x-none" smtClean="0"/>
              <a:t>Fourth level</a:t>
            </a:r>
          </a:p>
          <a:p>
            <a:pPr lvl="4"/>
            <a:r>
              <a:rPr lang="en-US" altLang="x-none" smtClean="0"/>
              <a:t>Fifth level</a:t>
            </a:r>
            <a:endParaRPr lang="en-US" altLang="x-none"/>
          </a:p>
        </p:txBody>
      </p:sp>
      <p:sp>
        <p:nvSpPr>
          <p:cNvPr id="6149" name="Rectangle 5"/>
          <p:cNvSpPr>
            <a:spLocks noGrp="1" noChangeArrowheads="1"/>
          </p:cNvSpPr>
          <p:nvPr>
            <p:ph type="dt" sz="half" idx="2"/>
          </p:nvPr>
        </p:nvSpPr>
        <p:spPr bwMode="auto">
          <a:xfrm>
            <a:off x="6858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en-US" altLang="x-none"/>
          </a:p>
        </p:txBody>
      </p:sp>
      <p:sp>
        <p:nvSpPr>
          <p:cNvPr id="6150" name="Rectangle 6"/>
          <p:cNvSpPr>
            <a:spLocks noGrp="1" noChangeArrowheads="1"/>
          </p:cNvSpPr>
          <p:nvPr>
            <p:ph type="ftr" sz="quarter" idx="3"/>
          </p:nvPr>
        </p:nvSpPr>
        <p:spPr bwMode="auto">
          <a:xfrm>
            <a:off x="3124200" y="6248400"/>
            <a:ext cx="28956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x-none"/>
          </a:p>
        </p:txBody>
      </p:sp>
      <p:sp>
        <p:nvSpPr>
          <p:cNvPr id="6151" name="Rectangle 7"/>
          <p:cNvSpPr>
            <a:spLocks noGrp="1" noChangeArrowheads="1"/>
          </p:cNvSpPr>
          <p:nvPr>
            <p:ph type="sldNum" sz="quarter" idx="4"/>
          </p:nvPr>
        </p:nvSpPr>
        <p:spPr bwMode="auto">
          <a:xfrm>
            <a:off x="6553200" y="6248400"/>
            <a:ext cx="1905000" cy="457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FD56E3AB-10BE-2E49-BA4E-77F722891A8D}" type="slidenum">
              <a:rPr lang="en-US" altLang="x-none"/>
              <a:pPr/>
              <a:t>‹#›</a:t>
            </a:fld>
            <a:endParaRPr lang="en-US" altLang="x-none"/>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hf hdr="0" ftr="0" dt="0"/>
  <p:txStyles>
    <p:titleStyle>
      <a:lvl1pPr algn="r" rtl="0" eaLnBrk="1" fontAlgn="base" hangingPunct="1">
        <a:spcBef>
          <a:spcPct val="0"/>
        </a:spcBef>
        <a:spcAft>
          <a:spcPct val="0"/>
        </a:spcAft>
        <a:defRPr sz="4400" kern="1200">
          <a:solidFill>
            <a:schemeClr val="tx2"/>
          </a:solidFill>
          <a:latin typeface="+mj-lt"/>
          <a:ea typeface="+mj-ea"/>
          <a:cs typeface="+mj-cs"/>
        </a:defRPr>
      </a:lvl1pPr>
      <a:lvl2pPr algn="r" rtl="0" eaLnBrk="1" fontAlgn="base" hangingPunct="1">
        <a:spcBef>
          <a:spcPct val="0"/>
        </a:spcBef>
        <a:spcAft>
          <a:spcPct val="0"/>
        </a:spcAft>
        <a:defRPr sz="4400">
          <a:solidFill>
            <a:schemeClr val="tx2"/>
          </a:solidFill>
          <a:latin typeface="Arial" charset="0"/>
          <a:ea typeface="ＭＳ Ｐゴシック" charset="-128"/>
        </a:defRPr>
      </a:lvl2pPr>
      <a:lvl3pPr algn="r" rtl="0" eaLnBrk="1" fontAlgn="base" hangingPunct="1">
        <a:spcBef>
          <a:spcPct val="0"/>
        </a:spcBef>
        <a:spcAft>
          <a:spcPct val="0"/>
        </a:spcAft>
        <a:defRPr sz="4400">
          <a:solidFill>
            <a:schemeClr val="tx2"/>
          </a:solidFill>
          <a:latin typeface="Arial" charset="0"/>
          <a:ea typeface="ＭＳ Ｐゴシック" charset="-128"/>
        </a:defRPr>
      </a:lvl3pPr>
      <a:lvl4pPr algn="r" rtl="0" eaLnBrk="1" fontAlgn="base" hangingPunct="1">
        <a:spcBef>
          <a:spcPct val="0"/>
        </a:spcBef>
        <a:spcAft>
          <a:spcPct val="0"/>
        </a:spcAft>
        <a:defRPr sz="4400">
          <a:solidFill>
            <a:schemeClr val="tx2"/>
          </a:solidFill>
          <a:latin typeface="Arial" charset="0"/>
          <a:ea typeface="ＭＳ Ｐゴシック" charset="-128"/>
        </a:defRPr>
      </a:lvl4pPr>
      <a:lvl5pPr algn="r" rtl="0" eaLnBrk="1" fontAlgn="base" hangingPunct="1">
        <a:spcBef>
          <a:spcPct val="0"/>
        </a:spcBef>
        <a:spcAft>
          <a:spcPct val="0"/>
        </a:spcAft>
        <a:defRPr sz="4400">
          <a:solidFill>
            <a:schemeClr val="tx2"/>
          </a:solidFill>
          <a:latin typeface="Arial" charset="0"/>
          <a:ea typeface="ＭＳ Ｐゴシック" charset="-128"/>
        </a:defRPr>
      </a:lvl5pPr>
      <a:lvl6pPr marL="457200" algn="r" rtl="0" eaLnBrk="1" fontAlgn="base" hangingPunct="1">
        <a:spcBef>
          <a:spcPct val="0"/>
        </a:spcBef>
        <a:spcAft>
          <a:spcPct val="0"/>
        </a:spcAft>
        <a:defRPr sz="4400">
          <a:solidFill>
            <a:schemeClr val="tx2"/>
          </a:solidFill>
          <a:latin typeface="Arial" charset="0"/>
          <a:ea typeface="ＭＳ Ｐゴシック" charset="-128"/>
        </a:defRPr>
      </a:lvl6pPr>
      <a:lvl7pPr marL="914400" algn="r" rtl="0" eaLnBrk="1" fontAlgn="base" hangingPunct="1">
        <a:spcBef>
          <a:spcPct val="0"/>
        </a:spcBef>
        <a:spcAft>
          <a:spcPct val="0"/>
        </a:spcAft>
        <a:defRPr sz="4400">
          <a:solidFill>
            <a:schemeClr val="tx2"/>
          </a:solidFill>
          <a:latin typeface="Arial" charset="0"/>
          <a:ea typeface="ＭＳ Ｐゴシック" charset="-128"/>
        </a:defRPr>
      </a:lvl7pPr>
      <a:lvl8pPr marL="1371600" algn="r" rtl="0" eaLnBrk="1" fontAlgn="base" hangingPunct="1">
        <a:spcBef>
          <a:spcPct val="0"/>
        </a:spcBef>
        <a:spcAft>
          <a:spcPct val="0"/>
        </a:spcAft>
        <a:defRPr sz="4400">
          <a:solidFill>
            <a:schemeClr val="tx2"/>
          </a:solidFill>
          <a:latin typeface="Arial" charset="0"/>
          <a:ea typeface="ＭＳ Ｐゴシック" charset="-128"/>
        </a:defRPr>
      </a:lvl8pPr>
      <a:lvl9pPr marL="1828800" algn="r" rtl="0" eaLnBrk="1" fontAlgn="base" hangingPunct="1">
        <a:spcBef>
          <a:spcPct val="0"/>
        </a:spcBef>
        <a:spcAft>
          <a:spcPct val="0"/>
        </a:spcAft>
        <a:defRPr sz="4400">
          <a:solidFill>
            <a:schemeClr val="tx2"/>
          </a:solidFill>
          <a:latin typeface="Arial" charset="0"/>
          <a:ea typeface="ＭＳ Ｐゴシック" charset="-128"/>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gi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87575"/>
            <a:ext cx="7772400" cy="1470025"/>
          </a:xfrm>
        </p:spPr>
        <p:txBody>
          <a:bodyPr anchor="ctr"/>
          <a:lstStyle/>
          <a:p>
            <a:r>
              <a:rPr lang="en-US" altLang="x-none" sz="3600" dirty="0" smtClean="0"/>
              <a:t>Organization Change Management</a:t>
            </a:r>
            <a:br>
              <a:rPr lang="en-US" altLang="x-none" sz="3600" dirty="0" smtClean="0"/>
            </a:br>
            <a:r>
              <a:rPr lang="en-US" altLang="x-none" sz="3600" dirty="0" smtClean="0"/>
              <a:t/>
            </a:r>
            <a:br>
              <a:rPr lang="en-US" altLang="x-none" sz="3600" dirty="0" smtClean="0"/>
            </a:br>
            <a:r>
              <a:rPr lang="en-US" altLang="x-none" sz="3600" dirty="0" smtClean="0"/>
              <a:t>How to Increase Acceptance and Benefits of Technology/Projects</a:t>
            </a:r>
            <a:endParaRPr lang="x-none" altLang="x-none" sz="3600"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4343400"/>
            <a:ext cx="2619375" cy="1743075"/>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fld id="{75D992E6-57C3-487A-99A0-1CA29422FBA8}" type="slidenum">
              <a:rPr lang="en-US" altLang="en-US" sz="800"/>
              <a:pPr/>
              <a:t>2</a:t>
            </a:fld>
            <a:endParaRPr lang="en-US" altLang="en-US" sz="800"/>
          </a:p>
        </p:txBody>
      </p:sp>
      <p:sp>
        <p:nvSpPr>
          <p:cNvPr id="2" name="Title 1"/>
          <p:cNvSpPr>
            <a:spLocks noGrp="1"/>
          </p:cNvSpPr>
          <p:nvPr>
            <p:ph type="title"/>
          </p:nvPr>
        </p:nvSpPr>
        <p:spPr>
          <a:xfrm>
            <a:off x="2819401" y="-1"/>
            <a:ext cx="6324600" cy="986227"/>
          </a:xfrm>
        </p:spPr>
        <p:txBody>
          <a:bodyPr/>
          <a:lstStyle/>
          <a:p>
            <a:r>
              <a:rPr lang="en-US" sz="3200" dirty="0" smtClean="0"/>
              <a:t>Why Change Management</a:t>
            </a:r>
            <a:endParaRPr lang="en-US" sz="3200" dirty="0"/>
          </a:p>
        </p:txBody>
      </p:sp>
      <p:sp>
        <p:nvSpPr>
          <p:cNvPr id="5" name="Content Placeholder 4"/>
          <p:cNvSpPr>
            <a:spLocks noGrp="1"/>
          </p:cNvSpPr>
          <p:nvPr>
            <p:ph idx="1"/>
          </p:nvPr>
        </p:nvSpPr>
        <p:spPr>
          <a:xfrm>
            <a:off x="23446" y="1371600"/>
            <a:ext cx="8739554" cy="4114800"/>
          </a:xfrm>
        </p:spPr>
        <p:txBody>
          <a:bodyPr/>
          <a:lstStyle/>
          <a:p>
            <a:r>
              <a:rPr lang="en-US" sz="2400" dirty="0" smtClean="0"/>
              <a:t>Increase the </a:t>
            </a:r>
            <a:r>
              <a:rPr lang="en-US" sz="2400" dirty="0"/>
              <a:t>likelihood of </a:t>
            </a:r>
            <a:r>
              <a:rPr lang="en-US" sz="2400" dirty="0" smtClean="0"/>
              <a:t>success</a:t>
            </a:r>
          </a:p>
          <a:p>
            <a:r>
              <a:rPr lang="en-US" sz="2400" dirty="0" smtClean="0"/>
              <a:t>Deliver the benefits</a:t>
            </a:r>
          </a:p>
          <a:p>
            <a:r>
              <a:rPr lang="en-US" sz="2400" dirty="0" smtClean="0"/>
              <a:t>Mitigate risk</a:t>
            </a:r>
          </a:p>
          <a:p>
            <a:r>
              <a:rPr lang="en-US" sz="2400" dirty="0" smtClean="0"/>
              <a:t>Treat employees right</a:t>
            </a:r>
          </a:p>
          <a:p>
            <a:endParaRPr lang="en-US" dirty="0"/>
          </a:p>
          <a:p>
            <a:endParaRPr lang="en-US" sz="1000" dirty="0" smtClean="0"/>
          </a:p>
          <a:p>
            <a:endParaRPr lang="en-US" sz="1000" dirty="0"/>
          </a:p>
          <a:p>
            <a:endParaRPr lang="en-US" sz="1000" dirty="0" smtClean="0"/>
          </a:p>
          <a:p>
            <a:endParaRPr lang="en-US" sz="1000" dirty="0"/>
          </a:p>
          <a:p>
            <a:endParaRPr lang="en-US" sz="1000" dirty="0" smtClean="0"/>
          </a:p>
          <a:p>
            <a:endParaRPr lang="en-US" sz="1000" dirty="0"/>
          </a:p>
          <a:p>
            <a:endParaRPr lang="en-US" sz="1000" dirty="0" smtClean="0"/>
          </a:p>
          <a:p>
            <a:endParaRPr lang="en-US" sz="1000" dirty="0" smtClean="0"/>
          </a:p>
          <a:p>
            <a:endParaRPr lang="en-US" sz="1000" dirty="0"/>
          </a:p>
          <a:p>
            <a:endParaRPr lang="en-US" sz="1000" dirty="0" smtClean="0"/>
          </a:p>
          <a:p>
            <a:r>
              <a:rPr lang="en-US" sz="1000" dirty="0" err="1" smtClean="0"/>
              <a:t>Prosci’s</a:t>
            </a:r>
            <a:r>
              <a:rPr lang="en-US" sz="1000" dirty="0" smtClean="0"/>
              <a:t> </a:t>
            </a:r>
            <a:r>
              <a:rPr lang="en-US" sz="1000" dirty="0"/>
              <a:t>correlation data from over 2,000 data points and ten years shows that initiatives with excellent change management are six times more likely to meet objectives than those with poor change management. By simply moving from “poor” to “fair,” change management increases the likelihood of meeting objectives by three fold. McKinsey data also shows that the ROI captured from excellent change management is significantly more than with poor change management. Change management, when applied effectively on a project, significantly increases the success rate of the effort.</a:t>
            </a: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114800" y="1905000"/>
            <a:ext cx="4403517" cy="3505200"/>
          </a:xfrm>
          <a:prstGeom prst="rect">
            <a:avLst/>
          </a:prstGeom>
        </p:spPr>
      </p:pic>
    </p:spTree>
    <p:extLst>
      <p:ext uri="{BB962C8B-B14F-4D97-AF65-F5344CB8AC3E}">
        <p14:creationId xmlns:p14="http://schemas.microsoft.com/office/powerpoint/2010/main" val="232273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fld id="{75D992E6-57C3-487A-99A0-1CA29422FBA8}" type="slidenum">
              <a:rPr lang="en-US" altLang="en-US" sz="800"/>
              <a:pPr/>
              <a:t>3</a:t>
            </a:fld>
            <a:endParaRPr lang="en-US" altLang="en-US" sz="800"/>
          </a:p>
        </p:txBody>
      </p:sp>
      <p:sp>
        <p:nvSpPr>
          <p:cNvPr id="2" name="Title 1"/>
          <p:cNvSpPr>
            <a:spLocks noGrp="1"/>
          </p:cNvSpPr>
          <p:nvPr>
            <p:ph type="title"/>
          </p:nvPr>
        </p:nvSpPr>
        <p:spPr>
          <a:xfrm>
            <a:off x="2819401" y="-1"/>
            <a:ext cx="6324600" cy="986227"/>
          </a:xfrm>
        </p:spPr>
        <p:txBody>
          <a:bodyPr/>
          <a:lstStyle/>
          <a:p>
            <a:r>
              <a:rPr lang="en-US" sz="3200" dirty="0" smtClean="0"/>
              <a:t>Change Management Models</a:t>
            </a:r>
            <a:endParaRPr lang="en-US" sz="3200" dirty="0"/>
          </a:p>
        </p:txBody>
      </p:sp>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81000" y="1219200"/>
            <a:ext cx="8534400" cy="4895088"/>
          </a:xfrm>
        </p:spPr>
      </p:pic>
    </p:spTree>
    <p:extLst>
      <p:ext uri="{BB962C8B-B14F-4D97-AF65-F5344CB8AC3E}">
        <p14:creationId xmlns:p14="http://schemas.microsoft.com/office/powerpoint/2010/main" val="4612329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fld id="{75D992E6-57C3-487A-99A0-1CA29422FBA8}" type="slidenum">
              <a:rPr lang="en-US" altLang="en-US" sz="800"/>
              <a:pPr/>
              <a:t>4</a:t>
            </a:fld>
            <a:endParaRPr lang="en-US" altLang="en-US" sz="800"/>
          </a:p>
        </p:txBody>
      </p:sp>
      <p:sp>
        <p:nvSpPr>
          <p:cNvPr id="2" name="Title 1"/>
          <p:cNvSpPr>
            <a:spLocks noGrp="1"/>
          </p:cNvSpPr>
          <p:nvPr>
            <p:ph type="title"/>
          </p:nvPr>
        </p:nvSpPr>
        <p:spPr>
          <a:xfrm>
            <a:off x="2819401" y="-1"/>
            <a:ext cx="6324600" cy="986227"/>
          </a:xfrm>
        </p:spPr>
        <p:txBody>
          <a:bodyPr/>
          <a:lstStyle/>
          <a:p>
            <a:r>
              <a:rPr lang="en-US" sz="3200" dirty="0" smtClean="0"/>
              <a:t>Change Management Models</a:t>
            </a:r>
            <a:endParaRPr lang="en-US" sz="3200" dirty="0"/>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04800" y="1295400"/>
            <a:ext cx="8610600" cy="4953000"/>
          </a:xfrm>
        </p:spPr>
      </p:pic>
    </p:spTree>
    <p:extLst>
      <p:ext uri="{BB962C8B-B14F-4D97-AF65-F5344CB8AC3E}">
        <p14:creationId xmlns:p14="http://schemas.microsoft.com/office/powerpoint/2010/main" val="42494001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fld id="{75D992E6-57C3-487A-99A0-1CA29422FBA8}" type="slidenum">
              <a:rPr lang="en-US" altLang="en-US" sz="800"/>
              <a:pPr/>
              <a:t>5</a:t>
            </a:fld>
            <a:endParaRPr lang="en-US" altLang="en-US" sz="800"/>
          </a:p>
        </p:txBody>
      </p:sp>
      <p:sp>
        <p:nvSpPr>
          <p:cNvPr id="4100" name="Rectangle 3"/>
          <p:cNvSpPr>
            <a:spLocks noGrp="1" noChangeArrowheads="1"/>
          </p:cNvSpPr>
          <p:nvPr>
            <p:ph type="body" idx="1"/>
          </p:nvPr>
        </p:nvSpPr>
        <p:spPr/>
        <p:txBody>
          <a:bodyPr/>
          <a:lstStyle/>
          <a:p>
            <a:pPr eaLnBrk="1" hangingPunct="1"/>
            <a:endParaRPr lang="en-US" altLang="en-US" smtClean="0"/>
          </a:p>
          <a:p>
            <a:pPr eaLnBrk="1" hangingPunct="1"/>
            <a:endParaRPr lang="en-US" altLang="en-US" smtClean="0"/>
          </a:p>
        </p:txBody>
      </p:sp>
      <p:grpSp>
        <p:nvGrpSpPr>
          <p:cNvPr id="4101" name="Group 44"/>
          <p:cNvGrpSpPr>
            <a:grpSpLocks/>
          </p:cNvGrpSpPr>
          <p:nvPr/>
        </p:nvGrpSpPr>
        <p:grpSpPr bwMode="auto">
          <a:xfrm>
            <a:off x="3051175" y="2020888"/>
            <a:ext cx="2166938" cy="2155825"/>
            <a:chOff x="694" y="885"/>
            <a:chExt cx="1676" cy="1995"/>
          </a:xfrm>
        </p:grpSpPr>
        <p:sp>
          <p:nvSpPr>
            <p:cNvPr id="4134" name="Rectangle 19"/>
            <p:cNvSpPr>
              <a:spLocks noChangeArrowheads="1"/>
            </p:cNvSpPr>
            <p:nvPr/>
          </p:nvSpPr>
          <p:spPr bwMode="auto">
            <a:xfrm>
              <a:off x="732" y="885"/>
              <a:ext cx="1516"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Define What Is Changing</a:t>
              </a:r>
              <a:endParaRPr lang="en-US" altLang="en-US" sz="1000" b="1">
                <a:solidFill>
                  <a:schemeClr val="tx1"/>
                </a:solidFill>
              </a:endParaRPr>
            </a:p>
          </p:txBody>
        </p:sp>
        <p:grpSp>
          <p:nvGrpSpPr>
            <p:cNvPr id="4135" name="Group 43"/>
            <p:cNvGrpSpPr>
              <a:grpSpLocks/>
            </p:cNvGrpSpPr>
            <p:nvPr/>
          </p:nvGrpSpPr>
          <p:grpSpPr bwMode="auto">
            <a:xfrm>
              <a:off x="694" y="1273"/>
              <a:ext cx="1676" cy="1607"/>
              <a:chOff x="694" y="1273"/>
              <a:chExt cx="1676" cy="1607"/>
            </a:xfrm>
          </p:grpSpPr>
          <p:sp>
            <p:nvSpPr>
              <p:cNvPr id="4136" name="Rectangle 11"/>
              <p:cNvSpPr>
                <a:spLocks noChangeArrowheads="1"/>
              </p:cNvSpPr>
              <p:nvPr/>
            </p:nvSpPr>
            <p:spPr bwMode="auto">
              <a:xfrm>
                <a:off x="1811" y="1273"/>
                <a:ext cx="291" cy="1607"/>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37" name="Rectangle 18"/>
              <p:cNvSpPr>
                <a:spLocks noChangeArrowheads="1"/>
              </p:cNvSpPr>
              <p:nvPr/>
            </p:nvSpPr>
            <p:spPr bwMode="auto">
              <a:xfrm>
                <a:off x="694" y="1273"/>
                <a:ext cx="1081" cy="1607"/>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38" name="Rectangle 21"/>
              <p:cNvSpPr>
                <a:spLocks noChangeArrowheads="1"/>
              </p:cNvSpPr>
              <p:nvPr/>
            </p:nvSpPr>
            <p:spPr bwMode="auto">
              <a:xfrm>
                <a:off x="774" y="1565"/>
                <a:ext cx="926" cy="7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Font typeface="Wingdings" panose="05000000000000000000" pitchFamily="2" charset="2"/>
                  <a:buChar char="§"/>
                </a:pPr>
                <a:r>
                  <a:rPr lang="en-GB" altLang="en-US" sz="800" b="1">
                    <a:solidFill>
                      <a:schemeClr val="bg1"/>
                    </a:solidFill>
                  </a:rPr>
                  <a:t>Organization Design</a:t>
                </a:r>
              </a:p>
              <a:p>
                <a:pPr>
                  <a:lnSpc>
                    <a:spcPct val="125000"/>
                  </a:lnSpc>
                  <a:buFont typeface="Wingdings" panose="05000000000000000000" pitchFamily="2" charset="2"/>
                  <a:buChar char="§"/>
                </a:pPr>
                <a:r>
                  <a:rPr lang="en-GB" altLang="en-US" sz="800" b="1" u="sng">
                    <a:solidFill>
                      <a:schemeClr val="bg1"/>
                    </a:solidFill>
                  </a:rPr>
                  <a:t>Stakeholder Analysis</a:t>
                </a:r>
                <a:r>
                  <a:rPr lang="en-GB" altLang="en-US" sz="800" b="1">
                    <a:solidFill>
                      <a:schemeClr val="bg1"/>
                    </a:solidFill>
                  </a:rPr>
                  <a:t>*</a:t>
                </a:r>
              </a:p>
              <a:p>
                <a:pPr>
                  <a:lnSpc>
                    <a:spcPct val="125000"/>
                  </a:lnSpc>
                  <a:buFont typeface="Wingdings" panose="05000000000000000000" pitchFamily="2" charset="2"/>
                  <a:buChar char="§"/>
                </a:pPr>
                <a:r>
                  <a:rPr lang="en-GB" altLang="en-US" sz="800" b="1">
                    <a:solidFill>
                      <a:schemeClr val="bg1"/>
                    </a:solidFill>
                  </a:rPr>
                  <a:t>HR Alignment</a:t>
                </a:r>
                <a:endParaRPr lang="en-US" altLang="en-US" sz="800" b="1">
                  <a:solidFill>
                    <a:schemeClr val="bg1"/>
                  </a:solidFill>
                </a:endParaRPr>
              </a:p>
            </p:txBody>
          </p:sp>
          <p:sp>
            <p:nvSpPr>
              <p:cNvPr id="4139" name="Rectangle 22"/>
              <p:cNvSpPr>
                <a:spLocks noChangeArrowheads="1"/>
              </p:cNvSpPr>
              <p:nvPr/>
            </p:nvSpPr>
            <p:spPr bwMode="auto">
              <a:xfrm rot="-5400000">
                <a:off x="1247" y="1932"/>
                <a:ext cx="1428" cy="2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buFont typeface="Wingdings" panose="05000000000000000000" pitchFamily="2" charset="2"/>
                  <a:buChar char="§"/>
                </a:pPr>
                <a:r>
                  <a:rPr lang="en-GB" altLang="en-US" sz="800" b="1">
                    <a:solidFill>
                      <a:schemeClr val="bg1"/>
                    </a:solidFill>
                  </a:rPr>
                  <a:t> Business Impact</a:t>
                </a:r>
                <a:r>
                  <a:rPr lang="en-GB" altLang="en-US" sz="800" b="1" i="1">
                    <a:solidFill>
                      <a:schemeClr val="bg1"/>
                    </a:solidFill>
                    <a:latin typeface="Arial" panose="020B0604020202020204" pitchFamily="34" charset="0"/>
                  </a:rPr>
                  <a:t> </a:t>
                </a:r>
                <a:r>
                  <a:rPr lang="en-GB" altLang="en-US" sz="800" b="1">
                    <a:solidFill>
                      <a:schemeClr val="bg1"/>
                    </a:solidFill>
                  </a:rPr>
                  <a:t>Assessments</a:t>
                </a:r>
                <a:endParaRPr lang="en-US" altLang="en-US" sz="800" b="1">
                  <a:solidFill>
                    <a:schemeClr val="bg1"/>
                  </a:solidFill>
                </a:endParaRPr>
              </a:p>
            </p:txBody>
          </p:sp>
          <p:sp>
            <p:nvSpPr>
              <p:cNvPr id="4140" name="AutoShape 23"/>
              <p:cNvSpPr>
                <a:spLocks noChangeArrowheads="1"/>
              </p:cNvSpPr>
              <p:nvPr/>
            </p:nvSpPr>
            <p:spPr bwMode="auto">
              <a:xfrm rot="5400000">
                <a:off x="1455" y="1965"/>
                <a:ext cx="1598" cy="232"/>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grpSp>
      <p:grpSp>
        <p:nvGrpSpPr>
          <p:cNvPr id="4102" name="Group 40"/>
          <p:cNvGrpSpPr>
            <a:grpSpLocks/>
          </p:cNvGrpSpPr>
          <p:nvPr/>
        </p:nvGrpSpPr>
        <p:grpSpPr bwMode="auto">
          <a:xfrm>
            <a:off x="3430588" y="4418013"/>
            <a:ext cx="4978400" cy="1020762"/>
            <a:chOff x="672" y="3103"/>
            <a:chExt cx="4304" cy="944"/>
          </a:xfrm>
        </p:grpSpPr>
        <p:sp>
          <p:nvSpPr>
            <p:cNvPr id="4125" name="Line 12"/>
            <p:cNvSpPr>
              <a:spLocks noChangeShapeType="1"/>
            </p:cNvSpPr>
            <p:nvPr/>
          </p:nvSpPr>
          <p:spPr bwMode="auto">
            <a:xfrm>
              <a:off x="1008" y="3312"/>
              <a:ext cx="3968" cy="0"/>
            </a:xfrm>
            <a:prstGeom prst="line">
              <a:avLst/>
            </a:prstGeom>
            <a:noFill/>
            <a:ln w="5715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4126" name="Rectangle 13"/>
            <p:cNvSpPr>
              <a:spLocks noChangeArrowheads="1"/>
            </p:cNvSpPr>
            <p:nvPr/>
          </p:nvSpPr>
          <p:spPr bwMode="auto">
            <a:xfrm>
              <a:off x="1828" y="3492"/>
              <a:ext cx="2311" cy="50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pPr>
              <a:r>
                <a:rPr lang="en-GB" altLang="en-US" sz="800" b="1">
                  <a:solidFill>
                    <a:schemeClr val="tx1"/>
                  </a:solidFill>
                </a:rPr>
                <a:t>Business Readiness Assessment / Planning</a:t>
              </a:r>
            </a:p>
            <a:p>
              <a:pPr algn="ctr">
                <a:lnSpc>
                  <a:spcPct val="125000"/>
                </a:lnSpc>
              </a:pPr>
              <a:r>
                <a:rPr lang="en-GB" altLang="en-US" sz="800" b="1" u="sng">
                  <a:solidFill>
                    <a:schemeClr val="tx1"/>
                  </a:solidFill>
                </a:rPr>
                <a:t>Communications</a:t>
              </a:r>
              <a:r>
                <a:rPr lang="en-GB" altLang="en-US" sz="800" b="1">
                  <a:solidFill>
                    <a:schemeClr val="tx1"/>
                  </a:solidFill>
                </a:rPr>
                <a:t>*</a:t>
              </a:r>
            </a:p>
            <a:p>
              <a:pPr algn="ctr">
                <a:lnSpc>
                  <a:spcPct val="125000"/>
                </a:lnSpc>
              </a:pPr>
              <a:r>
                <a:rPr lang="en-GB" altLang="en-US" sz="800" b="1">
                  <a:solidFill>
                    <a:schemeClr val="tx1"/>
                  </a:solidFill>
                </a:rPr>
                <a:t>Business Engagement</a:t>
              </a:r>
              <a:endParaRPr lang="en-US" altLang="en-US" sz="800" b="1">
                <a:solidFill>
                  <a:schemeClr val="tx1"/>
                </a:solidFill>
              </a:endParaRPr>
            </a:p>
          </p:txBody>
        </p:sp>
        <p:sp>
          <p:nvSpPr>
            <p:cNvPr id="4127" name="AutoShape 14"/>
            <p:cNvSpPr>
              <a:spLocks noChangeArrowheads="1"/>
            </p:cNvSpPr>
            <p:nvPr/>
          </p:nvSpPr>
          <p:spPr bwMode="auto">
            <a:xfrm>
              <a:off x="1344" y="3264"/>
              <a:ext cx="131" cy="17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28" name="AutoShape 15"/>
            <p:cNvSpPr>
              <a:spLocks noChangeArrowheads="1"/>
            </p:cNvSpPr>
            <p:nvPr/>
          </p:nvSpPr>
          <p:spPr bwMode="auto">
            <a:xfrm>
              <a:off x="2400" y="3264"/>
              <a:ext cx="131" cy="17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29" name="AutoShape 16"/>
            <p:cNvSpPr>
              <a:spLocks noChangeArrowheads="1"/>
            </p:cNvSpPr>
            <p:nvPr/>
          </p:nvSpPr>
          <p:spPr bwMode="auto">
            <a:xfrm>
              <a:off x="3456" y="3264"/>
              <a:ext cx="131" cy="17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30" name="AutoShape 17"/>
            <p:cNvSpPr>
              <a:spLocks noChangeArrowheads="1"/>
            </p:cNvSpPr>
            <p:nvPr/>
          </p:nvSpPr>
          <p:spPr bwMode="auto">
            <a:xfrm>
              <a:off x="4560" y="3264"/>
              <a:ext cx="130" cy="17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31" name="Rectangle 26"/>
            <p:cNvSpPr>
              <a:spLocks noChangeArrowheads="1"/>
            </p:cNvSpPr>
            <p:nvPr/>
          </p:nvSpPr>
          <p:spPr bwMode="auto">
            <a:xfrm>
              <a:off x="1952" y="3103"/>
              <a:ext cx="2099" cy="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Ongoing Monitoring of Changes</a:t>
              </a:r>
              <a:endParaRPr lang="en-US" altLang="en-US" sz="1000" b="1">
                <a:solidFill>
                  <a:schemeClr val="tx1"/>
                </a:solidFill>
              </a:endParaRPr>
            </a:p>
          </p:txBody>
        </p:sp>
        <p:sp>
          <p:nvSpPr>
            <p:cNvPr id="4132" name="AutoShape 28"/>
            <p:cNvSpPr>
              <a:spLocks noChangeArrowheads="1"/>
            </p:cNvSpPr>
            <p:nvPr/>
          </p:nvSpPr>
          <p:spPr bwMode="auto">
            <a:xfrm>
              <a:off x="672" y="3792"/>
              <a:ext cx="131" cy="174"/>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33" name="Rectangle 29"/>
            <p:cNvSpPr>
              <a:spLocks noChangeArrowheads="1"/>
            </p:cNvSpPr>
            <p:nvPr/>
          </p:nvSpPr>
          <p:spPr bwMode="auto">
            <a:xfrm>
              <a:off x="807" y="3826"/>
              <a:ext cx="731" cy="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80000"/>
                </a:lnSpc>
              </a:pPr>
              <a:r>
                <a:rPr lang="en-GB" altLang="en-US" sz="800">
                  <a:solidFill>
                    <a:schemeClr val="tx1"/>
                  </a:solidFill>
                </a:rPr>
                <a:t>Check</a:t>
              </a:r>
              <a:r>
                <a:rPr lang="en-GB" altLang="en-US" sz="1200">
                  <a:solidFill>
                    <a:schemeClr val="tx1"/>
                  </a:solidFill>
                  <a:latin typeface="Arial" panose="020B0604020202020204" pitchFamily="34" charset="0"/>
                </a:rPr>
                <a:t> </a:t>
              </a:r>
              <a:r>
                <a:rPr lang="en-GB" altLang="en-US" sz="800">
                  <a:solidFill>
                    <a:schemeClr val="tx1"/>
                  </a:solidFill>
                </a:rPr>
                <a:t>Points</a:t>
              </a:r>
              <a:endParaRPr lang="en-US" altLang="en-US" sz="800">
                <a:solidFill>
                  <a:schemeClr val="tx1"/>
                </a:solidFill>
              </a:endParaRPr>
            </a:p>
          </p:txBody>
        </p:sp>
      </p:grpSp>
      <p:grpSp>
        <p:nvGrpSpPr>
          <p:cNvPr id="4103" name="Group 46"/>
          <p:cNvGrpSpPr>
            <a:grpSpLocks/>
          </p:cNvGrpSpPr>
          <p:nvPr/>
        </p:nvGrpSpPr>
        <p:grpSpPr bwMode="auto">
          <a:xfrm>
            <a:off x="7966075" y="2020888"/>
            <a:ext cx="900113" cy="2105025"/>
            <a:chOff x="4638" y="885"/>
            <a:chExt cx="778" cy="1947"/>
          </a:xfrm>
        </p:grpSpPr>
        <p:grpSp>
          <p:nvGrpSpPr>
            <p:cNvPr id="4121" name="Group 42"/>
            <p:cNvGrpSpPr>
              <a:grpSpLocks/>
            </p:cNvGrpSpPr>
            <p:nvPr/>
          </p:nvGrpSpPr>
          <p:grpSpPr bwMode="auto">
            <a:xfrm>
              <a:off x="4638" y="1271"/>
              <a:ext cx="778" cy="1561"/>
              <a:chOff x="4638" y="1271"/>
              <a:chExt cx="738" cy="1561"/>
            </a:xfrm>
          </p:grpSpPr>
          <p:sp>
            <p:nvSpPr>
              <p:cNvPr id="4123" name="Rectangle 4"/>
              <p:cNvSpPr>
                <a:spLocks noChangeArrowheads="1"/>
              </p:cNvSpPr>
              <p:nvPr/>
            </p:nvSpPr>
            <p:spPr bwMode="auto">
              <a:xfrm>
                <a:off x="4647" y="1271"/>
                <a:ext cx="729" cy="1561"/>
              </a:xfrm>
              <a:prstGeom prst="rect">
                <a:avLst/>
              </a:prstGeom>
              <a:solidFill>
                <a:srgbClr val="000099"/>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24" name="Rectangle 27"/>
              <p:cNvSpPr>
                <a:spLocks noChangeArrowheads="1"/>
              </p:cNvSpPr>
              <p:nvPr/>
            </p:nvSpPr>
            <p:spPr bwMode="auto">
              <a:xfrm>
                <a:off x="4638" y="1587"/>
                <a:ext cx="690" cy="6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buFont typeface="Wingdings" panose="05000000000000000000" pitchFamily="2" charset="2"/>
                  <a:buChar char="§"/>
                </a:pPr>
                <a:r>
                  <a:rPr lang="en-GB" altLang="en-US" sz="800" b="1">
                    <a:solidFill>
                      <a:schemeClr val="bg1"/>
                    </a:solidFill>
                  </a:rPr>
                  <a:t> </a:t>
                </a:r>
                <a:r>
                  <a:rPr lang="en-GB" altLang="en-US" sz="800" b="1" u="sng">
                    <a:solidFill>
                      <a:schemeClr val="bg1"/>
                    </a:solidFill>
                  </a:rPr>
                  <a:t>Benefits Realization / Value Delivery</a:t>
                </a:r>
                <a:endParaRPr lang="en-US" altLang="en-US" sz="800" b="1" u="sng">
                  <a:solidFill>
                    <a:schemeClr val="bg1"/>
                  </a:solidFill>
                </a:endParaRPr>
              </a:p>
            </p:txBody>
          </p:sp>
        </p:grpSp>
        <p:sp>
          <p:nvSpPr>
            <p:cNvPr id="4122" name="Rectangle 31"/>
            <p:cNvSpPr>
              <a:spLocks noChangeArrowheads="1"/>
            </p:cNvSpPr>
            <p:nvPr/>
          </p:nvSpPr>
          <p:spPr bwMode="auto">
            <a:xfrm>
              <a:off x="4694" y="885"/>
              <a:ext cx="664" cy="1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Benefits</a:t>
              </a:r>
              <a:endParaRPr lang="en-US" altLang="en-US" sz="1000" b="1">
                <a:solidFill>
                  <a:schemeClr val="tx1"/>
                </a:solidFill>
              </a:endParaRPr>
            </a:p>
          </p:txBody>
        </p:sp>
      </p:grpSp>
      <p:sp>
        <p:nvSpPr>
          <p:cNvPr id="4104" name="Rectangle 24"/>
          <p:cNvSpPr>
            <a:spLocks noChangeArrowheads="1"/>
          </p:cNvSpPr>
          <p:nvPr/>
        </p:nvSpPr>
        <p:spPr bwMode="auto">
          <a:xfrm>
            <a:off x="5654675" y="2020888"/>
            <a:ext cx="17748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Manage the Transition</a:t>
            </a:r>
            <a:endParaRPr lang="en-US" altLang="en-US" sz="1000" b="1">
              <a:solidFill>
                <a:schemeClr val="tx1"/>
              </a:solidFill>
            </a:endParaRPr>
          </a:p>
        </p:txBody>
      </p:sp>
      <p:sp>
        <p:nvSpPr>
          <p:cNvPr id="4105" name="Oval 6"/>
          <p:cNvSpPr>
            <a:spLocks noChangeArrowheads="1"/>
          </p:cNvSpPr>
          <p:nvPr/>
        </p:nvSpPr>
        <p:spPr bwMode="auto">
          <a:xfrm>
            <a:off x="5391150" y="2324100"/>
            <a:ext cx="2127250" cy="1939925"/>
          </a:xfrm>
          <a:prstGeom prst="ellipse">
            <a:avLst/>
          </a:prstGeom>
          <a:solidFill>
            <a:srgbClr val="0066FF"/>
          </a:solidFill>
          <a:ln w="12700" algn="ctr">
            <a:solidFill>
              <a:schemeClr val="tx1"/>
            </a:solidFill>
            <a:round/>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06" name="AutoShape 7"/>
          <p:cNvSpPr>
            <a:spLocks noChangeArrowheads="1"/>
          </p:cNvSpPr>
          <p:nvPr/>
        </p:nvSpPr>
        <p:spPr bwMode="auto">
          <a:xfrm rot="16200000" flipH="1">
            <a:off x="6349207" y="4185444"/>
            <a:ext cx="246062" cy="127000"/>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07" name="AutoShape 8"/>
          <p:cNvSpPr>
            <a:spLocks noChangeArrowheads="1"/>
          </p:cNvSpPr>
          <p:nvPr/>
        </p:nvSpPr>
        <p:spPr bwMode="auto">
          <a:xfrm rot="5400000">
            <a:off x="6349206" y="2272507"/>
            <a:ext cx="246063" cy="127000"/>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08" name="AutoShape 9"/>
          <p:cNvSpPr>
            <a:spLocks noChangeArrowheads="1"/>
          </p:cNvSpPr>
          <p:nvPr/>
        </p:nvSpPr>
        <p:spPr bwMode="auto">
          <a:xfrm flipV="1">
            <a:off x="7418388" y="3205163"/>
            <a:ext cx="166687" cy="187325"/>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09" name="AutoShape 10"/>
          <p:cNvSpPr>
            <a:spLocks noChangeArrowheads="1"/>
          </p:cNvSpPr>
          <p:nvPr/>
        </p:nvSpPr>
        <p:spPr bwMode="auto">
          <a:xfrm>
            <a:off x="5307013" y="3206750"/>
            <a:ext cx="166687" cy="185738"/>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10" name="AutoShape 30"/>
          <p:cNvSpPr>
            <a:spLocks noChangeArrowheads="1"/>
          </p:cNvSpPr>
          <p:nvPr/>
        </p:nvSpPr>
        <p:spPr bwMode="auto">
          <a:xfrm rot="5400000">
            <a:off x="6917531" y="3191669"/>
            <a:ext cx="1674813" cy="269875"/>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nvGrpSpPr>
          <p:cNvPr id="4111" name="Group 59"/>
          <p:cNvGrpSpPr>
            <a:grpSpLocks/>
          </p:cNvGrpSpPr>
          <p:nvPr/>
        </p:nvGrpSpPr>
        <p:grpSpPr bwMode="auto">
          <a:xfrm>
            <a:off x="5502275" y="2490788"/>
            <a:ext cx="1887538" cy="1609725"/>
            <a:chOff x="3466" y="1569"/>
            <a:chExt cx="1189" cy="1014"/>
          </a:xfrm>
          <a:solidFill>
            <a:schemeClr val="bg1">
              <a:lumMod val="50000"/>
            </a:schemeClr>
          </a:solidFill>
        </p:grpSpPr>
        <p:sp>
          <p:nvSpPr>
            <p:cNvPr id="4119" name="Rectangle 32"/>
            <p:cNvSpPr>
              <a:spLocks noChangeArrowheads="1"/>
            </p:cNvSpPr>
            <p:nvPr/>
          </p:nvSpPr>
          <p:spPr bwMode="auto">
            <a:xfrm>
              <a:off x="3466" y="1569"/>
              <a:ext cx="1189" cy="1014"/>
            </a:xfrm>
            <a:prstGeom prst="rect">
              <a:avLst/>
            </a:prstGeom>
            <a:grp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endParaRPr lang="en-US" altLang="en-US" sz="1000" b="1" i="1" u="sng">
                <a:solidFill>
                  <a:schemeClr val="tx1"/>
                </a:solidFill>
              </a:endParaRPr>
            </a:p>
            <a:p>
              <a:pPr algn="ctr"/>
              <a:endParaRPr lang="en-US" altLang="en-US"/>
            </a:p>
          </p:txBody>
        </p:sp>
        <p:sp>
          <p:nvSpPr>
            <p:cNvPr id="4120" name="Rectangle 33"/>
            <p:cNvSpPr>
              <a:spLocks noChangeArrowheads="1"/>
            </p:cNvSpPr>
            <p:nvPr/>
          </p:nvSpPr>
          <p:spPr bwMode="auto">
            <a:xfrm>
              <a:off x="3519" y="1603"/>
              <a:ext cx="1118" cy="922"/>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Font typeface="Wingdings" panose="05000000000000000000" pitchFamily="2" charset="2"/>
                <a:buChar char="§"/>
              </a:pPr>
              <a:r>
                <a:rPr lang="en-GB" altLang="en-US" sz="800" b="1">
                  <a:solidFill>
                    <a:schemeClr val="bg1"/>
                  </a:solidFill>
                </a:rPr>
                <a:t>Change Guides</a:t>
              </a:r>
            </a:p>
            <a:p>
              <a:pPr>
                <a:lnSpc>
                  <a:spcPct val="125000"/>
                </a:lnSpc>
                <a:buFont typeface="Wingdings" panose="05000000000000000000" pitchFamily="2" charset="2"/>
                <a:buChar char="§"/>
              </a:pPr>
              <a:r>
                <a:rPr lang="en-GB" altLang="en-US" sz="800" b="1" u="sng">
                  <a:solidFill>
                    <a:schemeClr val="bg1"/>
                  </a:solidFill>
                </a:rPr>
                <a:t>Executive Ownership and Sponsorship</a:t>
              </a:r>
              <a:r>
                <a:rPr lang="en-GB" altLang="en-US" sz="800" b="1">
                  <a:solidFill>
                    <a:schemeClr val="bg1"/>
                  </a:solidFill>
                </a:rPr>
                <a:t>*</a:t>
              </a:r>
            </a:p>
            <a:p>
              <a:pPr>
                <a:lnSpc>
                  <a:spcPct val="125000"/>
                </a:lnSpc>
                <a:buFont typeface="Wingdings" panose="05000000000000000000" pitchFamily="2" charset="2"/>
                <a:buChar char="§"/>
              </a:pPr>
              <a:r>
                <a:rPr lang="en-GB" altLang="en-US" sz="800" b="1">
                  <a:solidFill>
                    <a:schemeClr val="bg1"/>
                  </a:solidFill>
                </a:rPr>
                <a:t>Role Identification and Mapping</a:t>
              </a:r>
            </a:p>
            <a:p>
              <a:pPr>
                <a:lnSpc>
                  <a:spcPct val="125000"/>
                </a:lnSpc>
                <a:buFont typeface="Wingdings" panose="05000000000000000000" pitchFamily="2" charset="2"/>
                <a:buChar char="§"/>
              </a:pPr>
              <a:r>
                <a:rPr lang="en-GB" altLang="en-US" sz="800" b="1" u="sng">
                  <a:solidFill>
                    <a:schemeClr val="bg1"/>
                  </a:solidFill>
                </a:rPr>
                <a:t>Training Design, Development, and Deployment</a:t>
              </a:r>
              <a:r>
                <a:rPr lang="en-GB" altLang="en-US" sz="800" b="1">
                  <a:solidFill>
                    <a:schemeClr val="bg1"/>
                  </a:solidFill>
                </a:rPr>
                <a:t>*</a:t>
              </a:r>
            </a:p>
            <a:p>
              <a:pPr>
                <a:lnSpc>
                  <a:spcPct val="125000"/>
                </a:lnSpc>
                <a:buFont typeface="Wingdings" panose="05000000000000000000" pitchFamily="2" charset="2"/>
                <a:buChar char="§"/>
              </a:pPr>
              <a:r>
                <a:rPr lang="en-GB" altLang="en-US" sz="800" b="1" u="sng">
                  <a:solidFill>
                    <a:schemeClr val="bg1"/>
                  </a:solidFill>
                </a:rPr>
                <a:t>Deployment Planning</a:t>
              </a:r>
              <a:r>
                <a:rPr lang="en-GB" altLang="en-US" sz="800" b="1">
                  <a:solidFill>
                    <a:schemeClr val="bg1"/>
                  </a:solidFill>
                </a:rPr>
                <a:t>*</a:t>
              </a:r>
              <a:endParaRPr lang="en-US" altLang="en-US" sz="800" b="1">
                <a:solidFill>
                  <a:schemeClr val="bg1"/>
                </a:solidFill>
              </a:endParaRPr>
            </a:p>
          </p:txBody>
        </p:sp>
      </p:grpSp>
      <p:sp>
        <p:nvSpPr>
          <p:cNvPr id="4114" name="Rectangle 50"/>
          <p:cNvSpPr>
            <a:spLocks noChangeArrowheads="1"/>
          </p:cNvSpPr>
          <p:nvPr/>
        </p:nvSpPr>
        <p:spPr bwMode="auto">
          <a:xfrm>
            <a:off x="931863" y="2771775"/>
            <a:ext cx="1123950" cy="1265238"/>
          </a:xfrm>
          <a:prstGeom prst="rect">
            <a:avLst/>
          </a:prstGeom>
          <a:solidFill>
            <a:schemeClr val="accent2"/>
          </a:solidFill>
          <a:ln w="6350">
            <a:solidFill>
              <a:srgbClr val="006699"/>
            </a:solidFill>
            <a:miter lim="800000"/>
            <a:headEnd/>
            <a:tailEnd/>
          </a:ln>
        </p:spPr>
        <p:txBody>
          <a:bodyPr wrap="none" lIns="45720" rIns="45720" anchor="ctr" anchorCtr="1"/>
          <a:lstStyle>
            <a:lvl1pPr marL="228600" indent="-1174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30000"/>
              </a:spcBef>
              <a:buClr>
                <a:schemeClr val="bg1"/>
              </a:buClr>
              <a:buFont typeface="Wingdings" panose="05000000000000000000" pitchFamily="2" charset="2"/>
              <a:buChar char="§"/>
            </a:pPr>
            <a:r>
              <a:rPr lang="en-GB" altLang="en-US" sz="800" b="1">
                <a:solidFill>
                  <a:schemeClr val="bg1"/>
                </a:solidFill>
              </a:rPr>
              <a:t> Business Case</a:t>
            </a:r>
          </a:p>
          <a:p>
            <a:pPr>
              <a:spcBef>
                <a:spcPct val="30000"/>
              </a:spcBef>
              <a:buClr>
                <a:schemeClr val="bg1"/>
              </a:buClr>
              <a:buFont typeface="Wingdings" panose="05000000000000000000" pitchFamily="2" charset="2"/>
              <a:buChar char="§"/>
            </a:pPr>
            <a:r>
              <a:rPr lang="en-GB" altLang="en-US" sz="800" b="1">
                <a:solidFill>
                  <a:schemeClr val="bg1"/>
                </a:solidFill>
              </a:rPr>
              <a:t> As-Is Process</a:t>
            </a:r>
          </a:p>
          <a:p>
            <a:pPr>
              <a:spcBef>
                <a:spcPct val="30000"/>
              </a:spcBef>
              <a:buClr>
                <a:schemeClr val="bg1"/>
              </a:buClr>
              <a:buFont typeface="Wingdings" panose="05000000000000000000" pitchFamily="2" charset="2"/>
              <a:buNone/>
            </a:pPr>
            <a:r>
              <a:rPr lang="en-GB" altLang="en-US" sz="800" b="1">
                <a:solidFill>
                  <a:schemeClr val="bg1"/>
                </a:solidFill>
              </a:rPr>
              <a:t>    Mapping</a:t>
            </a:r>
          </a:p>
          <a:p>
            <a:pPr>
              <a:spcBef>
                <a:spcPct val="30000"/>
              </a:spcBef>
              <a:buClr>
                <a:schemeClr val="bg1"/>
              </a:buClr>
              <a:buFont typeface="Wingdings" panose="05000000000000000000" pitchFamily="2" charset="2"/>
              <a:buChar char="§"/>
            </a:pPr>
            <a:r>
              <a:rPr lang="en-GB" altLang="en-US" sz="800" b="1">
                <a:solidFill>
                  <a:schemeClr val="bg1"/>
                </a:solidFill>
              </a:rPr>
              <a:t> To-Be Process</a:t>
            </a:r>
          </a:p>
          <a:p>
            <a:pPr>
              <a:spcBef>
                <a:spcPct val="30000"/>
              </a:spcBef>
              <a:buClr>
                <a:schemeClr val="bg1"/>
              </a:buClr>
              <a:buFont typeface="Wingdings" panose="05000000000000000000" pitchFamily="2" charset="2"/>
              <a:buNone/>
            </a:pPr>
            <a:r>
              <a:rPr lang="en-GB" altLang="en-US" sz="800" b="1">
                <a:solidFill>
                  <a:schemeClr val="bg1"/>
                </a:solidFill>
              </a:rPr>
              <a:t>    Mapping</a:t>
            </a:r>
          </a:p>
          <a:p>
            <a:pPr>
              <a:spcBef>
                <a:spcPct val="30000"/>
              </a:spcBef>
              <a:buClr>
                <a:schemeClr val="bg1"/>
              </a:buClr>
              <a:buFont typeface="Wingdings" panose="05000000000000000000" pitchFamily="2" charset="2"/>
              <a:buChar char="§"/>
            </a:pPr>
            <a:r>
              <a:rPr lang="en-GB" altLang="en-US" sz="800" b="1">
                <a:solidFill>
                  <a:schemeClr val="bg1"/>
                </a:solidFill>
              </a:rPr>
              <a:t> Recommend</a:t>
            </a:r>
          </a:p>
          <a:p>
            <a:pPr>
              <a:spcBef>
                <a:spcPct val="30000"/>
              </a:spcBef>
              <a:buClr>
                <a:schemeClr val="bg1"/>
              </a:buClr>
              <a:buFont typeface="Wingdings" panose="05000000000000000000" pitchFamily="2" charset="2"/>
              <a:buNone/>
            </a:pPr>
            <a:r>
              <a:rPr lang="en-GB" altLang="en-US" sz="800" b="1">
                <a:solidFill>
                  <a:schemeClr val="bg1"/>
                </a:solidFill>
              </a:rPr>
              <a:t>    Preferred</a:t>
            </a:r>
          </a:p>
          <a:p>
            <a:pPr>
              <a:spcBef>
                <a:spcPct val="30000"/>
              </a:spcBef>
              <a:buClr>
                <a:schemeClr val="bg1"/>
              </a:buClr>
              <a:buFont typeface="Wingdings" panose="05000000000000000000" pitchFamily="2" charset="2"/>
              <a:buNone/>
            </a:pPr>
            <a:r>
              <a:rPr lang="en-GB" altLang="en-US" sz="800" b="1">
                <a:solidFill>
                  <a:schemeClr val="bg1"/>
                </a:solidFill>
              </a:rPr>
              <a:t>    Alternative</a:t>
            </a:r>
          </a:p>
        </p:txBody>
      </p:sp>
      <p:sp>
        <p:nvSpPr>
          <p:cNvPr id="4115" name="AutoShape 51"/>
          <p:cNvSpPr>
            <a:spLocks noChangeArrowheads="1"/>
          </p:cNvSpPr>
          <p:nvPr/>
        </p:nvSpPr>
        <p:spPr bwMode="auto">
          <a:xfrm>
            <a:off x="2035175" y="2251075"/>
            <a:ext cx="550863" cy="2097088"/>
          </a:xfrm>
          <a:prstGeom prst="cube">
            <a:avLst>
              <a:gd name="adj" fmla="val 78426"/>
            </a:avLst>
          </a:prstGeom>
          <a:solidFill>
            <a:srgbClr val="FFFF00"/>
          </a:solidFill>
          <a:ln w="6350">
            <a:solidFill>
              <a:schemeClr val="folHlink"/>
            </a:solidFill>
            <a:miter lim="800000"/>
            <a:headEnd/>
            <a:tailEnd/>
          </a:ln>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16" name="Freeform 52"/>
          <p:cNvSpPr>
            <a:spLocks/>
          </p:cNvSpPr>
          <p:nvPr/>
        </p:nvSpPr>
        <p:spPr bwMode="auto">
          <a:xfrm>
            <a:off x="2306638" y="2178050"/>
            <a:ext cx="620712" cy="2478088"/>
          </a:xfrm>
          <a:custGeom>
            <a:avLst/>
            <a:gdLst>
              <a:gd name="T0" fmla="*/ 8 w 1621"/>
              <a:gd name="T1" fmla="*/ 436 h 1777"/>
              <a:gd name="T2" fmla="*/ 932 w 1621"/>
              <a:gd name="T3" fmla="*/ 436 h 1777"/>
              <a:gd name="T4" fmla="*/ 932 w 1621"/>
              <a:gd name="T5" fmla="*/ 0 h 1777"/>
              <a:gd name="T6" fmla="*/ 1620 w 1621"/>
              <a:gd name="T7" fmla="*/ 892 h 1777"/>
              <a:gd name="T8" fmla="*/ 936 w 1621"/>
              <a:gd name="T9" fmla="*/ 1776 h 1777"/>
              <a:gd name="T10" fmla="*/ 936 w 1621"/>
              <a:gd name="T11" fmla="*/ 1344 h 1777"/>
              <a:gd name="T12" fmla="*/ 4 w 1621"/>
              <a:gd name="T13" fmla="*/ 1344 h 1777"/>
              <a:gd name="T14" fmla="*/ 20 w 1621"/>
              <a:gd name="T15" fmla="*/ 1276 h 1777"/>
              <a:gd name="T16" fmla="*/ 0 w 1621"/>
              <a:gd name="T17" fmla="*/ 1204 h 1777"/>
              <a:gd name="T18" fmla="*/ 40 w 1621"/>
              <a:gd name="T19" fmla="*/ 1128 h 1777"/>
              <a:gd name="T20" fmla="*/ 12 w 1621"/>
              <a:gd name="T21" fmla="*/ 1080 h 1777"/>
              <a:gd name="T22" fmla="*/ 32 w 1621"/>
              <a:gd name="T23" fmla="*/ 968 h 1777"/>
              <a:gd name="T24" fmla="*/ 8 w 1621"/>
              <a:gd name="T25" fmla="*/ 912 h 1777"/>
              <a:gd name="T26" fmla="*/ 28 w 1621"/>
              <a:gd name="T27" fmla="*/ 840 h 1777"/>
              <a:gd name="T28" fmla="*/ 8 w 1621"/>
              <a:gd name="T29" fmla="*/ 760 h 1777"/>
              <a:gd name="T30" fmla="*/ 32 w 1621"/>
              <a:gd name="T31" fmla="*/ 712 h 1777"/>
              <a:gd name="T32" fmla="*/ 8 w 1621"/>
              <a:gd name="T33" fmla="*/ 644 h 1777"/>
              <a:gd name="T34" fmla="*/ 28 w 1621"/>
              <a:gd name="T35" fmla="*/ 512 h 1777"/>
              <a:gd name="T36" fmla="*/ 8 w 1621"/>
              <a:gd name="T37" fmla="*/ 480 h 1777"/>
              <a:gd name="T38" fmla="*/ 8 w 1621"/>
              <a:gd name="T39" fmla="*/ 436 h 1777"/>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1621"/>
              <a:gd name="T61" fmla="*/ 0 h 1777"/>
              <a:gd name="T62" fmla="*/ 1621 w 1621"/>
              <a:gd name="T63" fmla="*/ 1777 h 1777"/>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1621" h="1777">
                <a:moveTo>
                  <a:pt x="8" y="436"/>
                </a:moveTo>
                <a:lnTo>
                  <a:pt x="932" y="436"/>
                </a:lnTo>
                <a:lnTo>
                  <a:pt x="932" y="0"/>
                </a:lnTo>
                <a:lnTo>
                  <a:pt x="1620" y="892"/>
                </a:lnTo>
                <a:lnTo>
                  <a:pt x="936" y="1776"/>
                </a:lnTo>
                <a:lnTo>
                  <a:pt x="936" y="1344"/>
                </a:lnTo>
                <a:lnTo>
                  <a:pt x="4" y="1344"/>
                </a:lnTo>
                <a:lnTo>
                  <a:pt x="20" y="1276"/>
                </a:lnTo>
                <a:lnTo>
                  <a:pt x="0" y="1204"/>
                </a:lnTo>
                <a:lnTo>
                  <a:pt x="40" y="1128"/>
                </a:lnTo>
                <a:lnTo>
                  <a:pt x="12" y="1080"/>
                </a:lnTo>
                <a:lnTo>
                  <a:pt x="32" y="968"/>
                </a:lnTo>
                <a:lnTo>
                  <a:pt x="8" y="912"/>
                </a:lnTo>
                <a:lnTo>
                  <a:pt x="28" y="840"/>
                </a:lnTo>
                <a:lnTo>
                  <a:pt x="8" y="760"/>
                </a:lnTo>
                <a:lnTo>
                  <a:pt x="32" y="712"/>
                </a:lnTo>
                <a:lnTo>
                  <a:pt x="8" y="644"/>
                </a:lnTo>
                <a:lnTo>
                  <a:pt x="28" y="512"/>
                </a:lnTo>
                <a:lnTo>
                  <a:pt x="8" y="480"/>
                </a:lnTo>
                <a:lnTo>
                  <a:pt x="8" y="436"/>
                </a:lnTo>
              </a:path>
            </a:pathLst>
          </a:custGeom>
          <a:solidFill>
            <a:schemeClr val="accent2"/>
          </a:solidFill>
          <a:ln w="6350" cap="rnd">
            <a:solidFill>
              <a:srgbClr val="006699"/>
            </a:solidFill>
            <a:round/>
            <a:headEnd/>
            <a:tailEnd/>
          </a:ln>
        </p:spPr>
        <p:txBody>
          <a:bodyPr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117" name="Text Box 54"/>
          <p:cNvSpPr txBox="1">
            <a:spLocks noChangeArrowheads="1"/>
          </p:cNvSpPr>
          <p:nvPr/>
        </p:nvSpPr>
        <p:spPr bwMode="auto">
          <a:xfrm>
            <a:off x="1133475" y="2006600"/>
            <a:ext cx="1409700" cy="6309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lgn="ctr">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50000"/>
              </a:spcBef>
            </a:pPr>
            <a:r>
              <a:rPr lang="en-US" altLang="en-US" sz="1000" b="1" dirty="0" smtClean="0"/>
              <a:t>Project Definition</a:t>
            </a:r>
          </a:p>
          <a:p>
            <a:pPr>
              <a:spcBef>
                <a:spcPct val="50000"/>
              </a:spcBef>
            </a:pPr>
            <a:r>
              <a:rPr lang="en-US" altLang="en-US" sz="1000" b="1" dirty="0" smtClean="0"/>
              <a:t>Process </a:t>
            </a:r>
            <a:r>
              <a:rPr lang="en-US" altLang="en-US" sz="1000" b="1" dirty="0"/>
              <a:t>Design</a:t>
            </a:r>
          </a:p>
        </p:txBody>
      </p:sp>
      <p:sp>
        <p:nvSpPr>
          <p:cNvPr id="2" name="Title 1"/>
          <p:cNvSpPr>
            <a:spLocks noGrp="1"/>
          </p:cNvSpPr>
          <p:nvPr>
            <p:ph type="title"/>
          </p:nvPr>
        </p:nvSpPr>
        <p:spPr>
          <a:xfrm>
            <a:off x="2819401" y="-1"/>
            <a:ext cx="6324600" cy="986227"/>
          </a:xfrm>
        </p:spPr>
        <p:txBody>
          <a:bodyPr/>
          <a:lstStyle/>
          <a:p>
            <a:r>
              <a:rPr lang="en-US" sz="3200" dirty="0" smtClean="0"/>
              <a:t>Change Management Framework</a:t>
            </a:r>
            <a:endParaRPr lang="en-US" sz="3200" dirty="0"/>
          </a:p>
        </p:txBody>
      </p:sp>
    </p:spTree>
    <p:extLst>
      <p:ext uri="{BB962C8B-B14F-4D97-AF65-F5344CB8AC3E}">
        <p14:creationId xmlns:p14="http://schemas.microsoft.com/office/powerpoint/2010/main" val="39209931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fld id="{A739849E-BD8B-4EAC-B234-51883F6AF7A8}" type="slidenum">
              <a:rPr lang="en-US" altLang="en-US" sz="800"/>
              <a:pPr/>
              <a:t>6</a:t>
            </a:fld>
            <a:endParaRPr lang="en-US" altLang="en-US" sz="800"/>
          </a:p>
        </p:txBody>
      </p:sp>
      <p:sp>
        <p:nvSpPr>
          <p:cNvPr id="5124" name="Rectangle 32"/>
          <p:cNvSpPr>
            <a:spLocks noChangeArrowheads="1"/>
          </p:cNvSpPr>
          <p:nvPr/>
        </p:nvSpPr>
        <p:spPr bwMode="auto">
          <a:xfrm>
            <a:off x="3317875" y="1295400"/>
            <a:ext cx="5724525" cy="3316288"/>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25" name="Line 35"/>
          <p:cNvSpPr>
            <a:spLocks noChangeShapeType="1"/>
          </p:cNvSpPr>
          <p:nvPr/>
        </p:nvSpPr>
        <p:spPr bwMode="auto">
          <a:xfrm flipH="1">
            <a:off x="3924300" y="2501900"/>
            <a:ext cx="304800" cy="1047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5126" name="Rectangle 37"/>
          <p:cNvSpPr>
            <a:spLocks noChangeArrowheads="1"/>
          </p:cNvSpPr>
          <p:nvPr/>
        </p:nvSpPr>
        <p:spPr bwMode="auto">
          <a:xfrm>
            <a:off x="1028700" y="4752975"/>
            <a:ext cx="7883525" cy="1933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50000"/>
              </a:spcBef>
            </a:pPr>
            <a:r>
              <a:rPr lang="en-GB" altLang="en-US" sz="1200" b="1" dirty="0">
                <a:solidFill>
                  <a:srgbClr val="000099"/>
                </a:solidFill>
              </a:rPr>
              <a:t>Components:</a:t>
            </a:r>
          </a:p>
          <a:p>
            <a:pPr>
              <a:lnSpc>
                <a:spcPct val="75000"/>
              </a:lnSpc>
              <a:spcBef>
                <a:spcPct val="50000"/>
              </a:spcBef>
            </a:pPr>
            <a:r>
              <a:rPr lang="en-GB" altLang="en-US" sz="1000" b="1" u="sng" dirty="0">
                <a:solidFill>
                  <a:schemeClr val="tx1"/>
                </a:solidFill>
              </a:rPr>
              <a:t>Organization Design/Alignment</a:t>
            </a:r>
            <a:r>
              <a:rPr lang="en-GB" altLang="en-US" sz="1000" dirty="0">
                <a:solidFill>
                  <a:schemeClr val="tx1"/>
                </a:solidFill>
              </a:rPr>
              <a:t> -</a:t>
            </a:r>
            <a:r>
              <a:rPr lang="en-GB" altLang="en-US" dirty="0">
                <a:solidFill>
                  <a:schemeClr val="tx1"/>
                </a:solidFill>
              </a:rPr>
              <a:t> </a:t>
            </a:r>
            <a:r>
              <a:rPr lang="en-US" altLang="en-US" sz="1000" dirty="0">
                <a:solidFill>
                  <a:schemeClr val="tx1"/>
                </a:solidFill>
              </a:rPr>
              <a:t>Outlines how the organization structure, jobs, teams and roles need to change to enable the future business </a:t>
            </a:r>
            <a:r>
              <a:rPr lang="en-US" altLang="en-US" sz="1000" dirty="0" smtClean="0">
                <a:solidFill>
                  <a:schemeClr val="tx1"/>
                </a:solidFill>
              </a:rPr>
              <a:t>processes (for both the business and IT).</a:t>
            </a:r>
            <a:endParaRPr lang="en-US" altLang="en-US" sz="1000" dirty="0">
              <a:solidFill>
                <a:schemeClr val="tx1"/>
              </a:solidFill>
            </a:endParaRPr>
          </a:p>
          <a:p>
            <a:pPr>
              <a:spcBef>
                <a:spcPct val="50000"/>
              </a:spcBef>
            </a:pPr>
            <a:r>
              <a:rPr lang="en-GB" altLang="en-US" sz="1000" b="1" u="sng" dirty="0">
                <a:solidFill>
                  <a:schemeClr val="tx1"/>
                </a:solidFill>
              </a:rPr>
              <a:t>Stakeholder Analysis</a:t>
            </a:r>
            <a:r>
              <a:rPr lang="en-GB" altLang="en-US" sz="1000" dirty="0">
                <a:solidFill>
                  <a:schemeClr val="tx1"/>
                </a:solidFill>
              </a:rPr>
              <a:t> - </a:t>
            </a:r>
            <a:r>
              <a:rPr lang="en-US" altLang="en-US" sz="1000" dirty="0">
                <a:solidFill>
                  <a:schemeClr val="tx1"/>
                </a:solidFill>
              </a:rPr>
              <a:t>Captures characteristics of the impacted organization such as group size, location, and buy-in criticality.</a:t>
            </a:r>
          </a:p>
          <a:p>
            <a:pPr>
              <a:spcBef>
                <a:spcPct val="50000"/>
              </a:spcBef>
            </a:pPr>
            <a:r>
              <a:rPr lang="en-GB" altLang="en-US" sz="1000" b="1" u="sng" dirty="0">
                <a:solidFill>
                  <a:schemeClr val="tx1"/>
                </a:solidFill>
              </a:rPr>
              <a:t>HR Alignment</a:t>
            </a:r>
            <a:r>
              <a:rPr lang="en-GB" altLang="en-US" sz="1000" dirty="0">
                <a:solidFill>
                  <a:schemeClr val="tx1"/>
                </a:solidFill>
              </a:rPr>
              <a:t> – </a:t>
            </a:r>
            <a:r>
              <a:rPr lang="en-US" altLang="en-US" sz="1000" dirty="0">
                <a:solidFill>
                  <a:schemeClr val="tx1"/>
                </a:solidFill>
              </a:rPr>
              <a:t>Identifies HR activities that may need to be undertaken as a result of the system, process, and organization changes.</a:t>
            </a:r>
            <a:endParaRPr lang="en-GB" altLang="en-US" sz="1000" dirty="0">
              <a:solidFill>
                <a:schemeClr val="tx1"/>
              </a:solidFill>
            </a:endParaRPr>
          </a:p>
          <a:p>
            <a:pPr>
              <a:spcBef>
                <a:spcPct val="50000"/>
              </a:spcBef>
            </a:pPr>
            <a:r>
              <a:rPr lang="en-GB" altLang="en-US" sz="1000" b="1" u="sng" dirty="0">
                <a:solidFill>
                  <a:schemeClr val="tx1"/>
                </a:solidFill>
              </a:rPr>
              <a:t>Business Impact Assessment</a:t>
            </a:r>
            <a:r>
              <a:rPr lang="en-GB" altLang="en-US" sz="1000" dirty="0">
                <a:solidFill>
                  <a:schemeClr val="tx1"/>
                </a:solidFill>
              </a:rPr>
              <a:t> - </a:t>
            </a:r>
            <a:r>
              <a:rPr lang="en-US" altLang="en-US" sz="1000" dirty="0">
                <a:solidFill>
                  <a:schemeClr val="tx1"/>
                </a:solidFill>
              </a:rPr>
              <a:t>Identifies how the changes from the “As-Is" processes, systems, and structures to the “To-Be" processes, systems, and structures impact specific organizations and roles.</a:t>
            </a:r>
            <a:endParaRPr lang="en-GB" altLang="en-US" sz="1000" dirty="0">
              <a:solidFill>
                <a:schemeClr val="tx1"/>
              </a:solidFill>
            </a:endParaRPr>
          </a:p>
        </p:txBody>
      </p:sp>
      <p:grpSp>
        <p:nvGrpSpPr>
          <p:cNvPr id="5127" name="Group 39"/>
          <p:cNvGrpSpPr>
            <a:grpSpLocks/>
          </p:cNvGrpSpPr>
          <p:nvPr/>
        </p:nvGrpSpPr>
        <p:grpSpPr bwMode="auto">
          <a:xfrm>
            <a:off x="950913" y="1303338"/>
            <a:ext cx="2282825" cy="3305175"/>
            <a:chOff x="200" y="979"/>
            <a:chExt cx="2269" cy="1710"/>
          </a:xfrm>
        </p:grpSpPr>
        <p:sp>
          <p:nvSpPr>
            <p:cNvPr id="5162" name="Rectangle 33"/>
            <p:cNvSpPr>
              <a:spLocks noChangeArrowheads="1"/>
            </p:cNvSpPr>
            <p:nvPr/>
          </p:nvSpPr>
          <p:spPr bwMode="auto">
            <a:xfrm>
              <a:off x="221" y="1071"/>
              <a:ext cx="1880" cy="1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45720" rIns="45720">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50000"/>
                </a:spcBef>
                <a:buClr>
                  <a:srgbClr val="336699"/>
                </a:buClr>
              </a:pPr>
              <a:r>
                <a:rPr lang="en-US" altLang="en-US" sz="1000" b="1">
                  <a:solidFill>
                    <a:srgbClr val="003399"/>
                  </a:solidFill>
                </a:rPr>
                <a:t>Define What is Changing:</a:t>
              </a:r>
            </a:p>
          </p:txBody>
        </p:sp>
        <p:sp>
          <p:nvSpPr>
            <p:cNvPr id="5163" name="Rectangle 36"/>
            <p:cNvSpPr>
              <a:spLocks noChangeArrowheads="1"/>
            </p:cNvSpPr>
            <p:nvPr/>
          </p:nvSpPr>
          <p:spPr bwMode="auto">
            <a:xfrm>
              <a:off x="200" y="979"/>
              <a:ext cx="2269" cy="171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64" name="Rectangle 38"/>
            <p:cNvSpPr>
              <a:spLocks noChangeArrowheads="1"/>
            </p:cNvSpPr>
            <p:nvPr/>
          </p:nvSpPr>
          <p:spPr bwMode="auto">
            <a:xfrm>
              <a:off x="216" y="1312"/>
              <a:ext cx="2065" cy="12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75000"/>
                </a:spcBef>
                <a:buClr>
                  <a:srgbClr val="FF9900"/>
                </a:buClr>
                <a:buFont typeface="Wingdings" panose="05000000000000000000" pitchFamily="2" charset="2"/>
                <a:buChar char="§"/>
              </a:pPr>
              <a:r>
                <a:rPr lang="en-US" altLang="en-US" sz="1000">
                  <a:solidFill>
                    <a:schemeClr val="tx1"/>
                  </a:solidFill>
                </a:rPr>
                <a:t>The first step in an effective change program is to clearly define the changes.</a:t>
              </a:r>
            </a:p>
            <a:p>
              <a:pPr>
                <a:spcBef>
                  <a:spcPct val="75000"/>
                </a:spcBef>
                <a:buClr>
                  <a:srgbClr val="FF9900"/>
                </a:buClr>
                <a:buFont typeface="Wingdings" panose="05000000000000000000" pitchFamily="2" charset="2"/>
                <a:buChar char="§"/>
              </a:pPr>
              <a:r>
                <a:rPr lang="en-GB" altLang="en-US" sz="1000">
                  <a:solidFill>
                    <a:schemeClr val="tx1"/>
                  </a:solidFill>
                </a:rPr>
                <a:t>A thorough understanding of the changes coming to the organization helps to scope the type and magnitude of interventions required.</a:t>
              </a:r>
            </a:p>
            <a:p>
              <a:pPr>
                <a:spcBef>
                  <a:spcPct val="75000"/>
                </a:spcBef>
                <a:buClr>
                  <a:srgbClr val="FF9900"/>
                </a:buClr>
                <a:buFont typeface="Wingdings" panose="05000000000000000000" pitchFamily="2" charset="2"/>
                <a:buChar char="§"/>
              </a:pPr>
              <a:r>
                <a:rPr lang="en-GB" altLang="en-US" sz="1000">
                  <a:solidFill>
                    <a:schemeClr val="tx1"/>
                  </a:solidFill>
                </a:rPr>
                <a:t>Defining the changes also helps to build ownership for the program among key stakeholders.</a:t>
              </a:r>
            </a:p>
          </p:txBody>
        </p:sp>
      </p:grpSp>
      <p:sp>
        <p:nvSpPr>
          <p:cNvPr id="5128" name="Rectangle 71"/>
          <p:cNvSpPr>
            <a:spLocks noChangeArrowheads="1"/>
          </p:cNvSpPr>
          <p:nvPr/>
        </p:nvSpPr>
        <p:spPr bwMode="auto">
          <a:xfrm>
            <a:off x="3621088" y="1506538"/>
            <a:ext cx="19605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Define What Is Changing</a:t>
            </a:r>
            <a:endParaRPr lang="en-US" altLang="en-US" sz="1000" b="1">
              <a:solidFill>
                <a:schemeClr val="tx1"/>
              </a:solidFill>
            </a:endParaRPr>
          </a:p>
        </p:txBody>
      </p:sp>
      <p:grpSp>
        <p:nvGrpSpPr>
          <p:cNvPr id="5129" name="Group 109"/>
          <p:cNvGrpSpPr>
            <a:grpSpLocks/>
          </p:cNvGrpSpPr>
          <p:nvPr/>
        </p:nvGrpSpPr>
        <p:grpSpPr bwMode="auto">
          <a:xfrm>
            <a:off x="3673475" y="1885950"/>
            <a:ext cx="1952625" cy="1568450"/>
            <a:chOff x="2314" y="1188"/>
            <a:chExt cx="1230" cy="988"/>
          </a:xfrm>
        </p:grpSpPr>
        <p:sp>
          <p:nvSpPr>
            <p:cNvPr id="5157" name="Rectangle 73"/>
            <p:cNvSpPr>
              <a:spLocks noChangeArrowheads="1"/>
            </p:cNvSpPr>
            <p:nvPr/>
          </p:nvSpPr>
          <p:spPr bwMode="auto">
            <a:xfrm>
              <a:off x="3134" y="1188"/>
              <a:ext cx="213" cy="988"/>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58" name="Rectangle 74"/>
            <p:cNvSpPr>
              <a:spLocks noChangeArrowheads="1"/>
            </p:cNvSpPr>
            <p:nvPr/>
          </p:nvSpPr>
          <p:spPr bwMode="auto">
            <a:xfrm>
              <a:off x="2314" y="1188"/>
              <a:ext cx="793" cy="988"/>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59" name="Rectangle 75"/>
            <p:cNvSpPr>
              <a:spLocks noChangeArrowheads="1"/>
            </p:cNvSpPr>
            <p:nvPr/>
          </p:nvSpPr>
          <p:spPr bwMode="auto">
            <a:xfrm>
              <a:off x="2373" y="1368"/>
              <a:ext cx="698"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Font typeface="Wingdings" panose="05000000000000000000" pitchFamily="2" charset="2"/>
                <a:buChar char="§"/>
              </a:pPr>
              <a:r>
                <a:rPr lang="en-GB" altLang="en-US" sz="800" b="1">
                  <a:solidFill>
                    <a:schemeClr val="bg1"/>
                  </a:solidFill>
                </a:rPr>
                <a:t>Organization Design</a:t>
              </a:r>
            </a:p>
            <a:p>
              <a:pPr>
                <a:lnSpc>
                  <a:spcPct val="125000"/>
                </a:lnSpc>
                <a:buFont typeface="Wingdings" panose="05000000000000000000" pitchFamily="2" charset="2"/>
                <a:buChar char="§"/>
              </a:pPr>
              <a:r>
                <a:rPr lang="en-GB" altLang="en-US" sz="800" b="1" u="sng">
                  <a:solidFill>
                    <a:schemeClr val="bg1"/>
                  </a:solidFill>
                </a:rPr>
                <a:t>Stakeholder Analysis</a:t>
              </a:r>
              <a:r>
                <a:rPr lang="en-GB" altLang="en-US" sz="800" b="1">
                  <a:solidFill>
                    <a:schemeClr val="bg1"/>
                  </a:solidFill>
                </a:rPr>
                <a:t>*</a:t>
              </a:r>
            </a:p>
            <a:p>
              <a:pPr>
                <a:lnSpc>
                  <a:spcPct val="125000"/>
                </a:lnSpc>
                <a:buFont typeface="Wingdings" panose="05000000000000000000" pitchFamily="2" charset="2"/>
                <a:buChar char="§"/>
              </a:pPr>
              <a:r>
                <a:rPr lang="en-GB" altLang="en-US" sz="800" b="1">
                  <a:solidFill>
                    <a:schemeClr val="bg1"/>
                  </a:solidFill>
                </a:rPr>
                <a:t>HR Alignment</a:t>
              </a:r>
              <a:endParaRPr lang="en-US" altLang="en-US" sz="800" b="1">
                <a:solidFill>
                  <a:schemeClr val="bg1"/>
                </a:solidFill>
              </a:endParaRPr>
            </a:p>
          </p:txBody>
        </p:sp>
        <p:sp>
          <p:nvSpPr>
            <p:cNvPr id="5160" name="Rectangle 76"/>
            <p:cNvSpPr>
              <a:spLocks noChangeArrowheads="1"/>
            </p:cNvSpPr>
            <p:nvPr/>
          </p:nvSpPr>
          <p:spPr bwMode="auto">
            <a:xfrm rot="-5400000">
              <a:off x="2816" y="1565"/>
              <a:ext cx="8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buFont typeface="Wingdings" panose="05000000000000000000" pitchFamily="2" charset="2"/>
                <a:buChar char="§"/>
              </a:pPr>
              <a:r>
                <a:rPr lang="en-GB" altLang="en-US" sz="800" b="1">
                  <a:solidFill>
                    <a:schemeClr val="bg1"/>
                  </a:solidFill>
                </a:rPr>
                <a:t> Business Impact</a:t>
              </a:r>
              <a:r>
                <a:rPr lang="en-GB" altLang="en-US" sz="800" b="1" i="1">
                  <a:solidFill>
                    <a:schemeClr val="bg1"/>
                  </a:solidFill>
                  <a:latin typeface="Arial" panose="020B0604020202020204" pitchFamily="34" charset="0"/>
                </a:rPr>
                <a:t> </a:t>
              </a:r>
              <a:r>
                <a:rPr lang="en-GB" altLang="en-US" sz="800" b="1">
                  <a:solidFill>
                    <a:schemeClr val="bg1"/>
                  </a:solidFill>
                </a:rPr>
                <a:t>Assessments</a:t>
              </a:r>
              <a:endParaRPr lang="en-US" altLang="en-US" sz="800" b="1">
                <a:solidFill>
                  <a:schemeClr val="bg1"/>
                </a:solidFill>
              </a:endParaRPr>
            </a:p>
          </p:txBody>
        </p:sp>
        <p:sp>
          <p:nvSpPr>
            <p:cNvPr id="5161" name="AutoShape 77"/>
            <p:cNvSpPr>
              <a:spLocks noChangeArrowheads="1"/>
            </p:cNvSpPr>
            <p:nvPr/>
          </p:nvSpPr>
          <p:spPr bwMode="auto">
            <a:xfrm rot="5400000">
              <a:off x="2968" y="1600"/>
              <a:ext cx="982" cy="170"/>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sp>
        <p:nvSpPr>
          <p:cNvPr id="5130" name="Line 79"/>
          <p:cNvSpPr>
            <a:spLocks noChangeShapeType="1"/>
          </p:cNvSpPr>
          <p:nvPr/>
        </p:nvSpPr>
        <p:spPr bwMode="auto">
          <a:xfrm>
            <a:off x="4367213" y="3876675"/>
            <a:ext cx="4137025" cy="0"/>
          </a:xfrm>
          <a:prstGeom prst="line">
            <a:avLst/>
          </a:prstGeom>
          <a:noFill/>
          <a:ln w="5715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5131" name="Rectangle 80"/>
          <p:cNvSpPr>
            <a:spLocks noChangeArrowheads="1"/>
          </p:cNvSpPr>
          <p:nvPr/>
        </p:nvSpPr>
        <p:spPr bwMode="auto">
          <a:xfrm>
            <a:off x="5091113" y="4052888"/>
            <a:ext cx="26733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pPr>
            <a:r>
              <a:rPr lang="en-GB" altLang="en-US" sz="800" b="1">
                <a:solidFill>
                  <a:schemeClr val="tx1"/>
                </a:solidFill>
              </a:rPr>
              <a:t>Business Readiness Assessment / Planning</a:t>
            </a:r>
          </a:p>
          <a:p>
            <a:pPr algn="ctr">
              <a:lnSpc>
                <a:spcPct val="125000"/>
              </a:lnSpc>
            </a:pPr>
            <a:r>
              <a:rPr lang="en-GB" altLang="en-US" sz="800" b="1" u="sng">
                <a:solidFill>
                  <a:schemeClr val="tx1"/>
                </a:solidFill>
              </a:rPr>
              <a:t>Communications</a:t>
            </a:r>
            <a:r>
              <a:rPr lang="en-GB" altLang="en-US" sz="800" b="1">
                <a:solidFill>
                  <a:schemeClr val="tx1"/>
                </a:solidFill>
              </a:rPr>
              <a:t>*</a:t>
            </a:r>
          </a:p>
          <a:p>
            <a:pPr algn="ctr">
              <a:lnSpc>
                <a:spcPct val="125000"/>
              </a:lnSpc>
            </a:pPr>
            <a:r>
              <a:rPr lang="en-GB" altLang="en-US" sz="800" b="1">
                <a:solidFill>
                  <a:schemeClr val="tx1"/>
                </a:solidFill>
              </a:rPr>
              <a:t>Business Engagement</a:t>
            </a:r>
            <a:endParaRPr lang="en-US" altLang="en-US" sz="800" b="1">
              <a:solidFill>
                <a:schemeClr val="tx1"/>
              </a:solidFill>
            </a:endParaRPr>
          </a:p>
        </p:txBody>
      </p:sp>
      <p:sp>
        <p:nvSpPr>
          <p:cNvPr id="5132" name="AutoShape 81"/>
          <p:cNvSpPr>
            <a:spLocks noChangeArrowheads="1"/>
          </p:cNvSpPr>
          <p:nvPr/>
        </p:nvSpPr>
        <p:spPr bwMode="auto">
          <a:xfrm>
            <a:off x="4716463" y="3829050"/>
            <a:ext cx="136525"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33" name="AutoShape 82"/>
          <p:cNvSpPr>
            <a:spLocks noChangeArrowheads="1"/>
          </p:cNvSpPr>
          <p:nvPr/>
        </p:nvSpPr>
        <p:spPr bwMode="auto">
          <a:xfrm>
            <a:off x="5818188" y="3829050"/>
            <a:ext cx="136525"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34" name="AutoShape 83"/>
          <p:cNvSpPr>
            <a:spLocks noChangeArrowheads="1"/>
          </p:cNvSpPr>
          <p:nvPr/>
        </p:nvSpPr>
        <p:spPr bwMode="auto">
          <a:xfrm>
            <a:off x="6919913" y="3829050"/>
            <a:ext cx="136525"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35" name="AutoShape 84"/>
          <p:cNvSpPr>
            <a:spLocks noChangeArrowheads="1"/>
          </p:cNvSpPr>
          <p:nvPr/>
        </p:nvSpPr>
        <p:spPr bwMode="auto">
          <a:xfrm>
            <a:off x="8070850" y="3829050"/>
            <a:ext cx="134938"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36" name="Rectangle 85"/>
          <p:cNvSpPr>
            <a:spLocks noChangeArrowheads="1"/>
          </p:cNvSpPr>
          <p:nvPr/>
        </p:nvSpPr>
        <p:spPr bwMode="auto">
          <a:xfrm>
            <a:off x="5232400" y="3670300"/>
            <a:ext cx="24272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Ongoing Monitoring of Changes</a:t>
            </a:r>
            <a:endParaRPr lang="en-US" altLang="en-US" sz="1000" b="1">
              <a:solidFill>
                <a:schemeClr val="tx1"/>
              </a:solidFill>
            </a:endParaRPr>
          </a:p>
        </p:txBody>
      </p:sp>
      <p:sp>
        <p:nvSpPr>
          <p:cNvPr id="5137" name="AutoShape 86"/>
          <p:cNvSpPr>
            <a:spLocks noChangeArrowheads="1"/>
          </p:cNvSpPr>
          <p:nvPr/>
        </p:nvSpPr>
        <p:spPr bwMode="auto">
          <a:xfrm>
            <a:off x="4016375" y="4344988"/>
            <a:ext cx="136525" cy="169862"/>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38" name="Rectangle 87"/>
          <p:cNvSpPr>
            <a:spLocks noChangeArrowheads="1"/>
          </p:cNvSpPr>
          <p:nvPr/>
        </p:nvSpPr>
        <p:spPr bwMode="auto">
          <a:xfrm>
            <a:off x="4157663" y="4376738"/>
            <a:ext cx="846137"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80000"/>
              </a:lnSpc>
            </a:pPr>
            <a:r>
              <a:rPr lang="en-GB" altLang="en-US" sz="800">
                <a:solidFill>
                  <a:schemeClr val="tx1"/>
                </a:solidFill>
              </a:rPr>
              <a:t>Check</a:t>
            </a:r>
            <a:r>
              <a:rPr lang="en-GB" altLang="en-US" sz="1200">
                <a:solidFill>
                  <a:schemeClr val="tx1"/>
                </a:solidFill>
                <a:latin typeface="Arial" panose="020B0604020202020204" pitchFamily="34" charset="0"/>
              </a:rPr>
              <a:t> </a:t>
            </a:r>
            <a:r>
              <a:rPr lang="en-GB" altLang="en-US" sz="800">
                <a:solidFill>
                  <a:schemeClr val="tx1"/>
                </a:solidFill>
              </a:rPr>
              <a:t>Points</a:t>
            </a:r>
            <a:endParaRPr lang="en-US" altLang="en-US" sz="800">
              <a:solidFill>
                <a:schemeClr val="tx1"/>
              </a:solidFill>
            </a:endParaRPr>
          </a:p>
        </p:txBody>
      </p:sp>
      <p:grpSp>
        <p:nvGrpSpPr>
          <p:cNvPr id="5139" name="Group 110"/>
          <p:cNvGrpSpPr>
            <a:grpSpLocks/>
          </p:cNvGrpSpPr>
          <p:nvPr/>
        </p:nvGrpSpPr>
        <p:grpSpPr bwMode="auto">
          <a:xfrm>
            <a:off x="8105775" y="1882775"/>
            <a:ext cx="828675" cy="1524000"/>
            <a:chOff x="5106" y="1186"/>
            <a:chExt cx="522" cy="960"/>
          </a:xfrm>
        </p:grpSpPr>
        <p:sp>
          <p:nvSpPr>
            <p:cNvPr id="5155" name="Rectangle 90"/>
            <p:cNvSpPr>
              <a:spLocks noChangeArrowheads="1"/>
            </p:cNvSpPr>
            <p:nvPr/>
          </p:nvSpPr>
          <p:spPr bwMode="auto">
            <a:xfrm>
              <a:off x="5112" y="1186"/>
              <a:ext cx="505" cy="960"/>
            </a:xfrm>
            <a:prstGeom prst="rect">
              <a:avLst/>
            </a:prstGeom>
            <a:solidFill>
              <a:srgbClr val="000099"/>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56" name="Rectangle 91"/>
            <p:cNvSpPr>
              <a:spLocks noChangeArrowheads="1"/>
            </p:cNvSpPr>
            <p:nvPr/>
          </p:nvSpPr>
          <p:spPr bwMode="auto">
            <a:xfrm>
              <a:off x="5106" y="1380"/>
              <a:ext cx="522"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buFont typeface="Wingdings" panose="05000000000000000000" pitchFamily="2" charset="2"/>
                <a:buChar char="§"/>
              </a:pPr>
              <a:r>
                <a:rPr lang="en-GB" altLang="en-US" sz="800" b="1">
                  <a:solidFill>
                    <a:schemeClr val="bg1"/>
                  </a:solidFill>
                </a:rPr>
                <a:t> </a:t>
              </a:r>
              <a:r>
                <a:rPr lang="en-GB" altLang="en-US" sz="800" b="1" u="sng">
                  <a:solidFill>
                    <a:schemeClr val="bg1"/>
                  </a:solidFill>
                </a:rPr>
                <a:t>Benefits Realization / Value Delivery</a:t>
              </a:r>
              <a:endParaRPr lang="en-US" altLang="en-US" sz="800" b="1" u="sng">
                <a:solidFill>
                  <a:schemeClr val="bg1"/>
                </a:solidFill>
              </a:endParaRPr>
            </a:p>
          </p:txBody>
        </p:sp>
      </p:grpSp>
      <p:sp>
        <p:nvSpPr>
          <p:cNvPr id="5140" name="Rectangle 92"/>
          <p:cNvSpPr>
            <a:spLocks noChangeArrowheads="1"/>
          </p:cNvSpPr>
          <p:nvPr/>
        </p:nvSpPr>
        <p:spPr bwMode="auto">
          <a:xfrm>
            <a:off x="8126413" y="1506538"/>
            <a:ext cx="7683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Benefits</a:t>
            </a:r>
            <a:endParaRPr lang="en-US" altLang="en-US" sz="1000" b="1">
              <a:solidFill>
                <a:schemeClr val="tx1"/>
              </a:solidFill>
            </a:endParaRPr>
          </a:p>
        </p:txBody>
      </p:sp>
      <p:sp>
        <p:nvSpPr>
          <p:cNvPr id="5141" name="Rectangle 94"/>
          <p:cNvSpPr>
            <a:spLocks noChangeArrowheads="1"/>
          </p:cNvSpPr>
          <p:nvPr/>
        </p:nvSpPr>
        <p:spPr bwMode="auto">
          <a:xfrm>
            <a:off x="5934075" y="1506538"/>
            <a:ext cx="17748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Manage the Transition</a:t>
            </a:r>
            <a:endParaRPr lang="en-US" altLang="en-US" sz="1000" b="1">
              <a:solidFill>
                <a:schemeClr val="tx1"/>
              </a:solidFill>
            </a:endParaRPr>
          </a:p>
        </p:txBody>
      </p:sp>
      <p:grpSp>
        <p:nvGrpSpPr>
          <p:cNvPr id="5142" name="Group 115"/>
          <p:cNvGrpSpPr>
            <a:grpSpLocks/>
          </p:cNvGrpSpPr>
          <p:nvPr/>
        </p:nvGrpSpPr>
        <p:grpSpPr bwMode="auto">
          <a:xfrm>
            <a:off x="5707063" y="1681163"/>
            <a:ext cx="2054225" cy="1949450"/>
            <a:chOff x="3595" y="1059"/>
            <a:chExt cx="1294" cy="1228"/>
          </a:xfrm>
        </p:grpSpPr>
        <p:sp>
          <p:nvSpPr>
            <p:cNvPr id="5150" name="Oval 97"/>
            <p:cNvSpPr>
              <a:spLocks noChangeArrowheads="1"/>
            </p:cNvSpPr>
            <p:nvPr/>
          </p:nvSpPr>
          <p:spPr bwMode="auto">
            <a:xfrm>
              <a:off x="3643" y="1122"/>
              <a:ext cx="1208" cy="1104"/>
            </a:xfrm>
            <a:prstGeom prst="ellipse">
              <a:avLst/>
            </a:prstGeom>
            <a:solidFill>
              <a:srgbClr val="0066FF"/>
            </a:solidFill>
            <a:ln w="12700" algn="ctr">
              <a:solidFill>
                <a:schemeClr val="tx1"/>
              </a:solidFill>
              <a:round/>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51" name="AutoShape 98"/>
            <p:cNvSpPr>
              <a:spLocks noChangeArrowheads="1"/>
            </p:cNvSpPr>
            <p:nvPr/>
          </p:nvSpPr>
          <p:spPr bwMode="auto">
            <a:xfrm rot="16200000" flipH="1">
              <a:off x="4187" y="2181"/>
              <a:ext cx="140" cy="72"/>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52" name="AutoShape 99"/>
            <p:cNvSpPr>
              <a:spLocks noChangeArrowheads="1"/>
            </p:cNvSpPr>
            <p:nvPr/>
          </p:nvSpPr>
          <p:spPr bwMode="auto">
            <a:xfrm rot="5400000">
              <a:off x="4187" y="1093"/>
              <a:ext cx="140" cy="72"/>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53" name="AutoShape 100"/>
            <p:cNvSpPr>
              <a:spLocks noChangeArrowheads="1"/>
            </p:cNvSpPr>
            <p:nvPr/>
          </p:nvSpPr>
          <p:spPr bwMode="auto">
            <a:xfrm flipV="1">
              <a:off x="4794" y="1623"/>
              <a:ext cx="95" cy="107"/>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54" name="AutoShape 101"/>
            <p:cNvSpPr>
              <a:spLocks noChangeArrowheads="1"/>
            </p:cNvSpPr>
            <p:nvPr/>
          </p:nvSpPr>
          <p:spPr bwMode="auto">
            <a:xfrm>
              <a:off x="3595" y="1624"/>
              <a:ext cx="95" cy="106"/>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sp>
        <p:nvSpPr>
          <p:cNvPr id="5143" name="AutoShape 102"/>
          <p:cNvSpPr>
            <a:spLocks noChangeArrowheads="1"/>
          </p:cNvSpPr>
          <p:nvPr/>
        </p:nvSpPr>
        <p:spPr bwMode="auto">
          <a:xfrm rot="5400000">
            <a:off x="7159625" y="2565400"/>
            <a:ext cx="1512888" cy="242888"/>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nvGrpSpPr>
          <p:cNvPr id="5144" name="Group 114"/>
          <p:cNvGrpSpPr>
            <a:grpSpLocks/>
          </p:cNvGrpSpPr>
          <p:nvPr/>
        </p:nvGrpSpPr>
        <p:grpSpPr bwMode="auto">
          <a:xfrm>
            <a:off x="5883275" y="1817688"/>
            <a:ext cx="1703388" cy="1638300"/>
            <a:chOff x="3706" y="1145"/>
            <a:chExt cx="1073" cy="1032"/>
          </a:xfrm>
          <a:solidFill>
            <a:schemeClr val="bg1">
              <a:lumMod val="50000"/>
            </a:schemeClr>
          </a:solidFill>
        </p:grpSpPr>
        <p:sp>
          <p:nvSpPr>
            <p:cNvPr id="5148" name="Rectangle 103"/>
            <p:cNvSpPr>
              <a:spLocks noChangeArrowheads="1"/>
            </p:cNvSpPr>
            <p:nvPr/>
          </p:nvSpPr>
          <p:spPr bwMode="auto">
            <a:xfrm>
              <a:off x="3706" y="1166"/>
              <a:ext cx="1073" cy="1011"/>
            </a:xfrm>
            <a:prstGeom prst="rect">
              <a:avLst/>
            </a:prstGeom>
            <a:grp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endParaRPr lang="en-US" altLang="en-US" sz="1000" b="1" i="1" u="sng">
                <a:solidFill>
                  <a:schemeClr val="tx1"/>
                </a:solidFill>
              </a:endParaRPr>
            </a:p>
            <a:p>
              <a:pPr algn="ctr"/>
              <a:endParaRPr lang="en-US" altLang="en-US"/>
            </a:p>
          </p:txBody>
        </p:sp>
        <p:sp>
          <p:nvSpPr>
            <p:cNvPr id="5149" name="Rectangle 104"/>
            <p:cNvSpPr>
              <a:spLocks noChangeArrowheads="1"/>
            </p:cNvSpPr>
            <p:nvPr/>
          </p:nvSpPr>
          <p:spPr bwMode="auto">
            <a:xfrm>
              <a:off x="3735" y="1145"/>
              <a:ext cx="1009" cy="10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Font typeface="Wingdings" panose="05000000000000000000" pitchFamily="2" charset="2"/>
                <a:buChar char="§"/>
              </a:pPr>
              <a:r>
                <a:rPr lang="en-GB" altLang="en-US" sz="800" b="1">
                  <a:solidFill>
                    <a:schemeClr val="bg1"/>
                  </a:solidFill>
                </a:rPr>
                <a:t>Change Guides</a:t>
              </a:r>
            </a:p>
            <a:p>
              <a:pPr>
                <a:lnSpc>
                  <a:spcPct val="125000"/>
                </a:lnSpc>
                <a:buFont typeface="Wingdings" panose="05000000000000000000" pitchFamily="2" charset="2"/>
                <a:buChar char="§"/>
              </a:pPr>
              <a:r>
                <a:rPr lang="en-GB" altLang="en-US" sz="800" b="1" u="sng">
                  <a:solidFill>
                    <a:schemeClr val="bg1"/>
                  </a:solidFill>
                </a:rPr>
                <a:t>Executive Ownership and Sponsorship</a:t>
              </a:r>
              <a:r>
                <a:rPr lang="en-GB" altLang="en-US" sz="800" b="1">
                  <a:solidFill>
                    <a:schemeClr val="bg1"/>
                  </a:solidFill>
                </a:rPr>
                <a:t>*</a:t>
              </a:r>
            </a:p>
            <a:p>
              <a:pPr>
                <a:lnSpc>
                  <a:spcPct val="125000"/>
                </a:lnSpc>
                <a:buFont typeface="Wingdings" panose="05000000000000000000" pitchFamily="2" charset="2"/>
                <a:buChar char="§"/>
              </a:pPr>
              <a:r>
                <a:rPr lang="en-GB" altLang="en-US" sz="800" b="1">
                  <a:solidFill>
                    <a:schemeClr val="bg1"/>
                  </a:solidFill>
                </a:rPr>
                <a:t>Role Identification and Mapping</a:t>
              </a:r>
            </a:p>
            <a:p>
              <a:pPr>
                <a:lnSpc>
                  <a:spcPct val="125000"/>
                </a:lnSpc>
                <a:buFont typeface="Wingdings" panose="05000000000000000000" pitchFamily="2" charset="2"/>
                <a:buChar char="§"/>
              </a:pPr>
              <a:r>
                <a:rPr lang="en-GB" altLang="en-US" sz="800" b="1" u="sng">
                  <a:solidFill>
                    <a:schemeClr val="bg1"/>
                  </a:solidFill>
                </a:rPr>
                <a:t>Training Design, Development, and Deployment</a:t>
              </a:r>
              <a:r>
                <a:rPr lang="en-GB" altLang="en-US" sz="800" b="1">
                  <a:solidFill>
                    <a:schemeClr val="bg1"/>
                  </a:solidFill>
                </a:rPr>
                <a:t>*</a:t>
              </a:r>
            </a:p>
            <a:p>
              <a:pPr>
                <a:lnSpc>
                  <a:spcPct val="125000"/>
                </a:lnSpc>
                <a:buFont typeface="Wingdings" panose="05000000000000000000" pitchFamily="2" charset="2"/>
                <a:buChar char="§"/>
              </a:pPr>
              <a:r>
                <a:rPr lang="en-GB" altLang="en-US" sz="800" b="1" u="sng">
                  <a:solidFill>
                    <a:schemeClr val="bg1"/>
                  </a:solidFill>
                </a:rPr>
                <a:t>Deployment Planning</a:t>
              </a:r>
              <a:r>
                <a:rPr lang="en-GB" altLang="en-US" sz="800" b="1">
                  <a:solidFill>
                    <a:schemeClr val="bg1"/>
                  </a:solidFill>
                </a:rPr>
                <a:t>*</a:t>
              </a:r>
              <a:endParaRPr lang="en-US" altLang="en-US" sz="800" b="1">
                <a:solidFill>
                  <a:schemeClr val="bg1"/>
                </a:solidFill>
              </a:endParaRPr>
            </a:p>
          </p:txBody>
        </p:sp>
      </p:grpSp>
      <p:sp>
        <p:nvSpPr>
          <p:cNvPr id="5145" name="Oval 34"/>
          <p:cNvSpPr>
            <a:spLocks noChangeArrowheads="1"/>
          </p:cNvSpPr>
          <p:nvPr/>
        </p:nvSpPr>
        <p:spPr bwMode="auto">
          <a:xfrm>
            <a:off x="3378200" y="1130300"/>
            <a:ext cx="2362200" cy="25781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5146" name="Line 111"/>
          <p:cNvSpPr>
            <a:spLocks noChangeShapeType="1"/>
          </p:cNvSpPr>
          <p:nvPr/>
        </p:nvSpPr>
        <p:spPr bwMode="auto">
          <a:xfrm flipV="1">
            <a:off x="3089275" y="2733675"/>
            <a:ext cx="323850" cy="2127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5147" name="Text Box 112"/>
          <p:cNvSpPr txBox="1">
            <a:spLocks noChangeArrowheads="1"/>
          </p:cNvSpPr>
          <p:nvPr/>
        </p:nvSpPr>
        <p:spPr bwMode="auto">
          <a:xfrm>
            <a:off x="1168400" y="4914900"/>
            <a:ext cx="1422400"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63500" algn="ctr">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50000"/>
              </a:spcBef>
            </a:pPr>
            <a:endParaRPr lang="en-US" altLang="en-US"/>
          </a:p>
        </p:txBody>
      </p:sp>
      <p:sp>
        <p:nvSpPr>
          <p:cNvPr id="46" name="Title 1"/>
          <p:cNvSpPr>
            <a:spLocks noGrp="1"/>
          </p:cNvSpPr>
          <p:nvPr>
            <p:ph type="title"/>
          </p:nvPr>
        </p:nvSpPr>
        <p:spPr>
          <a:xfrm>
            <a:off x="2819401" y="-1"/>
            <a:ext cx="6324600" cy="986227"/>
          </a:xfrm>
        </p:spPr>
        <p:txBody>
          <a:bodyPr/>
          <a:lstStyle/>
          <a:p>
            <a:r>
              <a:rPr lang="en-US" sz="3200" dirty="0" smtClean="0"/>
              <a:t>Define the Change</a:t>
            </a:r>
            <a:endParaRPr lang="en-US" sz="3200" dirty="0"/>
          </a:p>
        </p:txBody>
      </p:sp>
    </p:spTree>
    <p:extLst>
      <p:ext uri="{BB962C8B-B14F-4D97-AF65-F5344CB8AC3E}">
        <p14:creationId xmlns:p14="http://schemas.microsoft.com/office/powerpoint/2010/main" val="23789804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fld id="{82F48831-A2BF-4C06-BE6E-16EE7D417CF3}" type="slidenum">
              <a:rPr lang="en-US" altLang="en-US" sz="800"/>
              <a:pPr/>
              <a:t>7</a:t>
            </a:fld>
            <a:endParaRPr lang="en-US" altLang="en-US" sz="800"/>
          </a:p>
        </p:txBody>
      </p:sp>
      <p:sp>
        <p:nvSpPr>
          <p:cNvPr id="8196" name="Rectangle 32"/>
          <p:cNvSpPr>
            <a:spLocks noChangeArrowheads="1"/>
          </p:cNvSpPr>
          <p:nvPr/>
        </p:nvSpPr>
        <p:spPr bwMode="auto">
          <a:xfrm>
            <a:off x="3516313" y="1312863"/>
            <a:ext cx="5464175" cy="32480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197" name="Rectangle 37"/>
          <p:cNvSpPr>
            <a:spLocks noChangeArrowheads="1"/>
          </p:cNvSpPr>
          <p:nvPr/>
        </p:nvSpPr>
        <p:spPr bwMode="auto">
          <a:xfrm>
            <a:off x="958850" y="4749800"/>
            <a:ext cx="8020050" cy="153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25000"/>
              </a:spcBef>
            </a:pPr>
            <a:r>
              <a:rPr lang="en-GB" altLang="en-US" sz="1200" b="1">
                <a:solidFill>
                  <a:srgbClr val="000099"/>
                </a:solidFill>
              </a:rPr>
              <a:t>Components:</a:t>
            </a:r>
          </a:p>
          <a:p>
            <a:pPr>
              <a:spcBef>
                <a:spcPct val="75000"/>
              </a:spcBef>
            </a:pPr>
            <a:r>
              <a:rPr lang="en-GB" altLang="en-US" sz="1000" b="1" u="sng">
                <a:solidFill>
                  <a:schemeClr val="tx1"/>
                </a:solidFill>
              </a:rPr>
              <a:t>Business Readiness Assessment / Planning</a:t>
            </a:r>
            <a:r>
              <a:rPr lang="en-GB" altLang="en-US" sz="1000">
                <a:solidFill>
                  <a:schemeClr val="tx1"/>
                </a:solidFill>
              </a:rPr>
              <a:t> – </a:t>
            </a:r>
            <a:r>
              <a:rPr lang="en-US" altLang="en-US" sz="1000">
                <a:solidFill>
                  <a:schemeClr val="tx1"/>
                </a:solidFill>
              </a:rPr>
              <a:t>Determines the readiness levels of business users with regard to upcoming changes; assessments uncover readiness gaps.  If gaps are identified through the readiness assessments, actions plans to close the gaps should be created and implemented prior to go-live.</a:t>
            </a:r>
            <a:endParaRPr lang="en-GB" altLang="en-US" sz="1000" i="1">
              <a:solidFill>
                <a:schemeClr val="tx1"/>
              </a:solidFill>
            </a:endParaRPr>
          </a:p>
          <a:p>
            <a:pPr>
              <a:spcBef>
                <a:spcPct val="75000"/>
              </a:spcBef>
            </a:pPr>
            <a:r>
              <a:rPr lang="en-GB" altLang="en-US" sz="1000" b="1" u="sng">
                <a:solidFill>
                  <a:schemeClr val="tx1"/>
                </a:solidFill>
              </a:rPr>
              <a:t>Communications</a:t>
            </a:r>
            <a:r>
              <a:rPr lang="en-GB" altLang="en-US" sz="1000">
                <a:solidFill>
                  <a:schemeClr val="tx1"/>
                </a:solidFill>
              </a:rPr>
              <a:t> - </a:t>
            </a:r>
            <a:r>
              <a:rPr lang="en-US" altLang="en-US" sz="1000">
                <a:solidFill>
                  <a:schemeClr val="tx1"/>
                </a:solidFill>
              </a:rPr>
              <a:t>Outlines the key messages that need to be communicated throughout the project. </a:t>
            </a:r>
            <a:endParaRPr lang="en-GB" altLang="en-US" sz="1000">
              <a:solidFill>
                <a:schemeClr val="tx1"/>
              </a:solidFill>
            </a:endParaRPr>
          </a:p>
          <a:p>
            <a:pPr>
              <a:spcBef>
                <a:spcPct val="75000"/>
              </a:spcBef>
            </a:pPr>
            <a:r>
              <a:rPr lang="en-GB" altLang="en-US" sz="1000" b="1" u="sng">
                <a:solidFill>
                  <a:schemeClr val="tx1"/>
                </a:solidFill>
              </a:rPr>
              <a:t>Business Engagement</a:t>
            </a:r>
            <a:r>
              <a:rPr lang="en-GB" altLang="en-US" sz="1000">
                <a:solidFill>
                  <a:schemeClr val="tx1"/>
                </a:solidFill>
              </a:rPr>
              <a:t> - </a:t>
            </a:r>
            <a:r>
              <a:rPr lang="en-US" altLang="en-US" sz="1000">
                <a:solidFill>
                  <a:schemeClr val="tx1"/>
                </a:solidFill>
              </a:rPr>
              <a:t>Defines the activities needed to bring the impacted audience to the required level of buy-in prior to go-live.</a:t>
            </a:r>
            <a:endParaRPr lang="en-GB" altLang="en-US" sz="1000">
              <a:solidFill>
                <a:schemeClr val="tx1"/>
              </a:solidFill>
            </a:endParaRPr>
          </a:p>
        </p:txBody>
      </p:sp>
      <p:sp>
        <p:nvSpPr>
          <p:cNvPr id="8198" name="Rectangle 36"/>
          <p:cNvSpPr>
            <a:spLocks noChangeArrowheads="1"/>
          </p:cNvSpPr>
          <p:nvPr/>
        </p:nvSpPr>
        <p:spPr bwMode="auto">
          <a:xfrm>
            <a:off x="944563" y="1312863"/>
            <a:ext cx="2478087" cy="3246437"/>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nvGrpSpPr>
          <p:cNvPr id="8199" name="Group 76"/>
          <p:cNvGrpSpPr>
            <a:grpSpLocks/>
          </p:cNvGrpSpPr>
          <p:nvPr/>
        </p:nvGrpSpPr>
        <p:grpSpPr bwMode="auto">
          <a:xfrm>
            <a:off x="954088" y="1414463"/>
            <a:ext cx="2403475" cy="2220912"/>
            <a:chOff x="617" y="1027"/>
            <a:chExt cx="1514" cy="1399"/>
          </a:xfrm>
        </p:grpSpPr>
        <p:sp>
          <p:nvSpPr>
            <p:cNvPr id="8234" name="Rectangle 33"/>
            <p:cNvSpPr>
              <a:spLocks noChangeArrowheads="1"/>
            </p:cNvSpPr>
            <p:nvPr/>
          </p:nvSpPr>
          <p:spPr bwMode="auto">
            <a:xfrm>
              <a:off x="617" y="1027"/>
              <a:ext cx="150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45720" rIns="45720">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50000"/>
                </a:spcBef>
                <a:buClr>
                  <a:srgbClr val="336699"/>
                </a:buClr>
              </a:pPr>
              <a:r>
                <a:rPr lang="en-US" altLang="en-US" sz="1000" b="1">
                  <a:solidFill>
                    <a:srgbClr val="003399"/>
                  </a:solidFill>
                </a:rPr>
                <a:t>Ongoing Monitoring of Changes:</a:t>
              </a:r>
              <a:endParaRPr lang="en-US" altLang="en-US" sz="1000">
                <a:solidFill>
                  <a:srgbClr val="003399"/>
                </a:solidFill>
              </a:endParaRPr>
            </a:p>
          </p:txBody>
        </p:sp>
        <p:sp>
          <p:nvSpPr>
            <p:cNvPr id="8235" name="Rectangle 38"/>
            <p:cNvSpPr>
              <a:spLocks noChangeArrowheads="1"/>
            </p:cNvSpPr>
            <p:nvPr/>
          </p:nvSpPr>
          <p:spPr bwMode="auto">
            <a:xfrm>
              <a:off x="654" y="1264"/>
              <a:ext cx="1477" cy="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75000"/>
                </a:spcBef>
                <a:buClr>
                  <a:srgbClr val="FF9900"/>
                </a:buClr>
                <a:buFont typeface="Wingdings" panose="05000000000000000000" pitchFamily="2" charset="2"/>
                <a:buChar char="§"/>
              </a:pPr>
              <a:r>
                <a:rPr lang="en-US" altLang="en-US" sz="1000">
                  <a:solidFill>
                    <a:schemeClr val="tx1"/>
                  </a:solidFill>
                </a:rPr>
                <a:t>Change Management is an iterative process that must be managed throughout the life of the project.</a:t>
              </a:r>
            </a:p>
            <a:p>
              <a:pPr>
                <a:spcBef>
                  <a:spcPct val="75000"/>
                </a:spcBef>
                <a:buClr>
                  <a:srgbClr val="FF9900"/>
                </a:buClr>
                <a:buFont typeface="Wingdings" panose="05000000000000000000" pitchFamily="2" charset="2"/>
                <a:buChar char="§"/>
              </a:pPr>
              <a:r>
                <a:rPr lang="en-GB" altLang="en-US" sz="1000">
                  <a:solidFill>
                    <a:schemeClr val="tx1"/>
                  </a:solidFill>
                </a:rPr>
                <a:t>The goal is to recognize the need for course corrections before go-live, not after.</a:t>
              </a:r>
            </a:p>
            <a:p>
              <a:pPr>
                <a:spcBef>
                  <a:spcPct val="75000"/>
                </a:spcBef>
                <a:buClr>
                  <a:srgbClr val="FF9900"/>
                </a:buClr>
                <a:buFont typeface="Wingdings" panose="05000000000000000000" pitchFamily="2" charset="2"/>
                <a:buChar char="§"/>
              </a:pPr>
              <a:r>
                <a:rPr lang="en-GB" altLang="en-US" sz="1000">
                  <a:solidFill>
                    <a:schemeClr val="tx1"/>
                  </a:solidFill>
                </a:rPr>
                <a:t>These steps build ownership in the solution throughout the organization.</a:t>
              </a:r>
            </a:p>
          </p:txBody>
        </p:sp>
      </p:grpSp>
      <p:grpSp>
        <p:nvGrpSpPr>
          <p:cNvPr id="8200" name="Group 78"/>
          <p:cNvGrpSpPr>
            <a:grpSpLocks/>
          </p:cNvGrpSpPr>
          <p:nvPr/>
        </p:nvGrpSpPr>
        <p:grpSpPr bwMode="auto">
          <a:xfrm>
            <a:off x="3621088" y="1316038"/>
            <a:ext cx="2005012" cy="1947862"/>
            <a:chOff x="2281" y="829"/>
            <a:chExt cx="1263" cy="1227"/>
          </a:xfrm>
        </p:grpSpPr>
        <p:sp>
          <p:nvSpPr>
            <p:cNvPr id="8227" name="Rectangle 42"/>
            <p:cNvSpPr>
              <a:spLocks noChangeArrowheads="1"/>
            </p:cNvSpPr>
            <p:nvPr/>
          </p:nvSpPr>
          <p:spPr bwMode="auto">
            <a:xfrm>
              <a:off x="2281" y="829"/>
              <a:ext cx="1235"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Define What Is Changing</a:t>
              </a:r>
              <a:endParaRPr lang="en-US" altLang="en-US" sz="1000" b="1">
                <a:solidFill>
                  <a:schemeClr val="tx1"/>
                </a:solidFill>
              </a:endParaRPr>
            </a:p>
          </p:txBody>
        </p:sp>
        <p:grpSp>
          <p:nvGrpSpPr>
            <p:cNvPr id="8228" name="Group 77"/>
            <p:cNvGrpSpPr>
              <a:grpSpLocks/>
            </p:cNvGrpSpPr>
            <p:nvPr/>
          </p:nvGrpSpPr>
          <p:grpSpPr bwMode="auto">
            <a:xfrm>
              <a:off x="2314" y="1068"/>
              <a:ext cx="1230" cy="988"/>
              <a:chOff x="2314" y="1068"/>
              <a:chExt cx="1230" cy="988"/>
            </a:xfrm>
          </p:grpSpPr>
          <p:sp>
            <p:nvSpPr>
              <p:cNvPr id="8229" name="Rectangle 44"/>
              <p:cNvSpPr>
                <a:spLocks noChangeArrowheads="1"/>
              </p:cNvSpPr>
              <p:nvPr/>
            </p:nvSpPr>
            <p:spPr bwMode="auto">
              <a:xfrm>
                <a:off x="3134" y="1068"/>
                <a:ext cx="213" cy="988"/>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30" name="Rectangle 45"/>
              <p:cNvSpPr>
                <a:spLocks noChangeArrowheads="1"/>
              </p:cNvSpPr>
              <p:nvPr/>
            </p:nvSpPr>
            <p:spPr bwMode="auto">
              <a:xfrm>
                <a:off x="2314" y="1068"/>
                <a:ext cx="793" cy="988"/>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31" name="Rectangle 46"/>
              <p:cNvSpPr>
                <a:spLocks noChangeArrowheads="1"/>
              </p:cNvSpPr>
              <p:nvPr/>
            </p:nvSpPr>
            <p:spPr bwMode="auto">
              <a:xfrm>
                <a:off x="2373" y="1248"/>
                <a:ext cx="705"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Font typeface="Wingdings" panose="05000000000000000000" pitchFamily="2" charset="2"/>
                  <a:buChar char="§"/>
                </a:pPr>
                <a:r>
                  <a:rPr lang="en-GB" altLang="en-US" sz="800" b="1">
                    <a:solidFill>
                      <a:schemeClr val="bg1"/>
                    </a:solidFill>
                  </a:rPr>
                  <a:t>Organization Design</a:t>
                </a:r>
              </a:p>
              <a:p>
                <a:pPr>
                  <a:lnSpc>
                    <a:spcPct val="125000"/>
                  </a:lnSpc>
                  <a:buFont typeface="Wingdings" panose="05000000000000000000" pitchFamily="2" charset="2"/>
                  <a:buChar char="§"/>
                </a:pPr>
                <a:r>
                  <a:rPr lang="en-GB" altLang="en-US" sz="800" b="1" u="sng">
                    <a:solidFill>
                      <a:schemeClr val="bg1"/>
                    </a:solidFill>
                  </a:rPr>
                  <a:t>Stakeholder Analysis</a:t>
                </a:r>
                <a:r>
                  <a:rPr lang="en-GB" altLang="en-US" sz="800" b="1">
                    <a:solidFill>
                      <a:schemeClr val="bg1"/>
                    </a:solidFill>
                  </a:rPr>
                  <a:t>*</a:t>
                </a:r>
              </a:p>
              <a:p>
                <a:pPr>
                  <a:lnSpc>
                    <a:spcPct val="125000"/>
                  </a:lnSpc>
                  <a:buFont typeface="Wingdings" panose="05000000000000000000" pitchFamily="2" charset="2"/>
                  <a:buChar char="§"/>
                </a:pPr>
                <a:r>
                  <a:rPr lang="en-GB" altLang="en-US" sz="800" b="1">
                    <a:solidFill>
                      <a:schemeClr val="bg1"/>
                    </a:solidFill>
                  </a:rPr>
                  <a:t>HR Alignment</a:t>
                </a:r>
                <a:endParaRPr lang="en-US" altLang="en-US" sz="800" b="1">
                  <a:solidFill>
                    <a:schemeClr val="bg1"/>
                  </a:solidFill>
                </a:endParaRPr>
              </a:p>
            </p:txBody>
          </p:sp>
          <p:sp>
            <p:nvSpPr>
              <p:cNvPr id="8232" name="Rectangle 47"/>
              <p:cNvSpPr>
                <a:spLocks noChangeArrowheads="1"/>
              </p:cNvSpPr>
              <p:nvPr/>
            </p:nvSpPr>
            <p:spPr bwMode="auto">
              <a:xfrm rot="-5400000">
                <a:off x="2816" y="1445"/>
                <a:ext cx="8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buFont typeface="Wingdings" panose="05000000000000000000" pitchFamily="2" charset="2"/>
                  <a:buChar char="§"/>
                </a:pPr>
                <a:r>
                  <a:rPr lang="en-GB" altLang="en-US" sz="800" b="1">
                    <a:solidFill>
                      <a:schemeClr val="bg1"/>
                    </a:solidFill>
                  </a:rPr>
                  <a:t> Business Impact</a:t>
                </a:r>
                <a:r>
                  <a:rPr lang="en-GB" altLang="en-US" sz="800" b="1" i="1">
                    <a:solidFill>
                      <a:schemeClr val="bg1"/>
                    </a:solidFill>
                    <a:latin typeface="Arial" panose="020B0604020202020204" pitchFamily="34" charset="0"/>
                  </a:rPr>
                  <a:t> </a:t>
                </a:r>
                <a:r>
                  <a:rPr lang="en-GB" altLang="en-US" sz="800" b="1">
                    <a:solidFill>
                      <a:schemeClr val="bg1"/>
                    </a:solidFill>
                  </a:rPr>
                  <a:t>Assessments</a:t>
                </a:r>
                <a:endParaRPr lang="en-US" altLang="en-US" sz="800" b="1">
                  <a:solidFill>
                    <a:schemeClr val="bg1"/>
                  </a:solidFill>
                </a:endParaRPr>
              </a:p>
            </p:txBody>
          </p:sp>
          <p:sp>
            <p:nvSpPr>
              <p:cNvPr id="8233" name="AutoShape 48"/>
              <p:cNvSpPr>
                <a:spLocks noChangeArrowheads="1"/>
              </p:cNvSpPr>
              <p:nvPr/>
            </p:nvSpPr>
            <p:spPr bwMode="auto">
              <a:xfrm rot="5400000">
                <a:off x="2968" y="1480"/>
                <a:ext cx="982" cy="170"/>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grpSp>
      <p:sp>
        <p:nvSpPr>
          <p:cNvPr id="8201" name="Line 50"/>
          <p:cNvSpPr>
            <a:spLocks noChangeShapeType="1"/>
          </p:cNvSpPr>
          <p:nvPr/>
        </p:nvSpPr>
        <p:spPr bwMode="auto">
          <a:xfrm>
            <a:off x="4367213" y="3686175"/>
            <a:ext cx="4137025" cy="0"/>
          </a:xfrm>
          <a:prstGeom prst="line">
            <a:avLst/>
          </a:prstGeom>
          <a:noFill/>
          <a:ln w="5715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8202" name="Rectangle 51"/>
          <p:cNvSpPr>
            <a:spLocks noChangeArrowheads="1"/>
          </p:cNvSpPr>
          <p:nvPr/>
        </p:nvSpPr>
        <p:spPr bwMode="auto">
          <a:xfrm>
            <a:off x="5091113" y="3862388"/>
            <a:ext cx="26733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pPr>
            <a:r>
              <a:rPr lang="en-GB" altLang="en-US" sz="800" b="1">
                <a:solidFill>
                  <a:schemeClr val="tx1"/>
                </a:solidFill>
              </a:rPr>
              <a:t>Business Readiness Assessment / Planning</a:t>
            </a:r>
          </a:p>
          <a:p>
            <a:pPr algn="ctr">
              <a:lnSpc>
                <a:spcPct val="125000"/>
              </a:lnSpc>
            </a:pPr>
            <a:r>
              <a:rPr lang="en-GB" altLang="en-US" sz="800" b="1" u="sng">
                <a:solidFill>
                  <a:schemeClr val="tx1"/>
                </a:solidFill>
              </a:rPr>
              <a:t>Communications</a:t>
            </a:r>
            <a:r>
              <a:rPr lang="en-GB" altLang="en-US" sz="800" b="1">
                <a:solidFill>
                  <a:schemeClr val="tx1"/>
                </a:solidFill>
              </a:rPr>
              <a:t>*</a:t>
            </a:r>
          </a:p>
          <a:p>
            <a:pPr algn="ctr">
              <a:lnSpc>
                <a:spcPct val="125000"/>
              </a:lnSpc>
            </a:pPr>
            <a:r>
              <a:rPr lang="en-GB" altLang="en-US" sz="800" b="1">
                <a:solidFill>
                  <a:schemeClr val="tx1"/>
                </a:solidFill>
              </a:rPr>
              <a:t>Business Engagement</a:t>
            </a:r>
            <a:endParaRPr lang="en-US" altLang="en-US" sz="800" b="1">
              <a:solidFill>
                <a:schemeClr val="tx1"/>
              </a:solidFill>
            </a:endParaRPr>
          </a:p>
        </p:txBody>
      </p:sp>
      <p:sp>
        <p:nvSpPr>
          <p:cNvPr id="8203" name="AutoShape 52"/>
          <p:cNvSpPr>
            <a:spLocks noChangeArrowheads="1"/>
          </p:cNvSpPr>
          <p:nvPr/>
        </p:nvSpPr>
        <p:spPr bwMode="auto">
          <a:xfrm>
            <a:off x="4716463" y="3638550"/>
            <a:ext cx="136525"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04" name="AutoShape 53"/>
          <p:cNvSpPr>
            <a:spLocks noChangeArrowheads="1"/>
          </p:cNvSpPr>
          <p:nvPr/>
        </p:nvSpPr>
        <p:spPr bwMode="auto">
          <a:xfrm>
            <a:off x="5818188" y="3638550"/>
            <a:ext cx="136525"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05" name="AutoShape 54"/>
          <p:cNvSpPr>
            <a:spLocks noChangeArrowheads="1"/>
          </p:cNvSpPr>
          <p:nvPr/>
        </p:nvSpPr>
        <p:spPr bwMode="auto">
          <a:xfrm>
            <a:off x="6919913" y="3638550"/>
            <a:ext cx="136525"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06" name="AutoShape 55"/>
          <p:cNvSpPr>
            <a:spLocks noChangeArrowheads="1"/>
          </p:cNvSpPr>
          <p:nvPr/>
        </p:nvSpPr>
        <p:spPr bwMode="auto">
          <a:xfrm>
            <a:off x="8070850" y="3638550"/>
            <a:ext cx="134938"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07" name="Rectangle 56"/>
          <p:cNvSpPr>
            <a:spLocks noChangeArrowheads="1"/>
          </p:cNvSpPr>
          <p:nvPr/>
        </p:nvSpPr>
        <p:spPr bwMode="auto">
          <a:xfrm>
            <a:off x="5232400" y="3479800"/>
            <a:ext cx="24272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Ongoing Monitoring of Changes</a:t>
            </a:r>
            <a:endParaRPr lang="en-US" altLang="en-US" sz="1000" b="1">
              <a:solidFill>
                <a:schemeClr val="tx1"/>
              </a:solidFill>
            </a:endParaRPr>
          </a:p>
        </p:txBody>
      </p:sp>
      <p:sp>
        <p:nvSpPr>
          <p:cNvPr id="8208" name="AutoShape 57"/>
          <p:cNvSpPr>
            <a:spLocks noChangeArrowheads="1"/>
          </p:cNvSpPr>
          <p:nvPr/>
        </p:nvSpPr>
        <p:spPr bwMode="auto">
          <a:xfrm>
            <a:off x="4016375" y="4154488"/>
            <a:ext cx="136525" cy="169862"/>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09" name="Rectangle 58"/>
          <p:cNvSpPr>
            <a:spLocks noChangeArrowheads="1"/>
          </p:cNvSpPr>
          <p:nvPr/>
        </p:nvSpPr>
        <p:spPr bwMode="auto">
          <a:xfrm>
            <a:off x="4157663" y="4186238"/>
            <a:ext cx="846137"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80000"/>
              </a:lnSpc>
            </a:pPr>
            <a:r>
              <a:rPr lang="en-GB" altLang="en-US" sz="800">
                <a:solidFill>
                  <a:schemeClr val="tx1"/>
                </a:solidFill>
              </a:rPr>
              <a:t>Check</a:t>
            </a:r>
            <a:r>
              <a:rPr lang="en-GB" altLang="en-US" sz="1200">
                <a:solidFill>
                  <a:schemeClr val="tx1"/>
                </a:solidFill>
                <a:latin typeface="Arial" panose="020B0604020202020204" pitchFamily="34" charset="0"/>
              </a:rPr>
              <a:t> </a:t>
            </a:r>
            <a:r>
              <a:rPr lang="en-GB" altLang="en-US" sz="800">
                <a:solidFill>
                  <a:schemeClr val="tx1"/>
                </a:solidFill>
              </a:rPr>
              <a:t>Points</a:t>
            </a:r>
            <a:endParaRPr lang="en-US" altLang="en-US" sz="800">
              <a:solidFill>
                <a:schemeClr val="tx1"/>
              </a:solidFill>
            </a:endParaRPr>
          </a:p>
        </p:txBody>
      </p:sp>
      <p:grpSp>
        <p:nvGrpSpPr>
          <p:cNvPr id="8210" name="Group 80"/>
          <p:cNvGrpSpPr>
            <a:grpSpLocks/>
          </p:cNvGrpSpPr>
          <p:nvPr/>
        </p:nvGrpSpPr>
        <p:grpSpPr bwMode="auto">
          <a:xfrm>
            <a:off x="8105775" y="1692275"/>
            <a:ext cx="871538" cy="1524000"/>
            <a:chOff x="5106" y="1066"/>
            <a:chExt cx="549" cy="960"/>
          </a:xfrm>
        </p:grpSpPr>
        <p:sp>
          <p:nvSpPr>
            <p:cNvPr id="8225" name="Rectangle 61"/>
            <p:cNvSpPr>
              <a:spLocks noChangeArrowheads="1"/>
            </p:cNvSpPr>
            <p:nvPr/>
          </p:nvSpPr>
          <p:spPr bwMode="auto">
            <a:xfrm>
              <a:off x="5112" y="1066"/>
              <a:ext cx="505" cy="960"/>
            </a:xfrm>
            <a:prstGeom prst="rect">
              <a:avLst/>
            </a:prstGeom>
            <a:solidFill>
              <a:srgbClr val="000099"/>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26" name="Rectangle 62"/>
            <p:cNvSpPr>
              <a:spLocks noChangeArrowheads="1"/>
            </p:cNvSpPr>
            <p:nvPr/>
          </p:nvSpPr>
          <p:spPr bwMode="auto">
            <a:xfrm>
              <a:off x="5106" y="1260"/>
              <a:ext cx="54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buFont typeface="Wingdings" panose="05000000000000000000" pitchFamily="2" charset="2"/>
                <a:buChar char="§"/>
              </a:pPr>
              <a:r>
                <a:rPr lang="en-GB" altLang="en-US" sz="800" b="1" i="1">
                  <a:solidFill>
                    <a:schemeClr val="bg1"/>
                  </a:solidFill>
                </a:rPr>
                <a:t> </a:t>
              </a:r>
              <a:r>
                <a:rPr lang="en-GB" altLang="en-US" sz="800" b="1" u="sng">
                  <a:solidFill>
                    <a:schemeClr val="bg1"/>
                  </a:solidFill>
                </a:rPr>
                <a:t>Benefits Realization / Value Delivery</a:t>
              </a:r>
              <a:endParaRPr lang="en-US" altLang="en-US" sz="800" b="1" u="sng">
                <a:solidFill>
                  <a:schemeClr val="bg1"/>
                </a:solidFill>
              </a:endParaRPr>
            </a:p>
          </p:txBody>
        </p:sp>
      </p:grpSp>
      <p:sp>
        <p:nvSpPr>
          <p:cNvPr id="8211" name="Rectangle 63"/>
          <p:cNvSpPr>
            <a:spLocks noChangeArrowheads="1"/>
          </p:cNvSpPr>
          <p:nvPr/>
        </p:nvSpPr>
        <p:spPr bwMode="auto">
          <a:xfrm>
            <a:off x="8126413" y="1316038"/>
            <a:ext cx="7683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Benefits</a:t>
            </a:r>
            <a:endParaRPr lang="en-US" altLang="en-US" sz="1000" b="1">
              <a:solidFill>
                <a:schemeClr val="tx1"/>
              </a:solidFill>
            </a:endParaRPr>
          </a:p>
        </p:txBody>
      </p:sp>
      <p:sp>
        <p:nvSpPr>
          <p:cNvPr id="8212" name="Rectangle 65"/>
          <p:cNvSpPr>
            <a:spLocks noChangeArrowheads="1"/>
          </p:cNvSpPr>
          <p:nvPr/>
        </p:nvSpPr>
        <p:spPr bwMode="auto">
          <a:xfrm>
            <a:off x="5934075" y="1316038"/>
            <a:ext cx="17748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Manage the Transition</a:t>
            </a:r>
            <a:endParaRPr lang="en-US" altLang="en-US" sz="1000" b="1">
              <a:solidFill>
                <a:schemeClr val="tx1"/>
              </a:solidFill>
            </a:endParaRPr>
          </a:p>
        </p:txBody>
      </p:sp>
      <p:grpSp>
        <p:nvGrpSpPr>
          <p:cNvPr id="8213" name="Group 83"/>
          <p:cNvGrpSpPr>
            <a:grpSpLocks/>
          </p:cNvGrpSpPr>
          <p:nvPr/>
        </p:nvGrpSpPr>
        <p:grpSpPr bwMode="auto">
          <a:xfrm>
            <a:off x="5707063" y="1490663"/>
            <a:ext cx="2054225" cy="1949450"/>
            <a:chOff x="3595" y="939"/>
            <a:chExt cx="1294" cy="1228"/>
          </a:xfrm>
        </p:grpSpPr>
        <p:sp>
          <p:nvSpPr>
            <p:cNvPr id="8220" name="Oval 68"/>
            <p:cNvSpPr>
              <a:spLocks noChangeArrowheads="1"/>
            </p:cNvSpPr>
            <p:nvPr/>
          </p:nvSpPr>
          <p:spPr bwMode="auto">
            <a:xfrm>
              <a:off x="3643" y="1002"/>
              <a:ext cx="1208" cy="1104"/>
            </a:xfrm>
            <a:prstGeom prst="ellipse">
              <a:avLst/>
            </a:prstGeom>
            <a:solidFill>
              <a:srgbClr val="0066FF"/>
            </a:solidFill>
            <a:ln w="12700" algn="ctr">
              <a:solidFill>
                <a:schemeClr val="tx1"/>
              </a:solidFill>
              <a:round/>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21" name="AutoShape 69"/>
            <p:cNvSpPr>
              <a:spLocks noChangeArrowheads="1"/>
            </p:cNvSpPr>
            <p:nvPr/>
          </p:nvSpPr>
          <p:spPr bwMode="auto">
            <a:xfrm rot="16200000" flipH="1">
              <a:off x="4187" y="2061"/>
              <a:ext cx="140" cy="72"/>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22" name="AutoShape 70"/>
            <p:cNvSpPr>
              <a:spLocks noChangeArrowheads="1"/>
            </p:cNvSpPr>
            <p:nvPr/>
          </p:nvSpPr>
          <p:spPr bwMode="auto">
            <a:xfrm rot="5400000">
              <a:off x="4187" y="973"/>
              <a:ext cx="140" cy="72"/>
            </a:xfrm>
            <a:prstGeom prst="triangle">
              <a:avLst>
                <a:gd name="adj" fmla="val 50000"/>
              </a:avLst>
            </a:prstGeom>
            <a:solidFill>
              <a:srgbClr val="FF6600"/>
            </a:solidFill>
            <a:ln w="12700" algn="ctr">
              <a:solidFill>
                <a:srgbClr val="FF6600"/>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23" name="AutoShape 71"/>
            <p:cNvSpPr>
              <a:spLocks noChangeArrowheads="1"/>
            </p:cNvSpPr>
            <p:nvPr/>
          </p:nvSpPr>
          <p:spPr bwMode="auto">
            <a:xfrm flipV="1">
              <a:off x="4794" y="1503"/>
              <a:ext cx="95" cy="107"/>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8224" name="AutoShape 72"/>
            <p:cNvSpPr>
              <a:spLocks noChangeArrowheads="1"/>
            </p:cNvSpPr>
            <p:nvPr/>
          </p:nvSpPr>
          <p:spPr bwMode="auto">
            <a:xfrm>
              <a:off x="3595" y="1504"/>
              <a:ext cx="95" cy="106"/>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sp>
        <p:nvSpPr>
          <p:cNvPr id="8214" name="AutoShape 73"/>
          <p:cNvSpPr>
            <a:spLocks noChangeArrowheads="1"/>
          </p:cNvSpPr>
          <p:nvPr/>
        </p:nvSpPr>
        <p:spPr bwMode="auto">
          <a:xfrm rot="5400000">
            <a:off x="7159625" y="2374900"/>
            <a:ext cx="1512888" cy="242888"/>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nvGrpSpPr>
          <p:cNvPr id="8215" name="Group 82"/>
          <p:cNvGrpSpPr>
            <a:grpSpLocks/>
          </p:cNvGrpSpPr>
          <p:nvPr/>
        </p:nvGrpSpPr>
        <p:grpSpPr bwMode="auto">
          <a:xfrm>
            <a:off x="5883275" y="1628775"/>
            <a:ext cx="1703388" cy="1684338"/>
            <a:chOff x="3706" y="1026"/>
            <a:chExt cx="1073" cy="1061"/>
          </a:xfrm>
          <a:solidFill>
            <a:schemeClr val="bg1">
              <a:lumMod val="50000"/>
            </a:schemeClr>
          </a:solidFill>
        </p:grpSpPr>
        <p:sp>
          <p:nvSpPr>
            <p:cNvPr id="8218" name="Rectangle 74"/>
            <p:cNvSpPr>
              <a:spLocks noChangeArrowheads="1"/>
            </p:cNvSpPr>
            <p:nvPr/>
          </p:nvSpPr>
          <p:spPr bwMode="auto">
            <a:xfrm>
              <a:off x="3706" y="1026"/>
              <a:ext cx="1073" cy="1061"/>
            </a:xfrm>
            <a:prstGeom prst="rect">
              <a:avLst/>
            </a:prstGeom>
            <a:grp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endParaRPr lang="en-US" altLang="en-US" sz="1000" b="1" i="1" u="sng">
                <a:solidFill>
                  <a:schemeClr val="tx1"/>
                </a:solidFill>
              </a:endParaRPr>
            </a:p>
            <a:p>
              <a:pPr algn="ctr"/>
              <a:endParaRPr lang="en-US" altLang="en-US"/>
            </a:p>
          </p:txBody>
        </p:sp>
        <p:sp>
          <p:nvSpPr>
            <p:cNvPr id="8219" name="Rectangle 75"/>
            <p:cNvSpPr>
              <a:spLocks noChangeArrowheads="1"/>
            </p:cNvSpPr>
            <p:nvPr/>
          </p:nvSpPr>
          <p:spPr bwMode="auto">
            <a:xfrm>
              <a:off x="3710" y="1034"/>
              <a:ext cx="1009" cy="10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Font typeface="Wingdings" panose="05000000000000000000" pitchFamily="2" charset="2"/>
                <a:buChar char="§"/>
              </a:pPr>
              <a:r>
                <a:rPr lang="en-GB" altLang="en-US" sz="800" b="1">
                  <a:solidFill>
                    <a:schemeClr val="bg1"/>
                  </a:solidFill>
                </a:rPr>
                <a:t>Change Guides</a:t>
              </a:r>
            </a:p>
            <a:p>
              <a:pPr>
                <a:lnSpc>
                  <a:spcPct val="125000"/>
                </a:lnSpc>
                <a:buFont typeface="Wingdings" panose="05000000000000000000" pitchFamily="2" charset="2"/>
                <a:buChar char="§"/>
              </a:pPr>
              <a:r>
                <a:rPr lang="en-GB" altLang="en-US" sz="800" b="1" u="sng">
                  <a:solidFill>
                    <a:schemeClr val="bg1"/>
                  </a:solidFill>
                </a:rPr>
                <a:t>Executive Ownership and Sponsorship</a:t>
              </a:r>
              <a:r>
                <a:rPr lang="en-GB" altLang="en-US" sz="800" b="1">
                  <a:solidFill>
                    <a:schemeClr val="bg1"/>
                  </a:solidFill>
                </a:rPr>
                <a:t>*</a:t>
              </a:r>
            </a:p>
            <a:p>
              <a:pPr>
                <a:lnSpc>
                  <a:spcPct val="125000"/>
                </a:lnSpc>
                <a:buFont typeface="Wingdings" panose="05000000000000000000" pitchFamily="2" charset="2"/>
                <a:buChar char="§"/>
              </a:pPr>
              <a:r>
                <a:rPr lang="en-GB" altLang="en-US" sz="800" b="1">
                  <a:solidFill>
                    <a:schemeClr val="bg1"/>
                  </a:solidFill>
                </a:rPr>
                <a:t>Role Identification and Mapping</a:t>
              </a:r>
            </a:p>
            <a:p>
              <a:pPr>
                <a:lnSpc>
                  <a:spcPct val="125000"/>
                </a:lnSpc>
                <a:buFont typeface="Wingdings" panose="05000000000000000000" pitchFamily="2" charset="2"/>
                <a:buChar char="§"/>
              </a:pPr>
              <a:r>
                <a:rPr lang="en-GB" altLang="en-US" sz="800" b="1" u="sng">
                  <a:solidFill>
                    <a:schemeClr val="bg1"/>
                  </a:solidFill>
                </a:rPr>
                <a:t>Training Design, Development, and Deployment</a:t>
              </a:r>
              <a:r>
                <a:rPr lang="en-GB" altLang="en-US" sz="800" b="1">
                  <a:solidFill>
                    <a:schemeClr val="bg1"/>
                  </a:solidFill>
                </a:rPr>
                <a:t>*</a:t>
              </a:r>
            </a:p>
            <a:p>
              <a:pPr>
                <a:lnSpc>
                  <a:spcPct val="125000"/>
                </a:lnSpc>
                <a:buFont typeface="Wingdings" panose="05000000000000000000" pitchFamily="2" charset="2"/>
                <a:buChar char="§"/>
              </a:pPr>
              <a:r>
                <a:rPr lang="en-GB" altLang="en-US" sz="800" b="1" u="sng">
                  <a:solidFill>
                    <a:schemeClr val="bg1"/>
                  </a:solidFill>
                </a:rPr>
                <a:t>Deployment Planning</a:t>
              </a:r>
              <a:r>
                <a:rPr lang="en-GB" altLang="en-US" sz="800" b="1">
                  <a:solidFill>
                    <a:schemeClr val="bg1"/>
                  </a:solidFill>
                </a:rPr>
                <a:t>*</a:t>
              </a:r>
              <a:endParaRPr lang="en-US" altLang="en-US" sz="800" b="1">
                <a:solidFill>
                  <a:schemeClr val="bg1"/>
                </a:solidFill>
              </a:endParaRPr>
            </a:p>
          </p:txBody>
        </p:sp>
      </p:grpSp>
      <p:sp>
        <p:nvSpPr>
          <p:cNvPr id="8216" name="Line 35"/>
          <p:cNvSpPr>
            <a:spLocks noChangeShapeType="1"/>
          </p:cNvSpPr>
          <p:nvPr/>
        </p:nvSpPr>
        <p:spPr bwMode="auto">
          <a:xfrm flipH="1" flipV="1">
            <a:off x="3124200" y="2847975"/>
            <a:ext cx="2146300" cy="684213"/>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8217" name="Oval 34"/>
          <p:cNvSpPr>
            <a:spLocks noChangeArrowheads="1"/>
          </p:cNvSpPr>
          <p:nvPr/>
        </p:nvSpPr>
        <p:spPr bwMode="auto">
          <a:xfrm>
            <a:off x="4838700" y="3352800"/>
            <a:ext cx="3187700" cy="11684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5" name="Title 1"/>
          <p:cNvSpPr>
            <a:spLocks noGrp="1"/>
          </p:cNvSpPr>
          <p:nvPr>
            <p:ph type="title"/>
          </p:nvPr>
        </p:nvSpPr>
        <p:spPr>
          <a:xfrm>
            <a:off x="2819401" y="-1"/>
            <a:ext cx="6324600" cy="986227"/>
          </a:xfrm>
        </p:spPr>
        <p:txBody>
          <a:bodyPr/>
          <a:lstStyle/>
          <a:p>
            <a:r>
              <a:rPr lang="en-US" sz="3200" dirty="0" smtClean="0"/>
              <a:t>Monitor the Progress</a:t>
            </a:r>
            <a:endParaRPr lang="en-US" sz="3200" dirty="0"/>
          </a:p>
        </p:txBody>
      </p:sp>
    </p:spTree>
    <p:extLst>
      <p:ext uri="{BB962C8B-B14F-4D97-AF65-F5344CB8AC3E}">
        <p14:creationId xmlns:p14="http://schemas.microsoft.com/office/powerpoint/2010/main" val="10474413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fld id="{497060E8-86A4-43DB-9FCA-60A2430A7149}" type="slidenum">
              <a:rPr lang="en-US" altLang="en-US" sz="800"/>
              <a:pPr/>
              <a:t>8</a:t>
            </a:fld>
            <a:endParaRPr lang="en-US" altLang="en-US" sz="800"/>
          </a:p>
        </p:txBody>
      </p:sp>
      <p:sp>
        <p:nvSpPr>
          <p:cNvPr id="6148" name="Rectangle 32"/>
          <p:cNvSpPr>
            <a:spLocks noChangeArrowheads="1"/>
          </p:cNvSpPr>
          <p:nvPr/>
        </p:nvSpPr>
        <p:spPr bwMode="auto">
          <a:xfrm>
            <a:off x="3440113" y="1211263"/>
            <a:ext cx="5540375" cy="30321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49" name="Rectangle 37"/>
          <p:cNvSpPr>
            <a:spLocks noChangeArrowheads="1"/>
          </p:cNvSpPr>
          <p:nvPr/>
        </p:nvSpPr>
        <p:spPr bwMode="auto">
          <a:xfrm>
            <a:off x="1047750" y="4229100"/>
            <a:ext cx="7931150" cy="233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25000"/>
              </a:spcBef>
            </a:pPr>
            <a:r>
              <a:rPr lang="en-GB" altLang="en-US" sz="1200" b="1">
                <a:solidFill>
                  <a:schemeClr val="accent2"/>
                </a:solidFill>
              </a:rPr>
              <a:t>Components:</a:t>
            </a:r>
          </a:p>
          <a:p>
            <a:pPr>
              <a:spcBef>
                <a:spcPct val="50000"/>
              </a:spcBef>
            </a:pPr>
            <a:r>
              <a:rPr lang="en-GB" altLang="en-US" sz="1000" b="1" u="sng">
                <a:solidFill>
                  <a:schemeClr val="tx1"/>
                </a:solidFill>
              </a:rPr>
              <a:t>Change Guides</a:t>
            </a:r>
            <a:r>
              <a:rPr lang="en-GB" altLang="en-US" sz="1000">
                <a:solidFill>
                  <a:schemeClr val="tx1"/>
                </a:solidFill>
              </a:rPr>
              <a:t> – Package the impacts gathered through the Business Impact Assessments and communicate to impacted users prior to their formal training to ensure they are fully prepared and oriented to the major changes. </a:t>
            </a:r>
          </a:p>
          <a:p>
            <a:pPr>
              <a:spcBef>
                <a:spcPct val="50000"/>
              </a:spcBef>
            </a:pPr>
            <a:r>
              <a:rPr lang="en-GB" altLang="en-US" sz="1000" b="1" u="sng">
                <a:solidFill>
                  <a:schemeClr val="tx1"/>
                </a:solidFill>
              </a:rPr>
              <a:t>Executive Ownership and Sponsorship</a:t>
            </a:r>
            <a:r>
              <a:rPr lang="en-GB" altLang="en-US" sz="1000" b="1">
                <a:solidFill>
                  <a:schemeClr val="tx1"/>
                </a:solidFill>
              </a:rPr>
              <a:t> </a:t>
            </a:r>
            <a:r>
              <a:rPr lang="en-GB" altLang="en-US" sz="1000">
                <a:solidFill>
                  <a:schemeClr val="tx1"/>
                </a:solidFill>
              </a:rPr>
              <a:t>– Identifies activities and behaviors that executive leadership must engage in to provide navigation towards the future environment, lead the organization in that direction, and build a sense of ownership over time</a:t>
            </a:r>
            <a:r>
              <a:rPr lang="en-US" altLang="en-US" sz="1000">
                <a:solidFill>
                  <a:schemeClr val="tx1"/>
                </a:solidFill>
              </a:rPr>
              <a:t>.</a:t>
            </a:r>
            <a:endParaRPr lang="en-GB" altLang="en-US" sz="1000">
              <a:solidFill>
                <a:schemeClr val="tx1"/>
              </a:solidFill>
            </a:endParaRPr>
          </a:p>
          <a:p>
            <a:pPr>
              <a:spcBef>
                <a:spcPct val="50000"/>
              </a:spcBef>
            </a:pPr>
            <a:r>
              <a:rPr lang="en-GB" altLang="en-US" sz="1000" b="1" u="sng">
                <a:solidFill>
                  <a:schemeClr val="tx1"/>
                </a:solidFill>
              </a:rPr>
              <a:t>Role Identification and Mapping</a:t>
            </a:r>
            <a:r>
              <a:rPr lang="en-GB" altLang="en-US" sz="1000">
                <a:solidFill>
                  <a:schemeClr val="tx1"/>
                </a:solidFill>
              </a:rPr>
              <a:t> - G</a:t>
            </a:r>
            <a:r>
              <a:rPr lang="en-US" altLang="en-US" sz="1000">
                <a:solidFill>
                  <a:schemeClr val="tx1"/>
                </a:solidFill>
              </a:rPr>
              <a:t>roups the organization into targeted roles for change management interventions.</a:t>
            </a:r>
            <a:endParaRPr lang="en-GB" altLang="en-US" sz="1000">
              <a:solidFill>
                <a:schemeClr val="tx1"/>
              </a:solidFill>
            </a:endParaRPr>
          </a:p>
          <a:p>
            <a:pPr>
              <a:spcBef>
                <a:spcPct val="50000"/>
              </a:spcBef>
            </a:pPr>
            <a:r>
              <a:rPr lang="en-GB" altLang="en-US" sz="1000" b="1" u="sng">
                <a:solidFill>
                  <a:schemeClr val="tx1"/>
                </a:solidFill>
              </a:rPr>
              <a:t>Training Design, Development, and Deployment</a:t>
            </a:r>
            <a:r>
              <a:rPr lang="en-GB" altLang="en-US" sz="1000">
                <a:solidFill>
                  <a:schemeClr val="tx1"/>
                </a:solidFill>
              </a:rPr>
              <a:t> - </a:t>
            </a:r>
            <a:r>
              <a:rPr lang="en-US" altLang="en-US" sz="1000">
                <a:solidFill>
                  <a:schemeClr val="tx1"/>
                </a:solidFill>
              </a:rPr>
              <a:t>Defines how the project will build the necessary process and system capability in the impacted user groups through performance support (job aids, coaching, knowledge systems, practice scenarios, and simulations). </a:t>
            </a:r>
            <a:endParaRPr lang="en-GB" altLang="en-US" sz="1000">
              <a:solidFill>
                <a:schemeClr val="tx1"/>
              </a:solidFill>
            </a:endParaRPr>
          </a:p>
          <a:p>
            <a:pPr>
              <a:spcBef>
                <a:spcPct val="50000"/>
              </a:spcBef>
            </a:pPr>
            <a:r>
              <a:rPr lang="en-GB" altLang="en-US" sz="1000" b="1" u="sng">
                <a:solidFill>
                  <a:schemeClr val="tx1"/>
                </a:solidFill>
              </a:rPr>
              <a:t>Deployment Planning</a:t>
            </a:r>
            <a:r>
              <a:rPr lang="en-GB" altLang="en-US" sz="1000">
                <a:solidFill>
                  <a:schemeClr val="tx1"/>
                </a:solidFill>
              </a:rPr>
              <a:t> – Aligns agreement around all relevant pieces of the deployment which need to be considered, defined, resolved, or require action to enable implementation.</a:t>
            </a:r>
          </a:p>
        </p:txBody>
      </p:sp>
      <p:grpSp>
        <p:nvGrpSpPr>
          <p:cNvPr id="6150" name="Group 77"/>
          <p:cNvGrpSpPr>
            <a:grpSpLocks/>
          </p:cNvGrpSpPr>
          <p:nvPr/>
        </p:nvGrpSpPr>
        <p:grpSpPr bwMode="auto">
          <a:xfrm>
            <a:off x="3532188" y="1201738"/>
            <a:ext cx="2005012" cy="1947862"/>
            <a:chOff x="2225" y="757"/>
            <a:chExt cx="1263" cy="1227"/>
          </a:xfrm>
        </p:grpSpPr>
        <p:sp>
          <p:nvSpPr>
            <p:cNvPr id="6180" name="Rectangle 42"/>
            <p:cNvSpPr>
              <a:spLocks noChangeArrowheads="1"/>
            </p:cNvSpPr>
            <p:nvPr/>
          </p:nvSpPr>
          <p:spPr bwMode="auto">
            <a:xfrm>
              <a:off x="2225" y="757"/>
              <a:ext cx="1235" cy="1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Define What Is Changing</a:t>
              </a:r>
              <a:endParaRPr lang="en-US" altLang="en-US" sz="1000" b="1">
                <a:solidFill>
                  <a:schemeClr val="tx1"/>
                </a:solidFill>
              </a:endParaRPr>
            </a:p>
          </p:txBody>
        </p:sp>
        <p:grpSp>
          <p:nvGrpSpPr>
            <p:cNvPr id="6181" name="Group 76"/>
            <p:cNvGrpSpPr>
              <a:grpSpLocks/>
            </p:cNvGrpSpPr>
            <p:nvPr/>
          </p:nvGrpSpPr>
          <p:grpSpPr bwMode="auto">
            <a:xfrm>
              <a:off x="2258" y="996"/>
              <a:ext cx="1230" cy="988"/>
              <a:chOff x="2258" y="996"/>
              <a:chExt cx="1230" cy="988"/>
            </a:xfrm>
          </p:grpSpPr>
          <p:sp>
            <p:nvSpPr>
              <p:cNvPr id="6182" name="Rectangle 44"/>
              <p:cNvSpPr>
                <a:spLocks noChangeArrowheads="1"/>
              </p:cNvSpPr>
              <p:nvPr/>
            </p:nvSpPr>
            <p:spPr bwMode="auto">
              <a:xfrm>
                <a:off x="3078" y="996"/>
                <a:ext cx="213" cy="988"/>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83" name="Rectangle 45"/>
              <p:cNvSpPr>
                <a:spLocks noChangeArrowheads="1"/>
              </p:cNvSpPr>
              <p:nvPr/>
            </p:nvSpPr>
            <p:spPr bwMode="auto">
              <a:xfrm>
                <a:off x="2258" y="996"/>
                <a:ext cx="793" cy="988"/>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84" name="Rectangle 46"/>
              <p:cNvSpPr>
                <a:spLocks noChangeArrowheads="1"/>
              </p:cNvSpPr>
              <p:nvPr/>
            </p:nvSpPr>
            <p:spPr bwMode="auto">
              <a:xfrm>
                <a:off x="2317" y="1176"/>
                <a:ext cx="698" cy="6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Font typeface="Wingdings" panose="05000000000000000000" pitchFamily="2" charset="2"/>
                  <a:buChar char="§"/>
                </a:pPr>
                <a:r>
                  <a:rPr lang="en-GB" altLang="en-US" sz="800" b="1">
                    <a:solidFill>
                      <a:schemeClr val="bg1"/>
                    </a:solidFill>
                  </a:rPr>
                  <a:t>Organization Design</a:t>
                </a:r>
              </a:p>
              <a:p>
                <a:pPr>
                  <a:lnSpc>
                    <a:spcPct val="125000"/>
                  </a:lnSpc>
                  <a:buFont typeface="Wingdings" panose="05000000000000000000" pitchFamily="2" charset="2"/>
                  <a:buChar char="§"/>
                </a:pPr>
                <a:r>
                  <a:rPr lang="en-GB" altLang="en-US" sz="800" b="1" u="sng">
                    <a:solidFill>
                      <a:schemeClr val="bg1"/>
                    </a:solidFill>
                  </a:rPr>
                  <a:t>Stakeholder Analysis</a:t>
                </a:r>
                <a:r>
                  <a:rPr lang="en-GB" altLang="en-US" sz="800" b="1">
                    <a:solidFill>
                      <a:schemeClr val="bg1"/>
                    </a:solidFill>
                  </a:rPr>
                  <a:t>*</a:t>
                </a:r>
              </a:p>
              <a:p>
                <a:pPr>
                  <a:lnSpc>
                    <a:spcPct val="125000"/>
                  </a:lnSpc>
                  <a:buFont typeface="Wingdings" panose="05000000000000000000" pitchFamily="2" charset="2"/>
                  <a:buChar char="§"/>
                </a:pPr>
                <a:r>
                  <a:rPr lang="en-GB" altLang="en-US" sz="800" b="1">
                    <a:solidFill>
                      <a:schemeClr val="bg1"/>
                    </a:solidFill>
                  </a:rPr>
                  <a:t>HR Alignment</a:t>
                </a:r>
                <a:endParaRPr lang="en-US" altLang="en-US" sz="800" b="1">
                  <a:solidFill>
                    <a:schemeClr val="bg1"/>
                  </a:solidFill>
                </a:endParaRPr>
              </a:p>
            </p:txBody>
          </p:sp>
          <p:sp>
            <p:nvSpPr>
              <p:cNvPr id="6185" name="Rectangle 47"/>
              <p:cNvSpPr>
                <a:spLocks noChangeArrowheads="1"/>
              </p:cNvSpPr>
              <p:nvPr/>
            </p:nvSpPr>
            <p:spPr bwMode="auto">
              <a:xfrm rot="-5400000">
                <a:off x="2760" y="1373"/>
                <a:ext cx="8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buFont typeface="Wingdings" panose="05000000000000000000" pitchFamily="2" charset="2"/>
                  <a:buChar char="§"/>
                </a:pPr>
                <a:r>
                  <a:rPr lang="en-GB" altLang="en-US" sz="800" b="1">
                    <a:solidFill>
                      <a:schemeClr val="bg1"/>
                    </a:solidFill>
                  </a:rPr>
                  <a:t> Business Impact</a:t>
                </a:r>
                <a:r>
                  <a:rPr lang="en-GB" altLang="en-US" sz="800" b="1" i="1">
                    <a:solidFill>
                      <a:schemeClr val="bg1"/>
                    </a:solidFill>
                    <a:latin typeface="Arial" panose="020B0604020202020204" pitchFamily="34" charset="0"/>
                  </a:rPr>
                  <a:t> </a:t>
                </a:r>
                <a:r>
                  <a:rPr lang="en-GB" altLang="en-US" sz="800" b="1">
                    <a:solidFill>
                      <a:schemeClr val="bg1"/>
                    </a:solidFill>
                  </a:rPr>
                  <a:t>Assessments</a:t>
                </a:r>
                <a:endParaRPr lang="en-US" altLang="en-US" sz="800" b="1">
                  <a:solidFill>
                    <a:schemeClr val="bg1"/>
                  </a:solidFill>
                </a:endParaRPr>
              </a:p>
            </p:txBody>
          </p:sp>
          <p:sp>
            <p:nvSpPr>
              <p:cNvPr id="6186" name="AutoShape 48"/>
              <p:cNvSpPr>
                <a:spLocks noChangeArrowheads="1"/>
              </p:cNvSpPr>
              <p:nvPr/>
            </p:nvSpPr>
            <p:spPr bwMode="auto">
              <a:xfrm rot="5400000">
                <a:off x="2912" y="1408"/>
                <a:ext cx="982" cy="170"/>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grpSp>
      <p:sp>
        <p:nvSpPr>
          <p:cNvPr id="6151" name="Line 50"/>
          <p:cNvSpPr>
            <a:spLocks noChangeShapeType="1"/>
          </p:cNvSpPr>
          <p:nvPr/>
        </p:nvSpPr>
        <p:spPr bwMode="auto">
          <a:xfrm>
            <a:off x="4278313" y="3571875"/>
            <a:ext cx="4137025" cy="0"/>
          </a:xfrm>
          <a:prstGeom prst="line">
            <a:avLst/>
          </a:prstGeom>
          <a:noFill/>
          <a:ln w="5715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6152" name="Rectangle 51"/>
          <p:cNvSpPr>
            <a:spLocks noChangeArrowheads="1"/>
          </p:cNvSpPr>
          <p:nvPr/>
        </p:nvSpPr>
        <p:spPr bwMode="auto">
          <a:xfrm>
            <a:off x="5002213" y="3748088"/>
            <a:ext cx="2673350"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pPr>
            <a:r>
              <a:rPr lang="en-GB" altLang="en-US" sz="800" b="1">
                <a:solidFill>
                  <a:schemeClr val="tx1"/>
                </a:solidFill>
              </a:rPr>
              <a:t>Business Readiness Assessment / Planning</a:t>
            </a:r>
          </a:p>
          <a:p>
            <a:pPr algn="ctr">
              <a:lnSpc>
                <a:spcPct val="125000"/>
              </a:lnSpc>
            </a:pPr>
            <a:r>
              <a:rPr lang="en-GB" altLang="en-US" sz="800" b="1" u="sng">
                <a:solidFill>
                  <a:schemeClr val="tx1"/>
                </a:solidFill>
              </a:rPr>
              <a:t>Communications</a:t>
            </a:r>
            <a:r>
              <a:rPr lang="en-GB" altLang="en-US" sz="800" b="1">
                <a:solidFill>
                  <a:schemeClr val="tx1"/>
                </a:solidFill>
              </a:rPr>
              <a:t>*</a:t>
            </a:r>
          </a:p>
          <a:p>
            <a:pPr algn="ctr">
              <a:lnSpc>
                <a:spcPct val="125000"/>
              </a:lnSpc>
            </a:pPr>
            <a:r>
              <a:rPr lang="en-GB" altLang="en-US" sz="800" b="1">
                <a:solidFill>
                  <a:schemeClr val="tx1"/>
                </a:solidFill>
              </a:rPr>
              <a:t>Business Engagement</a:t>
            </a:r>
            <a:endParaRPr lang="en-US" altLang="en-US" sz="800" b="1">
              <a:solidFill>
                <a:schemeClr val="tx1"/>
              </a:solidFill>
            </a:endParaRPr>
          </a:p>
        </p:txBody>
      </p:sp>
      <p:sp>
        <p:nvSpPr>
          <p:cNvPr id="6153" name="AutoShape 52"/>
          <p:cNvSpPr>
            <a:spLocks noChangeArrowheads="1"/>
          </p:cNvSpPr>
          <p:nvPr/>
        </p:nvSpPr>
        <p:spPr bwMode="auto">
          <a:xfrm>
            <a:off x="4627563" y="3524250"/>
            <a:ext cx="136525"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54" name="AutoShape 53"/>
          <p:cNvSpPr>
            <a:spLocks noChangeArrowheads="1"/>
          </p:cNvSpPr>
          <p:nvPr/>
        </p:nvSpPr>
        <p:spPr bwMode="auto">
          <a:xfrm>
            <a:off x="5729288" y="3524250"/>
            <a:ext cx="136525"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55" name="AutoShape 54"/>
          <p:cNvSpPr>
            <a:spLocks noChangeArrowheads="1"/>
          </p:cNvSpPr>
          <p:nvPr/>
        </p:nvSpPr>
        <p:spPr bwMode="auto">
          <a:xfrm>
            <a:off x="6831013" y="3524250"/>
            <a:ext cx="136525"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56" name="AutoShape 55"/>
          <p:cNvSpPr>
            <a:spLocks noChangeArrowheads="1"/>
          </p:cNvSpPr>
          <p:nvPr/>
        </p:nvSpPr>
        <p:spPr bwMode="auto">
          <a:xfrm>
            <a:off x="7981950" y="3524250"/>
            <a:ext cx="134938" cy="16986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57" name="Rectangle 56"/>
          <p:cNvSpPr>
            <a:spLocks noChangeArrowheads="1"/>
          </p:cNvSpPr>
          <p:nvPr/>
        </p:nvSpPr>
        <p:spPr bwMode="auto">
          <a:xfrm>
            <a:off x="5143500" y="3365500"/>
            <a:ext cx="2427288" cy="214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Ongoing Monitoring of Changes</a:t>
            </a:r>
            <a:endParaRPr lang="en-US" altLang="en-US" sz="1000" b="1">
              <a:solidFill>
                <a:schemeClr val="tx1"/>
              </a:solidFill>
            </a:endParaRPr>
          </a:p>
        </p:txBody>
      </p:sp>
      <p:sp>
        <p:nvSpPr>
          <p:cNvPr id="6158" name="AutoShape 57"/>
          <p:cNvSpPr>
            <a:spLocks noChangeArrowheads="1"/>
          </p:cNvSpPr>
          <p:nvPr/>
        </p:nvSpPr>
        <p:spPr bwMode="auto">
          <a:xfrm>
            <a:off x="3927475" y="4040188"/>
            <a:ext cx="136525" cy="169862"/>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59" name="Rectangle 58"/>
          <p:cNvSpPr>
            <a:spLocks noChangeArrowheads="1"/>
          </p:cNvSpPr>
          <p:nvPr/>
        </p:nvSpPr>
        <p:spPr bwMode="auto">
          <a:xfrm>
            <a:off x="4068763" y="4071938"/>
            <a:ext cx="846137" cy="23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80000"/>
              </a:lnSpc>
            </a:pPr>
            <a:r>
              <a:rPr lang="en-GB" altLang="en-US" sz="800">
                <a:solidFill>
                  <a:schemeClr val="tx1"/>
                </a:solidFill>
              </a:rPr>
              <a:t>Check</a:t>
            </a:r>
            <a:r>
              <a:rPr lang="en-GB" altLang="en-US" sz="1200">
                <a:solidFill>
                  <a:schemeClr val="tx1"/>
                </a:solidFill>
                <a:latin typeface="Arial" panose="020B0604020202020204" pitchFamily="34" charset="0"/>
              </a:rPr>
              <a:t> </a:t>
            </a:r>
            <a:r>
              <a:rPr lang="en-GB" altLang="en-US" sz="800">
                <a:solidFill>
                  <a:schemeClr val="tx1"/>
                </a:solidFill>
              </a:rPr>
              <a:t>Points</a:t>
            </a:r>
            <a:endParaRPr lang="en-US" altLang="en-US" sz="800">
              <a:solidFill>
                <a:schemeClr val="tx1"/>
              </a:solidFill>
            </a:endParaRPr>
          </a:p>
        </p:txBody>
      </p:sp>
      <p:grpSp>
        <p:nvGrpSpPr>
          <p:cNvPr id="6160" name="Group 80"/>
          <p:cNvGrpSpPr>
            <a:grpSpLocks/>
          </p:cNvGrpSpPr>
          <p:nvPr/>
        </p:nvGrpSpPr>
        <p:grpSpPr bwMode="auto">
          <a:xfrm>
            <a:off x="8016875" y="1577975"/>
            <a:ext cx="839788" cy="1524000"/>
            <a:chOff x="5050" y="994"/>
            <a:chExt cx="529" cy="960"/>
          </a:xfrm>
        </p:grpSpPr>
        <p:sp>
          <p:nvSpPr>
            <p:cNvPr id="6178" name="Rectangle 61"/>
            <p:cNvSpPr>
              <a:spLocks noChangeArrowheads="1"/>
            </p:cNvSpPr>
            <p:nvPr/>
          </p:nvSpPr>
          <p:spPr bwMode="auto">
            <a:xfrm>
              <a:off x="5056" y="994"/>
              <a:ext cx="505" cy="960"/>
            </a:xfrm>
            <a:prstGeom prst="rect">
              <a:avLst/>
            </a:prstGeom>
            <a:solidFill>
              <a:srgbClr val="000099"/>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79" name="Rectangle 62"/>
            <p:cNvSpPr>
              <a:spLocks noChangeArrowheads="1"/>
            </p:cNvSpPr>
            <p:nvPr/>
          </p:nvSpPr>
          <p:spPr bwMode="auto">
            <a:xfrm>
              <a:off x="5050" y="1188"/>
              <a:ext cx="529"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buFont typeface="Wingdings" panose="05000000000000000000" pitchFamily="2" charset="2"/>
                <a:buChar char="§"/>
              </a:pPr>
              <a:r>
                <a:rPr lang="en-GB" altLang="en-US" sz="800" b="1">
                  <a:solidFill>
                    <a:schemeClr val="bg1"/>
                  </a:solidFill>
                </a:rPr>
                <a:t> </a:t>
              </a:r>
              <a:r>
                <a:rPr lang="en-GB" altLang="en-US" sz="800" b="1" u="sng">
                  <a:solidFill>
                    <a:schemeClr val="bg1"/>
                  </a:solidFill>
                </a:rPr>
                <a:t>Benefits Realization / Value Delivery</a:t>
              </a:r>
              <a:endParaRPr lang="en-US" altLang="en-US" sz="800" b="1" u="sng">
                <a:solidFill>
                  <a:schemeClr val="bg1"/>
                </a:solidFill>
              </a:endParaRPr>
            </a:p>
          </p:txBody>
        </p:sp>
      </p:grpSp>
      <p:sp>
        <p:nvSpPr>
          <p:cNvPr id="6161" name="Rectangle 63"/>
          <p:cNvSpPr>
            <a:spLocks noChangeArrowheads="1"/>
          </p:cNvSpPr>
          <p:nvPr/>
        </p:nvSpPr>
        <p:spPr bwMode="auto">
          <a:xfrm>
            <a:off x="8037513" y="1201738"/>
            <a:ext cx="7683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Benefits</a:t>
            </a:r>
            <a:endParaRPr lang="en-US" altLang="en-US" sz="1000" b="1">
              <a:solidFill>
                <a:schemeClr val="tx1"/>
              </a:solidFill>
            </a:endParaRPr>
          </a:p>
        </p:txBody>
      </p:sp>
      <p:sp>
        <p:nvSpPr>
          <p:cNvPr id="6162" name="Rectangle 65"/>
          <p:cNvSpPr>
            <a:spLocks noChangeArrowheads="1"/>
          </p:cNvSpPr>
          <p:nvPr/>
        </p:nvSpPr>
        <p:spPr bwMode="auto">
          <a:xfrm>
            <a:off x="5845175" y="1201738"/>
            <a:ext cx="17748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Manage the Transition</a:t>
            </a:r>
            <a:endParaRPr lang="en-US" altLang="en-US" sz="1000" b="1">
              <a:solidFill>
                <a:schemeClr val="tx1"/>
              </a:solidFill>
            </a:endParaRPr>
          </a:p>
        </p:txBody>
      </p:sp>
      <p:sp>
        <p:nvSpPr>
          <p:cNvPr id="6163" name="Oval 68"/>
          <p:cNvSpPr>
            <a:spLocks noChangeArrowheads="1"/>
          </p:cNvSpPr>
          <p:nvPr/>
        </p:nvSpPr>
        <p:spPr bwMode="auto">
          <a:xfrm>
            <a:off x="5694363" y="1476375"/>
            <a:ext cx="1917700" cy="1752600"/>
          </a:xfrm>
          <a:prstGeom prst="ellipse">
            <a:avLst/>
          </a:prstGeom>
          <a:solidFill>
            <a:srgbClr val="0066FF"/>
          </a:solidFill>
          <a:ln w="12700" algn="ctr">
            <a:solidFill>
              <a:schemeClr val="tx1"/>
            </a:solidFill>
            <a:round/>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64" name="AutoShape 69"/>
          <p:cNvSpPr>
            <a:spLocks noChangeArrowheads="1"/>
          </p:cNvSpPr>
          <p:nvPr/>
        </p:nvSpPr>
        <p:spPr bwMode="auto">
          <a:xfrm rot="16200000" flipH="1">
            <a:off x="6557963" y="3157538"/>
            <a:ext cx="222250" cy="114300"/>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65" name="AutoShape 70"/>
          <p:cNvSpPr>
            <a:spLocks noChangeArrowheads="1"/>
          </p:cNvSpPr>
          <p:nvPr/>
        </p:nvSpPr>
        <p:spPr bwMode="auto">
          <a:xfrm rot="5400000">
            <a:off x="6557963" y="1430338"/>
            <a:ext cx="222250" cy="114300"/>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66" name="AutoShape 71"/>
          <p:cNvSpPr>
            <a:spLocks noChangeArrowheads="1"/>
          </p:cNvSpPr>
          <p:nvPr/>
        </p:nvSpPr>
        <p:spPr bwMode="auto">
          <a:xfrm flipV="1">
            <a:off x="7521575" y="2271713"/>
            <a:ext cx="150813" cy="169862"/>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67" name="AutoShape 72"/>
          <p:cNvSpPr>
            <a:spLocks noChangeArrowheads="1"/>
          </p:cNvSpPr>
          <p:nvPr/>
        </p:nvSpPr>
        <p:spPr bwMode="auto">
          <a:xfrm>
            <a:off x="5618163" y="2273300"/>
            <a:ext cx="150812" cy="168275"/>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68" name="AutoShape 73"/>
          <p:cNvSpPr>
            <a:spLocks noChangeArrowheads="1"/>
          </p:cNvSpPr>
          <p:nvPr/>
        </p:nvSpPr>
        <p:spPr bwMode="auto">
          <a:xfrm rot="5400000">
            <a:off x="7070725" y="2260600"/>
            <a:ext cx="1512888" cy="242888"/>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nvGrpSpPr>
          <p:cNvPr id="6169" name="Group 82"/>
          <p:cNvGrpSpPr>
            <a:grpSpLocks/>
          </p:cNvGrpSpPr>
          <p:nvPr/>
        </p:nvGrpSpPr>
        <p:grpSpPr bwMode="auto">
          <a:xfrm>
            <a:off x="5794375" y="1511300"/>
            <a:ext cx="1703388" cy="1651000"/>
            <a:chOff x="3650" y="952"/>
            <a:chExt cx="1073" cy="1040"/>
          </a:xfrm>
          <a:solidFill>
            <a:schemeClr val="bg1">
              <a:lumMod val="50000"/>
            </a:schemeClr>
          </a:solidFill>
        </p:grpSpPr>
        <p:sp>
          <p:nvSpPr>
            <p:cNvPr id="6176" name="Rectangle 74"/>
            <p:cNvSpPr>
              <a:spLocks noChangeArrowheads="1"/>
            </p:cNvSpPr>
            <p:nvPr/>
          </p:nvSpPr>
          <p:spPr bwMode="auto">
            <a:xfrm>
              <a:off x="3650" y="974"/>
              <a:ext cx="1073" cy="1018"/>
            </a:xfrm>
            <a:prstGeom prst="rect">
              <a:avLst/>
            </a:prstGeom>
            <a:grp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endParaRPr lang="en-US" altLang="en-US" sz="1000" b="1" i="1" u="sng">
                <a:solidFill>
                  <a:schemeClr val="tx1"/>
                </a:solidFill>
              </a:endParaRPr>
            </a:p>
            <a:p>
              <a:pPr algn="ctr"/>
              <a:endParaRPr lang="en-US" altLang="en-US"/>
            </a:p>
          </p:txBody>
        </p:sp>
        <p:sp>
          <p:nvSpPr>
            <p:cNvPr id="6177" name="Rectangle 75"/>
            <p:cNvSpPr>
              <a:spLocks noChangeArrowheads="1"/>
            </p:cNvSpPr>
            <p:nvPr/>
          </p:nvSpPr>
          <p:spPr bwMode="auto">
            <a:xfrm>
              <a:off x="3667" y="952"/>
              <a:ext cx="1009" cy="10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Font typeface="Wingdings" panose="05000000000000000000" pitchFamily="2" charset="2"/>
                <a:buChar char="§"/>
              </a:pPr>
              <a:r>
                <a:rPr lang="en-GB" altLang="en-US" sz="800" b="1">
                  <a:solidFill>
                    <a:schemeClr val="bg1"/>
                  </a:solidFill>
                </a:rPr>
                <a:t>Change Guides</a:t>
              </a:r>
            </a:p>
            <a:p>
              <a:pPr>
                <a:lnSpc>
                  <a:spcPct val="125000"/>
                </a:lnSpc>
                <a:buFont typeface="Wingdings" panose="05000000000000000000" pitchFamily="2" charset="2"/>
                <a:buChar char="§"/>
              </a:pPr>
              <a:r>
                <a:rPr lang="en-GB" altLang="en-US" sz="800" b="1" u="sng">
                  <a:solidFill>
                    <a:schemeClr val="bg1"/>
                  </a:solidFill>
                </a:rPr>
                <a:t>Executive Ownership and Sponsorship</a:t>
              </a:r>
              <a:r>
                <a:rPr lang="en-GB" altLang="en-US" sz="800" b="1">
                  <a:solidFill>
                    <a:schemeClr val="bg1"/>
                  </a:solidFill>
                </a:rPr>
                <a:t>*</a:t>
              </a:r>
            </a:p>
            <a:p>
              <a:pPr>
                <a:lnSpc>
                  <a:spcPct val="125000"/>
                </a:lnSpc>
                <a:buFont typeface="Wingdings" panose="05000000000000000000" pitchFamily="2" charset="2"/>
                <a:buChar char="§"/>
              </a:pPr>
              <a:r>
                <a:rPr lang="en-GB" altLang="en-US" sz="800" b="1">
                  <a:solidFill>
                    <a:schemeClr val="bg1"/>
                  </a:solidFill>
                </a:rPr>
                <a:t>Role Identification and Mapping</a:t>
              </a:r>
            </a:p>
            <a:p>
              <a:pPr>
                <a:lnSpc>
                  <a:spcPct val="125000"/>
                </a:lnSpc>
                <a:buFont typeface="Wingdings" panose="05000000000000000000" pitchFamily="2" charset="2"/>
                <a:buChar char="§"/>
              </a:pPr>
              <a:r>
                <a:rPr lang="en-GB" altLang="en-US" sz="800" b="1" u="sng">
                  <a:solidFill>
                    <a:schemeClr val="bg1"/>
                  </a:solidFill>
                </a:rPr>
                <a:t>Training Design, Development, and Deployment</a:t>
              </a:r>
              <a:r>
                <a:rPr lang="en-GB" altLang="en-US" sz="800" b="1">
                  <a:solidFill>
                    <a:schemeClr val="bg1"/>
                  </a:solidFill>
                </a:rPr>
                <a:t>*</a:t>
              </a:r>
            </a:p>
            <a:p>
              <a:pPr>
                <a:lnSpc>
                  <a:spcPct val="125000"/>
                </a:lnSpc>
                <a:buFont typeface="Wingdings" panose="05000000000000000000" pitchFamily="2" charset="2"/>
                <a:buChar char="§"/>
              </a:pPr>
              <a:r>
                <a:rPr lang="en-GB" altLang="en-US" sz="800" b="1" u="sng">
                  <a:solidFill>
                    <a:schemeClr val="bg1"/>
                  </a:solidFill>
                </a:rPr>
                <a:t>Deployment Planning</a:t>
              </a:r>
              <a:r>
                <a:rPr lang="en-GB" altLang="en-US" sz="800" b="1">
                  <a:solidFill>
                    <a:schemeClr val="bg1"/>
                  </a:solidFill>
                </a:rPr>
                <a:t>*</a:t>
              </a:r>
              <a:endParaRPr lang="en-US" altLang="en-US" sz="800" b="1">
                <a:solidFill>
                  <a:schemeClr val="bg1"/>
                </a:solidFill>
              </a:endParaRPr>
            </a:p>
          </p:txBody>
        </p:sp>
      </p:grpSp>
      <p:sp>
        <p:nvSpPr>
          <p:cNvPr id="6170" name="Oval 34"/>
          <p:cNvSpPr>
            <a:spLocks noChangeArrowheads="1"/>
          </p:cNvSpPr>
          <p:nvPr/>
        </p:nvSpPr>
        <p:spPr bwMode="auto">
          <a:xfrm>
            <a:off x="5410200" y="952500"/>
            <a:ext cx="2590800" cy="24257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nvGrpSpPr>
          <p:cNvPr id="6171" name="Group 39"/>
          <p:cNvGrpSpPr>
            <a:grpSpLocks/>
          </p:cNvGrpSpPr>
          <p:nvPr/>
        </p:nvGrpSpPr>
        <p:grpSpPr bwMode="auto">
          <a:xfrm>
            <a:off x="1025525" y="1214438"/>
            <a:ext cx="2233613" cy="3043237"/>
            <a:chOff x="171" y="931"/>
            <a:chExt cx="2298" cy="1719"/>
          </a:xfrm>
        </p:grpSpPr>
        <p:sp>
          <p:nvSpPr>
            <p:cNvPr id="6173" name="Rectangle 33"/>
            <p:cNvSpPr>
              <a:spLocks noChangeArrowheads="1"/>
            </p:cNvSpPr>
            <p:nvPr/>
          </p:nvSpPr>
          <p:spPr bwMode="auto">
            <a:xfrm>
              <a:off x="218" y="1025"/>
              <a:ext cx="1784" cy="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45720" rIns="45720">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50000"/>
                </a:spcBef>
                <a:buClr>
                  <a:srgbClr val="336699"/>
                </a:buClr>
              </a:pPr>
              <a:r>
                <a:rPr lang="en-US" altLang="en-US" sz="1000" b="1">
                  <a:solidFill>
                    <a:srgbClr val="003399"/>
                  </a:solidFill>
                </a:rPr>
                <a:t>Manage the Transition:</a:t>
              </a:r>
            </a:p>
          </p:txBody>
        </p:sp>
        <p:sp>
          <p:nvSpPr>
            <p:cNvPr id="6174" name="Rectangle 36"/>
            <p:cNvSpPr>
              <a:spLocks noChangeArrowheads="1"/>
            </p:cNvSpPr>
            <p:nvPr/>
          </p:nvSpPr>
          <p:spPr bwMode="auto">
            <a:xfrm>
              <a:off x="171" y="931"/>
              <a:ext cx="2298" cy="171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6175" name="Rectangle 38"/>
            <p:cNvSpPr>
              <a:spLocks noChangeArrowheads="1"/>
            </p:cNvSpPr>
            <p:nvPr/>
          </p:nvSpPr>
          <p:spPr bwMode="auto">
            <a:xfrm>
              <a:off x="215" y="1264"/>
              <a:ext cx="2065" cy="13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75000"/>
                </a:spcBef>
                <a:buClr>
                  <a:srgbClr val="FF9900"/>
                </a:buClr>
                <a:buFont typeface="Wingdings" panose="05000000000000000000" pitchFamily="2" charset="2"/>
                <a:buChar char="§"/>
              </a:pPr>
              <a:r>
                <a:rPr lang="en-US" altLang="en-US" sz="1000">
                  <a:solidFill>
                    <a:schemeClr val="tx1"/>
                  </a:solidFill>
                </a:rPr>
                <a:t>Once the changes are defined, specific action is required to move the organization from the “As-Is” to the “To-Be” state.</a:t>
              </a:r>
            </a:p>
            <a:p>
              <a:pPr>
                <a:spcBef>
                  <a:spcPct val="75000"/>
                </a:spcBef>
                <a:buClr>
                  <a:srgbClr val="FF9900"/>
                </a:buClr>
                <a:buFont typeface="Wingdings" panose="05000000000000000000" pitchFamily="2" charset="2"/>
                <a:buChar char="§"/>
              </a:pPr>
              <a:r>
                <a:rPr lang="en-GB" altLang="en-US" sz="1000">
                  <a:solidFill>
                    <a:schemeClr val="tx1"/>
                  </a:solidFill>
                </a:rPr>
                <a:t>These tasks help enable</a:t>
              </a:r>
              <a:r>
                <a:rPr lang="en-GB" altLang="en-US" sz="1000" i="1">
                  <a:solidFill>
                    <a:schemeClr val="tx1"/>
                  </a:solidFill>
                </a:rPr>
                <a:t> </a:t>
              </a:r>
              <a:r>
                <a:rPr lang="en-GB" altLang="en-US" sz="1000">
                  <a:solidFill>
                    <a:schemeClr val="tx1"/>
                  </a:solidFill>
                </a:rPr>
                <a:t>the organization with the skills to work in the future environment.</a:t>
              </a:r>
            </a:p>
            <a:p>
              <a:pPr>
                <a:spcBef>
                  <a:spcPct val="75000"/>
                </a:spcBef>
                <a:buClr>
                  <a:srgbClr val="FF9900"/>
                </a:buClr>
                <a:buFont typeface="Wingdings" panose="05000000000000000000" pitchFamily="2" charset="2"/>
                <a:buChar char="§"/>
              </a:pPr>
              <a:r>
                <a:rPr lang="en-GB" altLang="en-US" sz="1000">
                  <a:solidFill>
                    <a:schemeClr val="tx1"/>
                  </a:solidFill>
                </a:rPr>
                <a:t>These tasks also help build ownership for the program among the user base.</a:t>
              </a:r>
            </a:p>
          </p:txBody>
        </p:sp>
      </p:grpSp>
      <p:sp>
        <p:nvSpPr>
          <p:cNvPr id="6172" name="Line 35"/>
          <p:cNvSpPr>
            <a:spLocks noChangeShapeType="1"/>
          </p:cNvSpPr>
          <p:nvPr/>
        </p:nvSpPr>
        <p:spPr bwMode="auto">
          <a:xfrm flipH="1">
            <a:off x="2819400" y="2387600"/>
            <a:ext cx="2578100" cy="498475"/>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44" name="Title 1"/>
          <p:cNvSpPr>
            <a:spLocks noGrp="1"/>
          </p:cNvSpPr>
          <p:nvPr>
            <p:ph type="title"/>
          </p:nvPr>
        </p:nvSpPr>
        <p:spPr>
          <a:xfrm>
            <a:off x="2819401" y="-1"/>
            <a:ext cx="6324600" cy="986227"/>
          </a:xfrm>
        </p:spPr>
        <p:txBody>
          <a:bodyPr/>
          <a:lstStyle/>
          <a:p>
            <a:r>
              <a:rPr lang="en-US" sz="3200" dirty="0" smtClean="0"/>
              <a:t>Manage the Transition</a:t>
            </a:r>
            <a:endParaRPr lang="en-US" sz="3200" dirty="0"/>
          </a:p>
        </p:txBody>
      </p:sp>
    </p:spTree>
    <p:extLst>
      <p:ext uri="{BB962C8B-B14F-4D97-AF65-F5344CB8AC3E}">
        <p14:creationId xmlns:p14="http://schemas.microsoft.com/office/powerpoint/2010/main" val="22780499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fld id="{6DDF2303-29D7-4BA8-ADD8-53340C09D137}" type="slidenum">
              <a:rPr lang="en-US" altLang="en-US" sz="800"/>
              <a:pPr/>
              <a:t>9</a:t>
            </a:fld>
            <a:endParaRPr lang="en-US" altLang="en-US" sz="800"/>
          </a:p>
        </p:txBody>
      </p:sp>
      <p:sp>
        <p:nvSpPr>
          <p:cNvPr id="7172" name="Rectangle 32"/>
          <p:cNvSpPr>
            <a:spLocks noChangeArrowheads="1"/>
          </p:cNvSpPr>
          <p:nvPr/>
        </p:nvSpPr>
        <p:spPr bwMode="auto">
          <a:xfrm>
            <a:off x="3351213" y="1325563"/>
            <a:ext cx="5716587" cy="3425825"/>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173" name="Rectangle 37"/>
          <p:cNvSpPr>
            <a:spLocks noChangeArrowheads="1"/>
          </p:cNvSpPr>
          <p:nvPr/>
        </p:nvSpPr>
        <p:spPr bwMode="auto">
          <a:xfrm>
            <a:off x="1009650" y="5280025"/>
            <a:ext cx="7969250" cy="930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25000"/>
              </a:spcBef>
            </a:pPr>
            <a:r>
              <a:rPr lang="en-GB" altLang="en-US" sz="1000" b="1">
                <a:solidFill>
                  <a:srgbClr val="000099"/>
                </a:solidFill>
              </a:rPr>
              <a:t>Components:</a:t>
            </a:r>
          </a:p>
          <a:p>
            <a:pPr>
              <a:spcBef>
                <a:spcPct val="75000"/>
              </a:spcBef>
            </a:pPr>
            <a:r>
              <a:rPr lang="en-GB" altLang="en-US" sz="1000" b="1" u="sng">
                <a:solidFill>
                  <a:schemeClr val="tx1"/>
                </a:solidFill>
              </a:rPr>
              <a:t>Benefits Realization/Value Delivery</a:t>
            </a:r>
            <a:r>
              <a:rPr lang="en-GB" altLang="en-US" sz="1000">
                <a:solidFill>
                  <a:schemeClr val="tx1"/>
                </a:solidFill>
              </a:rPr>
              <a:t> - </a:t>
            </a:r>
            <a:r>
              <a:rPr lang="en-US" altLang="en-US" sz="1000">
                <a:solidFill>
                  <a:schemeClr val="tx1"/>
                </a:solidFill>
              </a:rPr>
              <a:t>Defines and manages the activities to ensure achievement of the business case after go-live.</a:t>
            </a:r>
          </a:p>
          <a:p>
            <a:pPr>
              <a:spcBef>
                <a:spcPct val="75000"/>
              </a:spcBef>
            </a:pPr>
            <a:endParaRPr lang="en-US" altLang="en-US" sz="1000">
              <a:solidFill>
                <a:schemeClr val="tx1"/>
              </a:solidFill>
            </a:endParaRPr>
          </a:p>
        </p:txBody>
      </p:sp>
      <p:sp>
        <p:nvSpPr>
          <p:cNvPr id="7174" name="Rectangle 33"/>
          <p:cNvSpPr>
            <a:spLocks noChangeArrowheads="1"/>
          </p:cNvSpPr>
          <p:nvPr/>
        </p:nvSpPr>
        <p:spPr bwMode="auto">
          <a:xfrm>
            <a:off x="1047750" y="1493838"/>
            <a:ext cx="727075" cy="244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lIns="45720" rIns="45720">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50000"/>
              </a:spcBef>
              <a:buClr>
                <a:srgbClr val="336699"/>
              </a:buClr>
            </a:pPr>
            <a:r>
              <a:rPr lang="en-US" altLang="en-US" sz="1000" b="1">
                <a:solidFill>
                  <a:srgbClr val="003399"/>
                </a:solidFill>
              </a:rPr>
              <a:t>Benefits:</a:t>
            </a:r>
          </a:p>
        </p:txBody>
      </p:sp>
      <p:sp>
        <p:nvSpPr>
          <p:cNvPr id="7175" name="Rectangle 36"/>
          <p:cNvSpPr>
            <a:spLocks noChangeArrowheads="1"/>
          </p:cNvSpPr>
          <p:nvPr/>
        </p:nvSpPr>
        <p:spPr bwMode="auto">
          <a:xfrm>
            <a:off x="995363" y="1325563"/>
            <a:ext cx="2276475" cy="3435350"/>
          </a:xfrm>
          <a:prstGeom prst="rect">
            <a:avLst/>
          </a:prstGeom>
          <a:noFill/>
          <a:ln w="9525" algn="ctr">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176" name="Rectangle 38"/>
          <p:cNvSpPr>
            <a:spLocks noChangeArrowheads="1"/>
          </p:cNvSpPr>
          <p:nvPr/>
        </p:nvSpPr>
        <p:spPr bwMode="auto">
          <a:xfrm>
            <a:off x="977900" y="1874838"/>
            <a:ext cx="2305050" cy="233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77800" indent="-177800">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spcBef>
                <a:spcPct val="75000"/>
              </a:spcBef>
              <a:buClr>
                <a:srgbClr val="FF9900"/>
              </a:buClr>
              <a:buFont typeface="Wingdings" panose="05000000000000000000" pitchFamily="2" charset="2"/>
              <a:buChar char="§"/>
            </a:pPr>
            <a:r>
              <a:rPr lang="en-GB" altLang="en-US" sz="1000">
                <a:solidFill>
                  <a:schemeClr val="tx1"/>
                </a:solidFill>
              </a:rPr>
              <a:t>Ensuring that the business value outlined in the business case is the key measure of a project’s success.</a:t>
            </a:r>
          </a:p>
          <a:p>
            <a:pPr>
              <a:spcBef>
                <a:spcPct val="75000"/>
              </a:spcBef>
              <a:buClr>
                <a:srgbClr val="FF9900"/>
              </a:buClr>
              <a:buFont typeface="Wingdings" panose="05000000000000000000" pitchFamily="2" charset="2"/>
              <a:buChar char="§"/>
            </a:pPr>
            <a:r>
              <a:rPr lang="en-GB" altLang="en-US" sz="1000">
                <a:solidFill>
                  <a:schemeClr val="tx1"/>
                </a:solidFill>
              </a:rPr>
              <a:t>Value delivery is focused on point solutions that deliver best practice post implementation to improve absorption within the business, or ensure that processes or procedures are adhered to in the most effective and efficient manner. </a:t>
            </a:r>
          </a:p>
        </p:txBody>
      </p:sp>
      <p:sp>
        <p:nvSpPr>
          <p:cNvPr id="7177" name="Rectangle 43"/>
          <p:cNvSpPr>
            <a:spLocks noChangeArrowheads="1"/>
          </p:cNvSpPr>
          <p:nvPr/>
        </p:nvSpPr>
        <p:spPr bwMode="auto">
          <a:xfrm>
            <a:off x="3455988" y="1506538"/>
            <a:ext cx="1960562"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Define What Is Changing</a:t>
            </a:r>
            <a:endParaRPr lang="en-US" altLang="en-US" sz="1000" b="1">
              <a:solidFill>
                <a:schemeClr val="tx1"/>
              </a:solidFill>
            </a:endParaRPr>
          </a:p>
        </p:txBody>
      </p:sp>
      <p:grpSp>
        <p:nvGrpSpPr>
          <p:cNvPr id="7178" name="Group 77"/>
          <p:cNvGrpSpPr>
            <a:grpSpLocks/>
          </p:cNvGrpSpPr>
          <p:nvPr/>
        </p:nvGrpSpPr>
        <p:grpSpPr bwMode="auto">
          <a:xfrm>
            <a:off x="3508375" y="1885950"/>
            <a:ext cx="1952625" cy="1568450"/>
            <a:chOff x="2210" y="1188"/>
            <a:chExt cx="1230" cy="988"/>
          </a:xfrm>
        </p:grpSpPr>
        <p:sp>
          <p:nvSpPr>
            <p:cNvPr id="7205" name="Rectangle 45"/>
            <p:cNvSpPr>
              <a:spLocks noChangeArrowheads="1"/>
            </p:cNvSpPr>
            <p:nvPr/>
          </p:nvSpPr>
          <p:spPr bwMode="auto">
            <a:xfrm>
              <a:off x="3030" y="1188"/>
              <a:ext cx="213" cy="988"/>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206" name="Rectangle 46"/>
            <p:cNvSpPr>
              <a:spLocks noChangeArrowheads="1"/>
            </p:cNvSpPr>
            <p:nvPr/>
          </p:nvSpPr>
          <p:spPr bwMode="auto">
            <a:xfrm>
              <a:off x="2210" y="1188"/>
              <a:ext cx="793" cy="988"/>
            </a:xfrm>
            <a:prstGeom prst="rect">
              <a:avLst/>
            </a:prstGeom>
            <a:solidFill>
              <a:schemeClr val="accent6">
                <a:lumMod val="75000"/>
              </a:schemeClr>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207" name="Rectangle 47"/>
            <p:cNvSpPr>
              <a:spLocks noChangeArrowheads="1"/>
            </p:cNvSpPr>
            <p:nvPr/>
          </p:nvSpPr>
          <p:spPr bwMode="auto">
            <a:xfrm>
              <a:off x="2269" y="1368"/>
              <a:ext cx="724" cy="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Font typeface="Wingdings" panose="05000000000000000000" pitchFamily="2" charset="2"/>
                <a:buChar char="§"/>
              </a:pPr>
              <a:r>
                <a:rPr lang="en-GB" altLang="en-US" sz="800" b="1">
                  <a:solidFill>
                    <a:schemeClr val="bg1"/>
                  </a:solidFill>
                </a:rPr>
                <a:t>Organization Design</a:t>
              </a:r>
            </a:p>
            <a:p>
              <a:pPr>
                <a:lnSpc>
                  <a:spcPct val="125000"/>
                </a:lnSpc>
                <a:buFont typeface="Wingdings" panose="05000000000000000000" pitchFamily="2" charset="2"/>
                <a:buChar char="§"/>
              </a:pPr>
              <a:r>
                <a:rPr lang="en-GB" altLang="en-US" sz="800" b="1" u="sng">
                  <a:solidFill>
                    <a:schemeClr val="bg1"/>
                  </a:solidFill>
                </a:rPr>
                <a:t>Stakeholder Analysis</a:t>
              </a:r>
              <a:r>
                <a:rPr lang="en-GB" altLang="en-US" sz="800" b="1">
                  <a:solidFill>
                    <a:schemeClr val="bg1"/>
                  </a:solidFill>
                </a:rPr>
                <a:t>*</a:t>
              </a:r>
            </a:p>
            <a:p>
              <a:pPr>
                <a:lnSpc>
                  <a:spcPct val="125000"/>
                </a:lnSpc>
                <a:buFont typeface="Wingdings" panose="05000000000000000000" pitchFamily="2" charset="2"/>
                <a:buChar char="§"/>
              </a:pPr>
              <a:r>
                <a:rPr lang="en-GB" altLang="en-US" sz="800" b="1">
                  <a:solidFill>
                    <a:schemeClr val="bg1"/>
                  </a:solidFill>
                </a:rPr>
                <a:t>HR Alignment</a:t>
              </a:r>
              <a:endParaRPr lang="en-US" altLang="en-US" sz="800" b="1">
                <a:solidFill>
                  <a:schemeClr val="bg1"/>
                </a:solidFill>
              </a:endParaRPr>
            </a:p>
          </p:txBody>
        </p:sp>
        <p:sp>
          <p:nvSpPr>
            <p:cNvPr id="7208" name="Rectangle 48"/>
            <p:cNvSpPr>
              <a:spLocks noChangeArrowheads="1"/>
            </p:cNvSpPr>
            <p:nvPr/>
          </p:nvSpPr>
          <p:spPr bwMode="auto">
            <a:xfrm rot="-5400000">
              <a:off x="2712" y="1565"/>
              <a:ext cx="877" cy="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buFont typeface="Wingdings" panose="05000000000000000000" pitchFamily="2" charset="2"/>
                <a:buChar char="§"/>
              </a:pPr>
              <a:r>
                <a:rPr lang="en-GB" altLang="en-US" sz="800" b="1">
                  <a:solidFill>
                    <a:schemeClr val="bg1"/>
                  </a:solidFill>
                </a:rPr>
                <a:t> Business Impact</a:t>
              </a:r>
              <a:r>
                <a:rPr lang="en-GB" altLang="en-US" sz="800" b="1" i="1">
                  <a:solidFill>
                    <a:schemeClr val="bg1"/>
                  </a:solidFill>
                  <a:latin typeface="Arial" panose="020B0604020202020204" pitchFamily="34" charset="0"/>
                </a:rPr>
                <a:t> </a:t>
              </a:r>
              <a:r>
                <a:rPr lang="en-GB" altLang="en-US" sz="800" b="1">
                  <a:solidFill>
                    <a:schemeClr val="bg1"/>
                  </a:solidFill>
                </a:rPr>
                <a:t>Assessments</a:t>
              </a:r>
              <a:endParaRPr lang="en-US" altLang="en-US" sz="800" b="1">
                <a:solidFill>
                  <a:schemeClr val="bg1"/>
                </a:solidFill>
              </a:endParaRPr>
            </a:p>
          </p:txBody>
        </p:sp>
        <p:sp>
          <p:nvSpPr>
            <p:cNvPr id="7209" name="AutoShape 49"/>
            <p:cNvSpPr>
              <a:spLocks noChangeArrowheads="1"/>
            </p:cNvSpPr>
            <p:nvPr/>
          </p:nvSpPr>
          <p:spPr bwMode="auto">
            <a:xfrm rot="5400000">
              <a:off x="2864" y="1600"/>
              <a:ext cx="982" cy="170"/>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grpSp>
        <p:nvGrpSpPr>
          <p:cNvPr id="7179" name="Group 50"/>
          <p:cNvGrpSpPr>
            <a:grpSpLocks/>
          </p:cNvGrpSpPr>
          <p:nvPr/>
        </p:nvGrpSpPr>
        <p:grpSpPr bwMode="auto">
          <a:xfrm>
            <a:off x="3851275" y="3670300"/>
            <a:ext cx="4487863" cy="944563"/>
            <a:chOff x="672" y="3101"/>
            <a:chExt cx="4304" cy="968"/>
          </a:xfrm>
        </p:grpSpPr>
        <p:sp>
          <p:nvSpPr>
            <p:cNvPr id="7196" name="Line 51"/>
            <p:cNvSpPr>
              <a:spLocks noChangeShapeType="1"/>
            </p:cNvSpPr>
            <p:nvPr/>
          </p:nvSpPr>
          <p:spPr bwMode="auto">
            <a:xfrm>
              <a:off x="1008" y="3312"/>
              <a:ext cx="3968" cy="0"/>
            </a:xfrm>
            <a:prstGeom prst="line">
              <a:avLst/>
            </a:prstGeom>
            <a:noFill/>
            <a:ln w="57150">
              <a:solidFill>
                <a:schemeClr val="accent2"/>
              </a:solidFill>
              <a:round/>
              <a:headEnd type="triangle" w="med" len="me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7197" name="Rectangle 52"/>
            <p:cNvSpPr>
              <a:spLocks noChangeArrowheads="1"/>
            </p:cNvSpPr>
            <p:nvPr/>
          </p:nvSpPr>
          <p:spPr bwMode="auto">
            <a:xfrm>
              <a:off x="1703" y="3493"/>
              <a:ext cx="2564" cy="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pPr>
              <a:r>
                <a:rPr lang="en-GB" altLang="en-US" sz="800" b="1">
                  <a:solidFill>
                    <a:schemeClr val="tx1"/>
                  </a:solidFill>
                </a:rPr>
                <a:t>Business Readiness Assessment / Planning</a:t>
              </a:r>
            </a:p>
            <a:p>
              <a:pPr algn="ctr">
                <a:lnSpc>
                  <a:spcPct val="125000"/>
                </a:lnSpc>
              </a:pPr>
              <a:r>
                <a:rPr lang="en-GB" altLang="en-US" sz="800" b="1" u="sng">
                  <a:solidFill>
                    <a:schemeClr val="tx1"/>
                  </a:solidFill>
                </a:rPr>
                <a:t>Communications</a:t>
              </a:r>
              <a:r>
                <a:rPr lang="en-GB" altLang="en-US" sz="800" b="1">
                  <a:solidFill>
                    <a:schemeClr val="tx1"/>
                  </a:solidFill>
                </a:rPr>
                <a:t>*</a:t>
              </a:r>
            </a:p>
            <a:p>
              <a:pPr algn="ctr">
                <a:lnSpc>
                  <a:spcPct val="125000"/>
                </a:lnSpc>
              </a:pPr>
              <a:r>
                <a:rPr lang="en-GB" altLang="en-US" sz="800" b="1">
                  <a:solidFill>
                    <a:schemeClr val="tx1"/>
                  </a:solidFill>
                </a:rPr>
                <a:t>Business Engagement</a:t>
              </a:r>
              <a:endParaRPr lang="en-US" altLang="en-US" sz="800" b="1">
                <a:solidFill>
                  <a:schemeClr val="tx1"/>
                </a:solidFill>
              </a:endParaRPr>
            </a:p>
          </p:txBody>
        </p:sp>
        <p:sp>
          <p:nvSpPr>
            <p:cNvPr id="7198" name="AutoShape 53"/>
            <p:cNvSpPr>
              <a:spLocks noChangeArrowheads="1"/>
            </p:cNvSpPr>
            <p:nvPr/>
          </p:nvSpPr>
          <p:spPr bwMode="auto">
            <a:xfrm>
              <a:off x="1344" y="3264"/>
              <a:ext cx="131" cy="173"/>
            </a:xfrm>
            <a:prstGeom prst="triangle">
              <a:avLst>
                <a:gd name="adj" fmla="val 50000"/>
              </a:avLst>
            </a:prstGeom>
            <a:solidFill>
              <a:srgbClr val="FF6600"/>
            </a:solidFill>
            <a:ln w="9525">
              <a:solidFill>
                <a:srgbClr val="FF0000"/>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199" name="AutoShape 54"/>
            <p:cNvSpPr>
              <a:spLocks noChangeArrowheads="1"/>
            </p:cNvSpPr>
            <p:nvPr/>
          </p:nvSpPr>
          <p:spPr bwMode="auto">
            <a:xfrm>
              <a:off x="2400" y="3264"/>
              <a:ext cx="131" cy="17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200" name="AutoShape 55"/>
            <p:cNvSpPr>
              <a:spLocks noChangeArrowheads="1"/>
            </p:cNvSpPr>
            <p:nvPr/>
          </p:nvSpPr>
          <p:spPr bwMode="auto">
            <a:xfrm>
              <a:off x="3456" y="3264"/>
              <a:ext cx="131" cy="17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201" name="AutoShape 56"/>
            <p:cNvSpPr>
              <a:spLocks noChangeArrowheads="1"/>
            </p:cNvSpPr>
            <p:nvPr/>
          </p:nvSpPr>
          <p:spPr bwMode="auto">
            <a:xfrm>
              <a:off x="4560" y="3264"/>
              <a:ext cx="130" cy="173"/>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202" name="Rectangle 57"/>
            <p:cNvSpPr>
              <a:spLocks noChangeArrowheads="1"/>
            </p:cNvSpPr>
            <p:nvPr/>
          </p:nvSpPr>
          <p:spPr bwMode="auto">
            <a:xfrm>
              <a:off x="1838" y="3101"/>
              <a:ext cx="2328" cy="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Ongoing Monitoring of Changes</a:t>
              </a:r>
              <a:endParaRPr lang="en-US" altLang="en-US" sz="1000" b="1">
                <a:solidFill>
                  <a:schemeClr val="tx1"/>
                </a:solidFill>
              </a:endParaRPr>
            </a:p>
          </p:txBody>
        </p:sp>
        <p:sp>
          <p:nvSpPr>
            <p:cNvPr id="7203" name="AutoShape 58"/>
            <p:cNvSpPr>
              <a:spLocks noChangeArrowheads="1"/>
            </p:cNvSpPr>
            <p:nvPr/>
          </p:nvSpPr>
          <p:spPr bwMode="auto">
            <a:xfrm>
              <a:off x="672" y="3792"/>
              <a:ext cx="131" cy="174"/>
            </a:xfrm>
            <a:prstGeom prst="triangle">
              <a:avLst>
                <a:gd name="adj" fmla="val 50000"/>
              </a:avLst>
            </a:prstGeom>
            <a:solidFill>
              <a:srgbClr val="FF6600"/>
            </a:solid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204" name="Rectangle 59"/>
            <p:cNvSpPr>
              <a:spLocks noChangeArrowheads="1"/>
            </p:cNvSpPr>
            <p:nvPr/>
          </p:nvSpPr>
          <p:spPr bwMode="auto">
            <a:xfrm>
              <a:off x="807" y="3825"/>
              <a:ext cx="812" cy="2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80000"/>
                </a:lnSpc>
              </a:pPr>
              <a:r>
                <a:rPr lang="en-GB" altLang="en-US" sz="800">
                  <a:solidFill>
                    <a:schemeClr val="tx1"/>
                  </a:solidFill>
                </a:rPr>
                <a:t>Check</a:t>
              </a:r>
              <a:r>
                <a:rPr lang="en-GB" altLang="en-US" sz="1200">
                  <a:solidFill>
                    <a:schemeClr val="tx1"/>
                  </a:solidFill>
                  <a:latin typeface="Arial" panose="020B0604020202020204" pitchFamily="34" charset="0"/>
                </a:rPr>
                <a:t> </a:t>
              </a:r>
              <a:r>
                <a:rPr lang="en-GB" altLang="en-US" sz="800">
                  <a:solidFill>
                    <a:schemeClr val="tx1"/>
                  </a:solidFill>
                </a:rPr>
                <a:t>Points</a:t>
              </a:r>
              <a:endParaRPr lang="en-US" altLang="en-US" sz="800">
                <a:solidFill>
                  <a:schemeClr val="tx1"/>
                </a:solidFill>
              </a:endParaRPr>
            </a:p>
          </p:txBody>
        </p:sp>
      </p:grpSp>
      <p:grpSp>
        <p:nvGrpSpPr>
          <p:cNvPr id="7180" name="Group 79"/>
          <p:cNvGrpSpPr>
            <a:grpSpLocks/>
          </p:cNvGrpSpPr>
          <p:nvPr/>
        </p:nvGrpSpPr>
        <p:grpSpPr bwMode="auto">
          <a:xfrm>
            <a:off x="7940675" y="1882775"/>
            <a:ext cx="850900" cy="1524000"/>
            <a:chOff x="5002" y="1186"/>
            <a:chExt cx="536" cy="960"/>
          </a:xfrm>
        </p:grpSpPr>
        <p:sp>
          <p:nvSpPr>
            <p:cNvPr id="7194" name="Rectangle 62"/>
            <p:cNvSpPr>
              <a:spLocks noChangeArrowheads="1"/>
            </p:cNvSpPr>
            <p:nvPr/>
          </p:nvSpPr>
          <p:spPr bwMode="auto">
            <a:xfrm>
              <a:off x="5008" y="1186"/>
              <a:ext cx="505" cy="960"/>
            </a:xfrm>
            <a:prstGeom prst="rect">
              <a:avLst/>
            </a:prstGeom>
            <a:solidFill>
              <a:srgbClr val="000099"/>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195" name="Rectangle 63"/>
            <p:cNvSpPr>
              <a:spLocks noChangeArrowheads="1"/>
            </p:cNvSpPr>
            <p:nvPr/>
          </p:nvSpPr>
          <p:spPr bwMode="auto">
            <a:xfrm>
              <a:off x="5002" y="1380"/>
              <a:ext cx="536" cy="4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125000"/>
                </a:lnSpc>
                <a:buFont typeface="Wingdings" panose="05000000000000000000" pitchFamily="2" charset="2"/>
                <a:buChar char="§"/>
              </a:pPr>
              <a:r>
                <a:rPr lang="en-GB" altLang="en-US" sz="800" b="1">
                  <a:solidFill>
                    <a:schemeClr val="bg1"/>
                  </a:solidFill>
                </a:rPr>
                <a:t> </a:t>
              </a:r>
              <a:r>
                <a:rPr lang="en-GB" altLang="en-US" sz="800" b="1" u="sng">
                  <a:solidFill>
                    <a:schemeClr val="bg1"/>
                  </a:solidFill>
                </a:rPr>
                <a:t>Benefits Realization / Value Delivery</a:t>
              </a:r>
              <a:endParaRPr lang="en-US" altLang="en-US" sz="800" b="1" u="sng">
                <a:solidFill>
                  <a:schemeClr val="bg1"/>
                </a:solidFill>
              </a:endParaRPr>
            </a:p>
          </p:txBody>
        </p:sp>
      </p:grpSp>
      <p:sp>
        <p:nvSpPr>
          <p:cNvPr id="7181" name="Rectangle 64"/>
          <p:cNvSpPr>
            <a:spLocks noChangeArrowheads="1"/>
          </p:cNvSpPr>
          <p:nvPr/>
        </p:nvSpPr>
        <p:spPr bwMode="auto">
          <a:xfrm>
            <a:off x="7961313" y="1506538"/>
            <a:ext cx="7683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Benefits</a:t>
            </a:r>
            <a:endParaRPr lang="en-US" altLang="en-US" sz="1000" b="1">
              <a:solidFill>
                <a:schemeClr val="tx1"/>
              </a:solidFill>
            </a:endParaRPr>
          </a:p>
        </p:txBody>
      </p:sp>
      <p:sp>
        <p:nvSpPr>
          <p:cNvPr id="7182" name="Rectangle 66"/>
          <p:cNvSpPr>
            <a:spLocks noChangeArrowheads="1"/>
          </p:cNvSpPr>
          <p:nvPr/>
        </p:nvSpPr>
        <p:spPr bwMode="auto">
          <a:xfrm>
            <a:off x="5768975" y="1506538"/>
            <a:ext cx="1774825"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lnSpc>
                <a:spcPct val="80000"/>
              </a:lnSpc>
            </a:pPr>
            <a:r>
              <a:rPr lang="en-GB" altLang="en-US" sz="1000" b="1">
                <a:solidFill>
                  <a:schemeClr val="tx1"/>
                </a:solidFill>
              </a:rPr>
              <a:t>Manage the Transition</a:t>
            </a:r>
            <a:endParaRPr lang="en-US" altLang="en-US" sz="1000" b="1">
              <a:solidFill>
                <a:schemeClr val="tx1"/>
              </a:solidFill>
            </a:endParaRPr>
          </a:p>
        </p:txBody>
      </p:sp>
      <p:sp>
        <p:nvSpPr>
          <p:cNvPr id="7183" name="Oval 69"/>
          <p:cNvSpPr>
            <a:spLocks noChangeArrowheads="1"/>
          </p:cNvSpPr>
          <p:nvPr/>
        </p:nvSpPr>
        <p:spPr bwMode="auto">
          <a:xfrm>
            <a:off x="5618163" y="1755775"/>
            <a:ext cx="1917700" cy="1776413"/>
          </a:xfrm>
          <a:prstGeom prst="ellipse">
            <a:avLst/>
          </a:prstGeom>
          <a:solidFill>
            <a:srgbClr val="0066FF"/>
          </a:solidFill>
          <a:ln w="12700" algn="ctr">
            <a:solidFill>
              <a:schemeClr val="tx1"/>
            </a:solidFill>
            <a:round/>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184" name="AutoShape 70"/>
          <p:cNvSpPr>
            <a:spLocks noChangeArrowheads="1"/>
          </p:cNvSpPr>
          <p:nvPr/>
        </p:nvSpPr>
        <p:spPr bwMode="auto">
          <a:xfrm rot="16200000" flipH="1">
            <a:off x="6480969" y="3461544"/>
            <a:ext cx="223838" cy="114300"/>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185" name="AutoShape 71"/>
          <p:cNvSpPr>
            <a:spLocks noChangeArrowheads="1"/>
          </p:cNvSpPr>
          <p:nvPr/>
        </p:nvSpPr>
        <p:spPr bwMode="auto">
          <a:xfrm rot="5400000">
            <a:off x="6480969" y="1708944"/>
            <a:ext cx="223838" cy="114300"/>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186" name="AutoShape 72"/>
          <p:cNvSpPr>
            <a:spLocks noChangeArrowheads="1"/>
          </p:cNvSpPr>
          <p:nvPr/>
        </p:nvSpPr>
        <p:spPr bwMode="auto">
          <a:xfrm flipV="1">
            <a:off x="7445375" y="2562225"/>
            <a:ext cx="150813" cy="171450"/>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187" name="AutoShape 73"/>
          <p:cNvSpPr>
            <a:spLocks noChangeArrowheads="1"/>
          </p:cNvSpPr>
          <p:nvPr/>
        </p:nvSpPr>
        <p:spPr bwMode="auto">
          <a:xfrm>
            <a:off x="5541963" y="2563813"/>
            <a:ext cx="150812" cy="171450"/>
          </a:xfrm>
          <a:prstGeom prst="triangle">
            <a:avLst>
              <a:gd name="adj" fmla="val 50000"/>
            </a:avLst>
          </a:prstGeom>
          <a:solidFill>
            <a:srgbClr val="FF6600"/>
          </a:solidFill>
          <a:ln w="12700" algn="ctr">
            <a:solidFill>
              <a:schemeClr val="tx1"/>
            </a:solidFill>
            <a:miter lim="800000"/>
            <a:headEnd type="none" w="sm" len="sm"/>
            <a:tailEnd type="none" w="sm" len="sm"/>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7188" name="AutoShape 74"/>
          <p:cNvSpPr>
            <a:spLocks noChangeArrowheads="1"/>
          </p:cNvSpPr>
          <p:nvPr/>
        </p:nvSpPr>
        <p:spPr bwMode="auto">
          <a:xfrm rot="5400000">
            <a:off x="6983412" y="2554288"/>
            <a:ext cx="1535113" cy="242888"/>
          </a:xfrm>
          <a:prstGeom prst="triangle">
            <a:avLst>
              <a:gd name="adj" fmla="val 50000"/>
            </a:avLst>
          </a:prstGeom>
          <a:solidFill>
            <a:srgbClr val="00FF00"/>
          </a:solidFill>
          <a:ln w="19050">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grpSp>
        <p:nvGrpSpPr>
          <p:cNvPr id="7189" name="Group 81"/>
          <p:cNvGrpSpPr>
            <a:grpSpLocks/>
          </p:cNvGrpSpPr>
          <p:nvPr/>
        </p:nvGrpSpPr>
        <p:grpSpPr bwMode="auto">
          <a:xfrm>
            <a:off x="5718175" y="1814513"/>
            <a:ext cx="1703388" cy="1685925"/>
            <a:chOff x="3602" y="1143"/>
            <a:chExt cx="1073" cy="1062"/>
          </a:xfrm>
          <a:solidFill>
            <a:schemeClr val="bg1">
              <a:lumMod val="50000"/>
            </a:schemeClr>
          </a:solidFill>
        </p:grpSpPr>
        <p:sp>
          <p:nvSpPr>
            <p:cNvPr id="7192" name="Rectangle 75"/>
            <p:cNvSpPr>
              <a:spLocks noChangeArrowheads="1"/>
            </p:cNvSpPr>
            <p:nvPr/>
          </p:nvSpPr>
          <p:spPr bwMode="auto">
            <a:xfrm>
              <a:off x="3602" y="1143"/>
              <a:ext cx="1073" cy="1062"/>
            </a:xfrm>
            <a:prstGeom prst="rect">
              <a:avLst/>
            </a:prstGeom>
            <a:grpFill/>
            <a:ln w="9525">
              <a:solidFill>
                <a:schemeClr val="tx1"/>
              </a:solidFill>
              <a:miter lim="800000"/>
              <a:headEnd/>
              <a:tailEnd/>
            </a:ln>
          </p:spPr>
          <p:txBody>
            <a:bodyPr wrap="none"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gn="ctr"/>
              <a:endParaRPr lang="en-US" altLang="en-US" sz="1000" b="1" i="1" u="sng">
                <a:solidFill>
                  <a:schemeClr val="tx1"/>
                </a:solidFill>
              </a:endParaRPr>
            </a:p>
            <a:p>
              <a:pPr algn="ctr"/>
              <a:endParaRPr lang="en-US" altLang="en-US"/>
            </a:p>
          </p:txBody>
        </p:sp>
        <p:sp>
          <p:nvSpPr>
            <p:cNvPr id="7193" name="Rectangle 76"/>
            <p:cNvSpPr>
              <a:spLocks noChangeArrowheads="1"/>
            </p:cNvSpPr>
            <p:nvPr/>
          </p:nvSpPr>
          <p:spPr bwMode="auto">
            <a:xfrm>
              <a:off x="3631" y="1144"/>
              <a:ext cx="1009" cy="101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168275" indent="-168275">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pPr>
                <a:lnSpc>
                  <a:spcPct val="125000"/>
                </a:lnSpc>
                <a:buClr>
                  <a:schemeClr val="bg1"/>
                </a:buClr>
                <a:buFont typeface="Wingdings" panose="05000000000000000000" pitchFamily="2" charset="2"/>
                <a:buChar char="§"/>
              </a:pPr>
              <a:r>
                <a:rPr lang="en-GB" altLang="en-US" sz="800" b="1">
                  <a:solidFill>
                    <a:schemeClr val="bg1"/>
                  </a:solidFill>
                </a:rPr>
                <a:t>Change Guides</a:t>
              </a:r>
            </a:p>
            <a:p>
              <a:pPr>
                <a:lnSpc>
                  <a:spcPct val="125000"/>
                </a:lnSpc>
                <a:buClr>
                  <a:schemeClr val="bg1"/>
                </a:buClr>
                <a:buFont typeface="Wingdings" panose="05000000000000000000" pitchFamily="2" charset="2"/>
                <a:buChar char="§"/>
              </a:pPr>
              <a:r>
                <a:rPr lang="en-GB" altLang="en-US" sz="800" b="1" u="sng">
                  <a:solidFill>
                    <a:schemeClr val="bg1"/>
                  </a:solidFill>
                </a:rPr>
                <a:t>Executive Ownership and Sponsorship</a:t>
              </a:r>
              <a:r>
                <a:rPr lang="en-GB" altLang="en-US" sz="800" b="1">
                  <a:solidFill>
                    <a:schemeClr val="bg1"/>
                  </a:solidFill>
                </a:rPr>
                <a:t>*</a:t>
              </a:r>
            </a:p>
            <a:p>
              <a:pPr>
                <a:lnSpc>
                  <a:spcPct val="125000"/>
                </a:lnSpc>
                <a:buClr>
                  <a:schemeClr val="bg1"/>
                </a:buClr>
                <a:buFont typeface="Wingdings" panose="05000000000000000000" pitchFamily="2" charset="2"/>
                <a:buChar char="§"/>
              </a:pPr>
              <a:r>
                <a:rPr lang="en-GB" altLang="en-US" sz="800" b="1">
                  <a:solidFill>
                    <a:schemeClr val="bg1"/>
                  </a:solidFill>
                </a:rPr>
                <a:t>Role Identification and Mapping</a:t>
              </a:r>
            </a:p>
            <a:p>
              <a:pPr>
                <a:lnSpc>
                  <a:spcPct val="125000"/>
                </a:lnSpc>
                <a:buClr>
                  <a:schemeClr val="bg1"/>
                </a:buClr>
                <a:buFont typeface="Wingdings" panose="05000000000000000000" pitchFamily="2" charset="2"/>
                <a:buChar char="§"/>
              </a:pPr>
              <a:r>
                <a:rPr lang="en-GB" altLang="en-US" sz="800" b="1" u="sng">
                  <a:solidFill>
                    <a:schemeClr val="bg1"/>
                  </a:solidFill>
                </a:rPr>
                <a:t>Training Design, Development, and Deployment</a:t>
              </a:r>
              <a:r>
                <a:rPr lang="en-GB" altLang="en-US" sz="800" b="1">
                  <a:solidFill>
                    <a:schemeClr val="bg1"/>
                  </a:solidFill>
                </a:rPr>
                <a:t>*</a:t>
              </a:r>
            </a:p>
            <a:p>
              <a:pPr>
                <a:lnSpc>
                  <a:spcPct val="125000"/>
                </a:lnSpc>
                <a:buClr>
                  <a:schemeClr val="bg1"/>
                </a:buClr>
                <a:buFont typeface="Wingdings" panose="05000000000000000000" pitchFamily="2" charset="2"/>
                <a:buChar char="§"/>
              </a:pPr>
              <a:r>
                <a:rPr lang="en-GB" altLang="en-US" sz="800" b="1" u="sng">
                  <a:solidFill>
                    <a:schemeClr val="bg1"/>
                  </a:solidFill>
                </a:rPr>
                <a:t>Deployment Planning</a:t>
              </a:r>
              <a:r>
                <a:rPr lang="en-GB" altLang="en-US" sz="800" b="1">
                  <a:solidFill>
                    <a:schemeClr val="bg1"/>
                  </a:solidFill>
                </a:rPr>
                <a:t>*</a:t>
              </a:r>
              <a:endParaRPr lang="en-US" altLang="en-US" sz="800" b="1">
                <a:solidFill>
                  <a:schemeClr val="bg1"/>
                </a:solidFill>
              </a:endParaRPr>
            </a:p>
          </p:txBody>
        </p:sp>
      </p:grpSp>
      <p:sp>
        <p:nvSpPr>
          <p:cNvPr id="7190" name="Line 35"/>
          <p:cNvSpPr>
            <a:spLocks noChangeShapeType="1"/>
          </p:cNvSpPr>
          <p:nvPr/>
        </p:nvSpPr>
        <p:spPr bwMode="auto">
          <a:xfrm flipH="1">
            <a:off x="2984500" y="2732088"/>
            <a:ext cx="4716463" cy="598487"/>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lIns="45720" rIns="45720"/>
          <a:lstStyle/>
          <a:p>
            <a:endParaRPr lang="en-US"/>
          </a:p>
        </p:txBody>
      </p:sp>
      <p:sp>
        <p:nvSpPr>
          <p:cNvPr id="7191" name="Oval 34"/>
          <p:cNvSpPr>
            <a:spLocks noChangeArrowheads="1"/>
          </p:cNvSpPr>
          <p:nvPr/>
        </p:nvSpPr>
        <p:spPr bwMode="auto">
          <a:xfrm>
            <a:off x="7683500" y="1409700"/>
            <a:ext cx="1346200" cy="2311400"/>
          </a:xfrm>
          <a:prstGeom prst="ellipse">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lIns="45720" rIns="45720" anchor="ctr"/>
          <a:lstStyle>
            <a:lvl1pPr>
              <a:defRPr sz="2100">
                <a:solidFill>
                  <a:srgbClr val="080808"/>
                </a:solidFill>
                <a:latin typeface="Verdana" panose="020B0604030504040204" pitchFamily="34" charset="0"/>
              </a:defRPr>
            </a:lvl1pPr>
            <a:lvl2pPr marL="742950" indent="-285750">
              <a:defRPr sz="2100">
                <a:solidFill>
                  <a:srgbClr val="080808"/>
                </a:solidFill>
                <a:latin typeface="Verdana" panose="020B0604030504040204" pitchFamily="34" charset="0"/>
              </a:defRPr>
            </a:lvl2pPr>
            <a:lvl3pPr marL="1143000" indent="-228600">
              <a:defRPr sz="2100">
                <a:solidFill>
                  <a:srgbClr val="080808"/>
                </a:solidFill>
                <a:latin typeface="Verdana" panose="020B0604030504040204" pitchFamily="34" charset="0"/>
              </a:defRPr>
            </a:lvl3pPr>
            <a:lvl4pPr marL="1600200" indent="-228600">
              <a:defRPr sz="2100">
                <a:solidFill>
                  <a:srgbClr val="080808"/>
                </a:solidFill>
                <a:latin typeface="Verdana" panose="020B0604030504040204" pitchFamily="34" charset="0"/>
              </a:defRPr>
            </a:lvl4pPr>
            <a:lvl5pPr marL="2057400" indent="-228600">
              <a:defRPr sz="2100">
                <a:solidFill>
                  <a:srgbClr val="080808"/>
                </a:solidFill>
                <a:latin typeface="Verdana" panose="020B0604030504040204" pitchFamily="34" charset="0"/>
              </a:defRPr>
            </a:lvl5pPr>
            <a:lvl6pPr marL="2514600" indent="-228600" eaLnBrk="0" fontAlgn="base" hangingPunct="0">
              <a:spcBef>
                <a:spcPct val="0"/>
              </a:spcBef>
              <a:spcAft>
                <a:spcPct val="0"/>
              </a:spcAft>
              <a:defRPr sz="2100">
                <a:solidFill>
                  <a:srgbClr val="080808"/>
                </a:solidFill>
                <a:latin typeface="Verdana" panose="020B0604030504040204" pitchFamily="34" charset="0"/>
              </a:defRPr>
            </a:lvl6pPr>
            <a:lvl7pPr marL="2971800" indent="-228600" eaLnBrk="0" fontAlgn="base" hangingPunct="0">
              <a:spcBef>
                <a:spcPct val="0"/>
              </a:spcBef>
              <a:spcAft>
                <a:spcPct val="0"/>
              </a:spcAft>
              <a:defRPr sz="2100">
                <a:solidFill>
                  <a:srgbClr val="080808"/>
                </a:solidFill>
                <a:latin typeface="Verdana" panose="020B0604030504040204" pitchFamily="34" charset="0"/>
              </a:defRPr>
            </a:lvl7pPr>
            <a:lvl8pPr marL="3429000" indent="-228600" eaLnBrk="0" fontAlgn="base" hangingPunct="0">
              <a:spcBef>
                <a:spcPct val="0"/>
              </a:spcBef>
              <a:spcAft>
                <a:spcPct val="0"/>
              </a:spcAft>
              <a:defRPr sz="2100">
                <a:solidFill>
                  <a:srgbClr val="080808"/>
                </a:solidFill>
                <a:latin typeface="Verdana" panose="020B0604030504040204" pitchFamily="34" charset="0"/>
              </a:defRPr>
            </a:lvl8pPr>
            <a:lvl9pPr marL="3886200" indent="-228600" eaLnBrk="0" fontAlgn="base" hangingPunct="0">
              <a:spcBef>
                <a:spcPct val="0"/>
              </a:spcBef>
              <a:spcAft>
                <a:spcPct val="0"/>
              </a:spcAft>
              <a:defRPr sz="2100">
                <a:solidFill>
                  <a:srgbClr val="080808"/>
                </a:solidFill>
                <a:latin typeface="Verdana" panose="020B0604030504040204" pitchFamily="34" charset="0"/>
              </a:defRPr>
            </a:lvl9pPr>
          </a:lstStyle>
          <a:p>
            <a:endParaRPr lang="en-US" altLang="en-US"/>
          </a:p>
        </p:txBody>
      </p:sp>
      <p:sp>
        <p:nvSpPr>
          <p:cNvPr id="43" name="Title 1"/>
          <p:cNvSpPr txBox="1">
            <a:spLocks/>
          </p:cNvSpPr>
          <p:nvPr/>
        </p:nvSpPr>
        <p:spPr bwMode="auto">
          <a:xfrm>
            <a:off x="2819401" y="-1"/>
            <a:ext cx="6324600" cy="9862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r" rtl="0" eaLnBrk="1" fontAlgn="base" hangingPunct="1">
              <a:spcBef>
                <a:spcPct val="0"/>
              </a:spcBef>
              <a:spcAft>
                <a:spcPct val="0"/>
              </a:spcAft>
              <a:defRPr sz="4400" kern="1200">
                <a:solidFill>
                  <a:schemeClr val="tx2"/>
                </a:solidFill>
                <a:latin typeface="+mj-lt"/>
                <a:ea typeface="+mj-ea"/>
                <a:cs typeface="+mj-cs"/>
              </a:defRPr>
            </a:lvl1pPr>
            <a:lvl2pPr algn="r" rtl="0" eaLnBrk="1" fontAlgn="base" hangingPunct="1">
              <a:spcBef>
                <a:spcPct val="0"/>
              </a:spcBef>
              <a:spcAft>
                <a:spcPct val="0"/>
              </a:spcAft>
              <a:defRPr sz="4400">
                <a:solidFill>
                  <a:schemeClr val="tx2"/>
                </a:solidFill>
                <a:latin typeface="Arial" charset="0"/>
                <a:ea typeface="ＭＳ Ｐゴシック" charset="-128"/>
              </a:defRPr>
            </a:lvl2pPr>
            <a:lvl3pPr algn="r" rtl="0" eaLnBrk="1" fontAlgn="base" hangingPunct="1">
              <a:spcBef>
                <a:spcPct val="0"/>
              </a:spcBef>
              <a:spcAft>
                <a:spcPct val="0"/>
              </a:spcAft>
              <a:defRPr sz="4400">
                <a:solidFill>
                  <a:schemeClr val="tx2"/>
                </a:solidFill>
                <a:latin typeface="Arial" charset="0"/>
                <a:ea typeface="ＭＳ Ｐゴシック" charset="-128"/>
              </a:defRPr>
            </a:lvl3pPr>
            <a:lvl4pPr algn="r" rtl="0" eaLnBrk="1" fontAlgn="base" hangingPunct="1">
              <a:spcBef>
                <a:spcPct val="0"/>
              </a:spcBef>
              <a:spcAft>
                <a:spcPct val="0"/>
              </a:spcAft>
              <a:defRPr sz="4400">
                <a:solidFill>
                  <a:schemeClr val="tx2"/>
                </a:solidFill>
                <a:latin typeface="Arial" charset="0"/>
                <a:ea typeface="ＭＳ Ｐゴシック" charset="-128"/>
              </a:defRPr>
            </a:lvl4pPr>
            <a:lvl5pPr algn="r" rtl="0" eaLnBrk="1" fontAlgn="base" hangingPunct="1">
              <a:spcBef>
                <a:spcPct val="0"/>
              </a:spcBef>
              <a:spcAft>
                <a:spcPct val="0"/>
              </a:spcAft>
              <a:defRPr sz="4400">
                <a:solidFill>
                  <a:schemeClr val="tx2"/>
                </a:solidFill>
                <a:latin typeface="Arial" charset="0"/>
                <a:ea typeface="ＭＳ Ｐゴシック" charset="-128"/>
              </a:defRPr>
            </a:lvl5pPr>
            <a:lvl6pPr marL="457200" algn="r" rtl="0" eaLnBrk="1" fontAlgn="base" hangingPunct="1">
              <a:spcBef>
                <a:spcPct val="0"/>
              </a:spcBef>
              <a:spcAft>
                <a:spcPct val="0"/>
              </a:spcAft>
              <a:defRPr sz="4400">
                <a:solidFill>
                  <a:schemeClr val="tx2"/>
                </a:solidFill>
                <a:latin typeface="Arial" charset="0"/>
                <a:ea typeface="ＭＳ Ｐゴシック" charset="-128"/>
              </a:defRPr>
            </a:lvl6pPr>
            <a:lvl7pPr marL="914400" algn="r" rtl="0" eaLnBrk="1" fontAlgn="base" hangingPunct="1">
              <a:spcBef>
                <a:spcPct val="0"/>
              </a:spcBef>
              <a:spcAft>
                <a:spcPct val="0"/>
              </a:spcAft>
              <a:defRPr sz="4400">
                <a:solidFill>
                  <a:schemeClr val="tx2"/>
                </a:solidFill>
                <a:latin typeface="Arial" charset="0"/>
                <a:ea typeface="ＭＳ Ｐゴシック" charset="-128"/>
              </a:defRPr>
            </a:lvl7pPr>
            <a:lvl8pPr marL="1371600" algn="r" rtl="0" eaLnBrk="1" fontAlgn="base" hangingPunct="1">
              <a:spcBef>
                <a:spcPct val="0"/>
              </a:spcBef>
              <a:spcAft>
                <a:spcPct val="0"/>
              </a:spcAft>
              <a:defRPr sz="4400">
                <a:solidFill>
                  <a:schemeClr val="tx2"/>
                </a:solidFill>
                <a:latin typeface="Arial" charset="0"/>
                <a:ea typeface="ＭＳ Ｐゴシック" charset="-128"/>
              </a:defRPr>
            </a:lvl8pPr>
            <a:lvl9pPr marL="1828800" algn="r" rtl="0" eaLnBrk="1" fontAlgn="base" hangingPunct="1">
              <a:spcBef>
                <a:spcPct val="0"/>
              </a:spcBef>
              <a:spcAft>
                <a:spcPct val="0"/>
              </a:spcAft>
              <a:defRPr sz="4400">
                <a:solidFill>
                  <a:schemeClr val="tx2"/>
                </a:solidFill>
                <a:latin typeface="Arial" charset="0"/>
                <a:ea typeface="ＭＳ Ｐゴシック" charset="-128"/>
              </a:defRPr>
            </a:lvl9pPr>
          </a:lstStyle>
          <a:p>
            <a:r>
              <a:rPr lang="en-US" sz="3200" dirty="0" smtClean="0"/>
              <a:t>Focus on Benefits Realization</a:t>
            </a:r>
            <a:endParaRPr lang="en-US" sz="3200" dirty="0"/>
          </a:p>
        </p:txBody>
      </p:sp>
    </p:spTree>
    <p:extLst>
      <p:ext uri="{BB962C8B-B14F-4D97-AF65-F5344CB8AC3E}">
        <p14:creationId xmlns:p14="http://schemas.microsoft.com/office/powerpoint/2010/main" val="860352941"/>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2400" b="0" i="0" u="none" strike="noStrike" cap="none" normalizeH="0" baseline="0">
            <a:ln>
              <a:noFill/>
            </a:ln>
            <a:solidFill>
              <a:schemeClr val="tx1"/>
            </a:solidFill>
            <a:effectLst/>
            <a:latin typeface="Arial" charset="0"/>
            <a:ea typeface="ＭＳ Ｐゴシック"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RiceLogo_whitebak</Template>
  <TotalTime>2097</TotalTime>
  <Words>2073</Words>
  <Application>Microsoft Macintosh PowerPoint</Application>
  <PresentationFormat>On-screen Show (4:3)</PresentationFormat>
  <Paragraphs>284</Paragraphs>
  <Slides>9</Slides>
  <Notes>9</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ＭＳ Ｐゴシック</vt:lpstr>
      <vt:lpstr>Times</vt:lpstr>
      <vt:lpstr>Verdana</vt:lpstr>
      <vt:lpstr>Wingdings</vt:lpstr>
      <vt:lpstr>Blank Presentation</vt:lpstr>
      <vt:lpstr>Organization Change Management  How to Increase Acceptance and Benefits of Technology/Projects</vt:lpstr>
      <vt:lpstr>Why Change Management</vt:lpstr>
      <vt:lpstr>Change Management Models</vt:lpstr>
      <vt:lpstr>Change Management Models</vt:lpstr>
      <vt:lpstr>Change Management Framework</vt:lpstr>
      <vt:lpstr>Define the Change</vt:lpstr>
      <vt:lpstr>Monitor the Progress</vt:lpstr>
      <vt:lpstr>Manage the Transition</vt:lpstr>
      <vt:lpstr>PowerPoint Presentation</vt:lpstr>
    </vt:vector>
  </TitlesOfParts>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Robin L. Meeks</dc:creator>
  <cp:lastModifiedBy>Microsoft Office User</cp:lastModifiedBy>
  <cp:revision>134</cp:revision>
  <cp:lastPrinted>2018-11-26T15:47:39Z</cp:lastPrinted>
  <dcterms:created xsi:type="dcterms:W3CDTF">2017-09-12T20:40:53Z</dcterms:created>
  <dcterms:modified xsi:type="dcterms:W3CDTF">2019-08-12T15:46:19Z</dcterms:modified>
</cp:coreProperties>
</file>