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8" r:id="rId3"/>
    <p:sldId id="260" r:id="rId4"/>
    <p:sldId id="289" r:id="rId5"/>
    <p:sldId id="261" r:id="rId6"/>
    <p:sldId id="283" r:id="rId7"/>
    <p:sldId id="264" r:id="rId8"/>
    <p:sldId id="263" r:id="rId9"/>
    <p:sldId id="274" r:id="rId10"/>
    <p:sldId id="275" r:id="rId11"/>
    <p:sldId id="276" r:id="rId12"/>
    <p:sldId id="257" r:id="rId13"/>
    <p:sldId id="268" r:id="rId14"/>
    <p:sldId id="277" r:id="rId15"/>
    <p:sldId id="272" r:id="rId16"/>
    <p:sldId id="279" r:id="rId17"/>
    <p:sldId id="280" r:id="rId18"/>
    <p:sldId id="281" r:id="rId19"/>
    <p:sldId id="282" r:id="rId20"/>
    <p:sldId id="287" r:id="rId21"/>
    <p:sldId id="266" r:id="rId22"/>
    <p:sldId id="269" r:id="rId23"/>
    <p:sldId id="270" r:id="rId24"/>
    <p:sldId id="273" r:id="rId25"/>
    <p:sldId id="284" r:id="rId26"/>
    <p:sldId id="267" r:id="rId27"/>
    <p:sldId id="28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6" autoAdjust="0"/>
    <p:restoredTop sz="81756" autoAdjust="0"/>
  </p:normalViewPr>
  <p:slideViewPr>
    <p:cSldViewPr snapToGrid="0" snapToObjects="1">
      <p:cViewPr varScale="1">
        <p:scale>
          <a:sx n="91" d="100"/>
          <a:sy n="91" d="100"/>
        </p:scale>
        <p:origin x="75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712FE-E181-41B1-82A7-2FC1F305E997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58BAF-0470-46ED-B037-105686FE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2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is NOT a meeting - This</a:t>
            </a:r>
            <a:r>
              <a:rPr lang="en-US" dirty="0" smtClean="0"/>
              <a:t> session</a:t>
            </a:r>
            <a:r>
              <a:rPr lang="en-US" baseline="0" dirty="0" smtClean="0"/>
              <a:t> is intended to create awareness of our own behaviors, and to help us all manage our time (and others’ time) more efficiently.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 APPRECIATE you spending your lunch hour here, and making the effort to gain some practical knowledge that you can put to use right away!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Who wants to spend MORE time in meetings?</a:t>
            </a:r>
          </a:p>
          <a:p>
            <a:r>
              <a:rPr lang="en-US" baseline="0" dirty="0" smtClean="0"/>
              <a:t>Who here has enough time to get all of their work done before going home each day?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54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Invite as few people as possible – Decision-makers, those that can provide input, those that are assigned tasks – Also makes scheduling easier</a:t>
            </a:r>
          </a:p>
          <a:p>
            <a:r>
              <a:rPr lang="en-US" dirty="0" smtClean="0"/>
              <a:t>Discuss</a:t>
            </a:r>
            <a:r>
              <a:rPr lang="en-US" baseline="0" dirty="0" smtClean="0"/>
              <a:t> Steve Jobs kicking people out of meetings if they didn’t have anything to contribute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77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Keep meetings as brief as possible – Schedule 45 or 50 minutes (30</a:t>
            </a:r>
            <a:r>
              <a:rPr lang="en-US" baseline="0" dirty="0" smtClean="0"/>
              <a:t> minutes if possible)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Famous short talks: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John F. Kennedy inspired a nation to look to the stars in 15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Steve Jobs gave one of the most popular commencement addresses of our time at Stanford University, and he did it in 15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Dr. Martin Luther King shared his dream of racial equality in 17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Lead in to </a:t>
            </a:r>
            <a:r>
              <a:rPr lang="en-US" dirty="0" smtClean="0"/>
              <a:t>the ideal gas law,</a:t>
            </a:r>
            <a:r>
              <a:rPr lang="en-US" baseline="0" dirty="0" smtClean="0"/>
              <a:t> stating that a g</a:t>
            </a:r>
            <a:r>
              <a:rPr lang="en-US" dirty="0" smtClean="0"/>
              <a:t>as expands to fit the volume allotted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08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Likely a reference to the ideal gas law,</a:t>
            </a:r>
            <a:r>
              <a:rPr lang="en-US" baseline="0" dirty="0" smtClean="0"/>
              <a:t> stating that a g</a:t>
            </a:r>
            <a:r>
              <a:rPr lang="en-US" dirty="0" smtClean="0"/>
              <a:t>as expands to fit the volume allotted</a:t>
            </a:r>
          </a:p>
          <a:p>
            <a:endParaRPr lang="en-US" dirty="0" smtClean="0"/>
          </a:p>
          <a:p>
            <a:r>
              <a:rPr lang="en-US" dirty="0" smtClean="0"/>
              <a:t>So to help you save just a little bit of time…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58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72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and end on-time – RESPECT others’ time.  Allows time for transitions</a:t>
            </a:r>
            <a:r>
              <a:rPr lang="en-US" baseline="0" dirty="0" smtClean="0"/>
              <a:t> and set-up.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8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– move around the room</a:t>
            </a:r>
          </a:p>
          <a:p>
            <a:r>
              <a:rPr lang="en-US" dirty="0" smtClean="0"/>
              <a:t>Briefly</a:t>
            </a:r>
            <a:r>
              <a:rPr lang="en-US" baseline="0" dirty="0" smtClean="0"/>
              <a:t> discuss “stand-up” meetings</a:t>
            </a:r>
            <a:endParaRPr lang="en-US" dirty="0" smtClean="0"/>
          </a:p>
          <a:p>
            <a:r>
              <a:rPr lang="en-US" dirty="0" smtClean="0"/>
              <a:t>Bonus – On a pretty day, if possible, have</a:t>
            </a:r>
            <a:r>
              <a:rPr lang="en-US" baseline="0" dirty="0" smtClean="0"/>
              <a:t> an outdoor meeting or a “walking meeting”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5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Enable leadership of team-members (from </a:t>
            </a:r>
            <a:r>
              <a:rPr lang="en-US" baseline="0" dirty="0" err="1" smtClean="0"/>
              <a:t>Taligens</a:t>
            </a:r>
            <a:r>
              <a:rPr lang="en-US" baseline="0" dirty="0" smtClean="0"/>
              <a:t>) – Don’t dominate.  Encourage conversation.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61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Allow some “open discussion” time at 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39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Confirm action items, specific owners, and promise 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25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Follow-up with electronic copy of meeting notes and/or action items</a:t>
            </a:r>
          </a:p>
          <a:p>
            <a:r>
              <a:rPr lang="en-US" baseline="0" dirty="0" smtClean="0"/>
              <a:t>Information becomes part of the project’s historical record</a:t>
            </a:r>
          </a:p>
          <a:p>
            <a:r>
              <a:rPr lang="en-US" baseline="0" dirty="0" smtClean="0"/>
              <a:t>Share cautionary note about capturing too much verbatim conversation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4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Late start</a:t>
            </a:r>
          </a:p>
          <a:p>
            <a:r>
              <a:rPr lang="en-US" baseline="0" dirty="0" smtClean="0"/>
              <a:t>“Spilling over” into the hallway to carry on additional discussion that’s not documented</a:t>
            </a:r>
          </a:p>
          <a:p>
            <a:r>
              <a:rPr lang="en-US" baseline="0" dirty="0" smtClean="0"/>
              <a:t>No 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2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Follow-up with electronic copy of meeting notes and/or action items</a:t>
            </a:r>
          </a:p>
          <a:p>
            <a:r>
              <a:rPr lang="en-US" baseline="0" dirty="0" smtClean="0"/>
              <a:t>Information becomes part of the project’s historical record</a:t>
            </a:r>
          </a:p>
          <a:p>
            <a:r>
              <a:rPr lang="en-US" baseline="0" dirty="0" smtClean="0"/>
              <a:t>Share cautionary note about capturing too much verbatim conversation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have less control, but…</a:t>
            </a:r>
          </a:p>
          <a:p>
            <a:endParaRPr lang="en-US" dirty="0" smtClean="0"/>
          </a:p>
          <a:p>
            <a:r>
              <a:rPr lang="en-US" dirty="0" smtClean="0"/>
              <a:t>Eliminate distractions: Silence</a:t>
            </a:r>
            <a:r>
              <a:rPr lang="en-US" baseline="0" dirty="0" smtClean="0"/>
              <a:t> cell phones before meetings, don’t look at them during meetings.  Same for laptops.  Close conference room door.  Lock up the dog.</a:t>
            </a:r>
          </a:p>
          <a:p>
            <a:r>
              <a:rPr lang="en-US" baseline="0" dirty="0" smtClean="0"/>
              <a:t>Stay on-topic, follow the agenda – Don’t skip ahead (show-off!).  Hold concerns for the end of the meeting, if not addressed.</a:t>
            </a:r>
          </a:p>
          <a:p>
            <a:r>
              <a:rPr lang="en-US" baseline="0" dirty="0" smtClean="0"/>
              <a:t>Address and resolve disagreements or tensions openly – Calmly, showing concern – Make sure you understand what is being asked of you, or raise concerns that may affect outcomes.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That’s all that I have to share with you on meetings, but I have a few “bonus” communication tips and tools!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87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1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Create</a:t>
            </a:r>
            <a:r>
              <a:rPr lang="en-US" baseline="0" dirty="0" smtClean="0"/>
              <a:t> a project org chart to recognize team members, clarify roles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Create a project charter – Include project specific definitions to ensure common understanding across teams (e.g. define “system” or “wireless”)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THAT’S ALL, FOLKS!!!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15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7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a study</a:t>
            </a:r>
            <a:r>
              <a:rPr lang="en-US" baseline="0" dirty="0" smtClean="0"/>
              <a:t> by Wolf Management Consultants (2012)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Ask the meeting participants “why?” people are doing these things?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61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Half of the countries in the world have a smaller GDP than $37 billion dollars</a:t>
            </a:r>
          </a:p>
          <a:p>
            <a:endParaRPr lang="en-US" dirty="0" smtClean="0"/>
          </a:p>
          <a:p>
            <a:r>
              <a:rPr lang="en-US" dirty="0" smtClean="0"/>
              <a:t>Do</a:t>
            </a:r>
            <a:r>
              <a:rPr lang="en-US" baseline="0" dirty="0" smtClean="0"/>
              <a:t> you agree or disagree with these numbers?</a:t>
            </a:r>
            <a:endParaRPr lang="en-US" dirty="0" smtClean="0"/>
          </a:p>
          <a:p>
            <a:endParaRPr lang="en-US" dirty="0" smtClean="0"/>
          </a:p>
          <a:p>
            <a:r>
              <a:rPr lang="en-US" baseline="0" dirty="0" smtClean="0"/>
              <a:t>Assume $40/hour average – Typical meeting has, say 10 people.  That’s $400 per hour-long meeting!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</a:t>
            </a:r>
            <a:r>
              <a:rPr lang="en-US" baseline="0" dirty="0" smtClean="0"/>
              <a:t> is your time WORTH?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97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note that these are all VERY general assumptions – We are certainly more effective than the national average!  However, just imagine how much better we could</a:t>
            </a:r>
            <a:r>
              <a:rPr lang="en-US" baseline="0" dirty="0" smtClean="0"/>
              <a:t> be…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you think you need to schedule a meeting…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01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you think you need to schedule a meeting…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50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21</a:t>
            </a:r>
            <a:r>
              <a:rPr lang="en-US" baseline="30000" dirty="0" smtClean="0"/>
              <a:t>st</a:t>
            </a:r>
            <a:r>
              <a:rPr lang="en-US" dirty="0" smtClean="0"/>
              <a:t> century, we have more communication tools than ever</a:t>
            </a:r>
            <a:r>
              <a:rPr lang="en-US" baseline="0" dirty="0" smtClean="0"/>
              <a:t> before </a:t>
            </a:r>
            <a:r>
              <a:rPr lang="en-US" dirty="0" smtClean="0"/>
              <a:t>– But we are LESS likely to engage directly</a:t>
            </a:r>
            <a:r>
              <a:rPr lang="en-US" baseline="0" dirty="0" smtClean="0"/>
              <a:t> with people in-person or over the phone.  WHY?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You’d rather send an email?  WHY?  How many unread emails are in your inbox?  Do YOU want more emails?</a:t>
            </a:r>
          </a:p>
          <a:p>
            <a:endParaRPr lang="en-US" baseline="0" dirty="0" smtClean="0"/>
          </a:p>
          <a:p>
            <a:r>
              <a:rPr lang="en-US" baseline="0" dirty="0" smtClean="0"/>
              <a:t>Afraid to interrupt?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1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Share example of contractor daily summary report – Long, out-of-order, unclear what they needed.</a:t>
            </a:r>
          </a:p>
          <a:p>
            <a:endParaRPr lang="en-US" dirty="0" smtClean="0"/>
          </a:p>
          <a:p>
            <a:r>
              <a:rPr lang="en-US" dirty="0" smtClean="0"/>
              <a:t>INSTEAD, don’t be afraid to say “I need </a:t>
            </a:r>
            <a:r>
              <a:rPr lang="en-US" b="1" dirty="0" smtClean="0"/>
              <a:t>xyz</a:t>
            </a:r>
            <a:r>
              <a:rPr lang="en-US" dirty="0" smtClean="0"/>
              <a:t> from you by </a:t>
            </a:r>
            <a:r>
              <a:rPr lang="en-US" b="1" dirty="0" smtClean="0"/>
              <a:t>123</a:t>
            </a:r>
            <a:r>
              <a:rPr lang="en-US" dirty="0" smtClean="0"/>
              <a:t> day.  Is that possible?”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82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Prepare a clear agenda, include in the meeting invitation –</a:t>
            </a:r>
            <a:r>
              <a:rPr lang="en-US" baseline="0" dirty="0" smtClean="0"/>
              <a:t> Make sure participants understand the GOAL of the meeting</a:t>
            </a:r>
          </a:p>
          <a:p>
            <a:r>
              <a:rPr lang="en-US" baseline="0" dirty="0" smtClean="0"/>
              <a:t>It is as important for you as it is for the meeting participants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58BAF-0470-46ED-B037-105686FE14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68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66DF-9806-9E44-B0FF-65F7638A6E9F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61A4-6A42-5D47-9D2C-9BFE33B39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66DF-9806-9E44-B0FF-65F7638A6E9F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61A4-6A42-5D47-9D2C-9BFE33B39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83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66DF-9806-9E44-B0FF-65F7638A6E9F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61A4-6A42-5D47-9D2C-9BFE33B39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7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66DF-9806-9E44-B0FF-65F7638A6E9F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61A4-6A42-5D47-9D2C-9BFE33B39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66DF-9806-9E44-B0FF-65F7638A6E9F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61A4-6A42-5D47-9D2C-9BFE33B39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4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66DF-9806-9E44-B0FF-65F7638A6E9F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61A4-6A42-5D47-9D2C-9BFE33B39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5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66DF-9806-9E44-B0FF-65F7638A6E9F}" type="datetimeFigureOut">
              <a:rPr lang="en-US" smtClean="0"/>
              <a:t>4/29/19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61A4-6A42-5D47-9D2C-9BFE33B39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4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66DF-9806-9E44-B0FF-65F7638A6E9F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61A4-6A42-5D47-9D2C-9BFE33B39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66DF-9806-9E44-B0FF-65F7638A6E9F}" type="datetimeFigureOut">
              <a:rPr lang="en-US" smtClean="0"/>
              <a:t>4/29/19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61A4-6A42-5D47-9D2C-9BFE33B39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66DF-9806-9E44-B0FF-65F7638A6E9F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61A4-6A42-5D47-9D2C-9BFE33B39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4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66DF-9806-9E44-B0FF-65F7638A6E9F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61A4-6A42-5D47-9D2C-9BFE33B39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1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366DF-9806-9E44-B0FF-65F7638A6E9F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961A4-6A42-5D47-9D2C-9BFE33B39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3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g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hyperlink" Target="http://www.polleverywhere.com/" TargetMode="External"/><Relationship Id="rId5" Type="http://schemas.openxmlformats.org/officeDocument/2006/relationships/hyperlink" Target="https://kb.rice.edu/page.php?id=84918" TargetMode="External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1.gif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forbes.com/sites/kevinkruse/2016/08/29/meeting-hacks-from-google-virgin-and-facebook/#4b9bd4d683b7" TargetMode="External"/><Relationship Id="rId12" Type="http://schemas.openxmlformats.org/officeDocument/2006/relationships/hyperlink" Target="https://www.businessinsider.com/steve-jobs-meeting-techniques-2015-8" TargetMode="External"/><Relationship Id="rId13" Type="http://schemas.openxmlformats.org/officeDocument/2006/relationships/hyperlink" Target="http://www.keyorganization.com/time-management-statistics.php" TargetMode="External"/><Relationship Id="rId14" Type="http://schemas.openxmlformats.org/officeDocument/2006/relationships/hyperlink" Target="https://www.atlassian.com/time-wasting-at-work-infographic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jpg"/><Relationship Id="rId4" Type="http://schemas.openxmlformats.org/officeDocument/2006/relationships/hyperlink" Target="https://www.cbsnews.com/news/how-much-do-useless-meetings-cost/" TargetMode="External"/><Relationship Id="rId5" Type="http://schemas.openxmlformats.org/officeDocument/2006/relationships/hyperlink" Target="https://www.wolfmotivation.com/articles/the-expense-of-ineffective-meetings" TargetMode="External"/><Relationship Id="rId6" Type="http://schemas.openxmlformats.org/officeDocument/2006/relationships/hyperlink" Target="https://www.linkedin.com/pulse/20140313205730-5711504-the-science-behind-ted-s-18-minute-rule/" TargetMode="External"/><Relationship Id="rId7" Type="http://schemas.openxmlformats.org/officeDocument/2006/relationships/hyperlink" Target="https://www.bizjournals.com/dallas/how-to/growth-strategies/2017/04/how-to-run-a-meeting-like-the-secretary-of-defense.html" TargetMode="External"/><Relationship Id="rId8" Type="http://schemas.openxmlformats.org/officeDocument/2006/relationships/hyperlink" Target="https://www.fastcompany.com/3033232/9-science-backed-methods-for-more-productive-meetings" TargetMode="External"/><Relationship Id="rId9" Type="http://schemas.openxmlformats.org/officeDocument/2006/relationships/hyperlink" Target="https://www.cio.com/article/3193787/15-ways-to-make-meetings-more-productive.html" TargetMode="External"/><Relationship Id="rId10" Type="http://schemas.openxmlformats.org/officeDocument/2006/relationships/hyperlink" Target="https://open.buffer.com/how-to-hold-a-better-meeting-research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4.jpg"/><Relationship Id="rId5" Type="http://schemas.openxmlformats.org/officeDocument/2006/relationships/image" Target="../media/image22.jpeg"/><Relationship Id="rId6" Type="http://schemas.openxmlformats.org/officeDocument/2006/relationships/image" Target="../media/image20.png"/><Relationship Id="rId1" Type="http://schemas.openxmlformats.org/officeDocument/2006/relationships/video" Target="https://www.youtube.com/embed/BKorP55Aqvg" TargetMode="Externa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3167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Effective Communication: </a:t>
            </a:r>
            <a:r>
              <a:rPr lang="en-US" b="1" dirty="0" smtClean="0">
                <a:solidFill>
                  <a:srgbClr val="FFFFFF"/>
                </a:solidFill>
              </a:rPr>
              <a:t>Meetings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62045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Presented by Sheila Luttrell,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as part of the OIT PMO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“Community of Practice”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brown-bag lunch series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40" y="1882140"/>
            <a:ext cx="6101862" cy="1877941"/>
          </a:xfrm>
          <a:prstGeom prst="rect">
            <a:avLst/>
          </a:prstGeom>
        </p:spPr>
      </p:pic>
      <p:pic>
        <p:nvPicPr>
          <p:cNvPr id="5" name="03 - What's Up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to </a:t>
            </a:r>
            <a:r>
              <a:rPr lang="en-US" b="1" dirty="0" smtClean="0"/>
              <a:t>lead</a:t>
            </a:r>
            <a:r>
              <a:rPr lang="en-US" dirty="0" smtClean="0"/>
              <a:t> an effective meeting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1915"/>
            <a:ext cx="8229600" cy="2693765"/>
          </a:xfrm>
        </p:spPr>
        <p:txBody>
          <a:bodyPr>
            <a:normAutofit/>
          </a:bodyPr>
          <a:lstStyle/>
          <a:p>
            <a:r>
              <a:rPr lang="en-US" dirty="0" smtClean="0"/>
              <a:t>Invite only those who can contribute.  Then ensure that those people understand why they’re invited and how you’d like them to participate.</a:t>
            </a:r>
          </a:p>
          <a:p>
            <a:r>
              <a:rPr lang="en-US" dirty="0" smtClean="0"/>
              <a:t>BONUS!  Fewer attendees = easier to schedule</a:t>
            </a:r>
          </a:p>
        </p:txBody>
      </p:sp>
      <p:pic>
        <p:nvPicPr>
          <p:cNvPr id="4" name="Picture 3" descr="Life of an Educator - Dr. Justin Tarte: How well does your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12" y="1224086"/>
            <a:ext cx="3240087" cy="20867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523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to </a:t>
            </a:r>
            <a:r>
              <a:rPr lang="en-US" b="1" dirty="0" smtClean="0"/>
              <a:t>lead</a:t>
            </a:r>
            <a:r>
              <a:rPr lang="en-US" dirty="0" smtClean="0"/>
              <a:t> an effective meeting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0395"/>
            <a:ext cx="8229600" cy="4457697"/>
          </a:xfrm>
        </p:spPr>
        <p:txBody>
          <a:bodyPr>
            <a:normAutofit/>
          </a:bodyPr>
          <a:lstStyle/>
          <a:p>
            <a:r>
              <a:rPr lang="en-US" dirty="0" smtClean="0"/>
              <a:t>Keep meetings as brief as possible</a:t>
            </a:r>
          </a:p>
          <a:p>
            <a:pPr marL="457200" lvl="1" indent="0">
              <a:buNone/>
            </a:pPr>
            <a:r>
              <a:rPr lang="en-US" sz="1400" i="1" dirty="0" smtClean="0"/>
              <a:t>“The default length of a meeting or call… should be 20 minutes; anything longer should be an exception… Even if you’re just moving from 30-minute meetings to 20-minute meetings, you can fit in 4-6 more meetings, calls, or appointments in a day.”</a:t>
            </a:r>
            <a:r>
              <a:rPr lang="en-US" sz="1400" dirty="0" smtClean="0"/>
              <a:t> - Ryan </a:t>
            </a:r>
            <a:r>
              <a:rPr lang="en-US" sz="1400" dirty="0" err="1" smtClean="0"/>
              <a:t>Delk</a:t>
            </a:r>
            <a:r>
              <a:rPr lang="en-US" sz="1400" dirty="0" smtClean="0"/>
              <a:t>, </a:t>
            </a:r>
            <a:r>
              <a:rPr lang="en-US" sz="1400" dirty="0" err="1" smtClean="0"/>
              <a:t>Gumroad</a:t>
            </a:r>
            <a:r>
              <a:rPr lang="en-US" sz="1400" dirty="0" smtClean="0"/>
              <a:t> (an E-Commerce and digital distribution company)</a:t>
            </a:r>
            <a:endParaRPr lang="en-US" sz="1400" dirty="0"/>
          </a:p>
          <a:p>
            <a:pPr marL="457200" lvl="1" indent="0">
              <a:buNone/>
            </a:pPr>
            <a:endParaRPr lang="en-US" sz="1400" dirty="0" smtClean="0"/>
          </a:p>
          <a:p>
            <a:r>
              <a:rPr lang="en-US" dirty="0" smtClean="0"/>
              <a:t>TED Talks are limited to 18 minutes</a:t>
            </a:r>
          </a:p>
          <a:p>
            <a:pPr lvl="1"/>
            <a:r>
              <a:rPr lang="en-US" sz="1400" dirty="0" smtClean="0"/>
              <a:t>No matter how famous, wealthy, or influential, no one is allowed to speak for more than 18 minutes on a TED stage.</a:t>
            </a:r>
          </a:p>
          <a:p>
            <a:pPr lvl="1"/>
            <a:r>
              <a:rPr lang="en-US" sz="1400" dirty="0" smtClean="0"/>
              <a:t>Forces people to be disciplined in conveying their point</a:t>
            </a:r>
            <a:endParaRPr lang="en-US" sz="1400" dirty="0"/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4288692"/>
            <a:ext cx="3098800" cy="1549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303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721097"/>
            <a:ext cx="8229600" cy="3850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Parkinson’s Law:</a:t>
            </a:r>
          </a:p>
          <a:p>
            <a:endParaRPr lang="en-US" sz="2400" dirty="0"/>
          </a:p>
          <a:p>
            <a:r>
              <a:rPr lang="en-US" dirty="0" smtClean="0"/>
              <a:t>“Work expands so as to fill the time available for its completion…”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58240" y="5161279"/>
            <a:ext cx="7985760" cy="944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Cyril Northcote Parkinson – </a:t>
            </a:r>
          </a:p>
          <a:p>
            <a:pPr algn="r"/>
            <a:r>
              <a:rPr lang="en-US" sz="2000" i="1" dirty="0" smtClean="0"/>
              <a:t>Parkinson's </a:t>
            </a:r>
            <a:r>
              <a:rPr lang="en-US" sz="2000" i="1" dirty="0"/>
              <a:t>Law: The Pursuit of Progress</a:t>
            </a:r>
            <a:r>
              <a:rPr lang="en-US" sz="2000" dirty="0"/>
              <a:t> (London, John Murray, 1958)</a:t>
            </a:r>
          </a:p>
        </p:txBody>
      </p:sp>
    </p:spTree>
    <p:extLst>
      <p:ext uri="{BB962C8B-B14F-4D97-AF65-F5344CB8AC3E}">
        <p14:creationId xmlns:p14="http://schemas.microsoft.com/office/powerpoint/2010/main" val="170699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96"/>
            <a:ext cx="8229600" cy="1453143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PRO TIP: </a:t>
            </a:r>
            <a:r>
              <a:rPr lang="en-US" dirty="0" smtClean="0"/>
              <a:t>Google Calendar Event Settings – “Speedy Meetings”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4" y="1788160"/>
            <a:ext cx="8791992" cy="3563461"/>
          </a:xfrm>
        </p:spPr>
      </p:pic>
    </p:spTree>
    <p:extLst>
      <p:ext uri="{BB962C8B-B14F-4D97-AF65-F5344CB8AC3E}">
        <p14:creationId xmlns:p14="http://schemas.microsoft.com/office/powerpoint/2010/main" val="6427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to </a:t>
            </a:r>
            <a:r>
              <a:rPr lang="en-US" b="1" dirty="0" smtClean="0"/>
              <a:t>lead</a:t>
            </a:r>
            <a:r>
              <a:rPr lang="en-US" dirty="0" smtClean="0"/>
              <a:t> an effective meeting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0395"/>
            <a:ext cx="8229600" cy="445769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Start </a:t>
            </a:r>
            <a:r>
              <a:rPr lang="en-US" b="1" dirty="0" smtClean="0"/>
              <a:t>on-time</a:t>
            </a:r>
          </a:p>
          <a:p>
            <a:pPr lvl="1"/>
            <a:r>
              <a:rPr lang="en-US" dirty="0" smtClean="0"/>
              <a:t>Be familiar with any technology you will be using (projector, web/video conferencing app, podium, etc.)</a:t>
            </a:r>
          </a:p>
          <a:p>
            <a:pPr lvl="1"/>
            <a:r>
              <a:rPr lang="en-US" dirty="0" smtClean="0"/>
              <a:t>Open the conference bridge just before meeting start</a:t>
            </a:r>
          </a:p>
          <a:p>
            <a:pPr lvl="1"/>
            <a:r>
              <a:rPr lang="en-US" dirty="0" smtClean="0"/>
              <a:t>Begin discussion promptly at meeting start time</a:t>
            </a:r>
          </a:p>
          <a:p>
            <a:r>
              <a:rPr lang="en-US" dirty="0" smtClean="0"/>
              <a:t>End </a:t>
            </a:r>
            <a:r>
              <a:rPr lang="en-US" b="1" dirty="0" smtClean="0"/>
              <a:t>on-time </a:t>
            </a:r>
            <a:r>
              <a:rPr lang="en-US" dirty="0" smtClean="0"/>
              <a:t>(or sooner)</a:t>
            </a:r>
          </a:p>
          <a:p>
            <a:pPr lvl="1"/>
            <a:r>
              <a:rPr lang="en-US" dirty="0" smtClean="0"/>
              <a:t>Wrap up and leave the meeting space promptly, allowing the next meeting leader time to set-up and prepare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136"/>
            <a:ext cx="8229600" cy="1453143"/>
          </a:xfrm>
        </p:spPr>
        <p:txBody>
          <a:bodyPr>
            <a:normAutofit/>
          </a:bodyPr>
          <a:lstStyle/>
          <a:p>
            <a:r>
              <a:rPr lang="en-US" dirty="0" smtClean="0"/>
              <a:t>How to </a:t>
            </a:r>
            <a:r>
              <a:rPr lang="en-US" b="1" dirty="0" smtClean="0"/>
              <a:t>lead</a:t>
            </a:r>
            <a:r>
              <a:rPr lang="en-US" dirty="0" smtClean="0"/>
              <a:t> an effective meeting</a:t>
            </a:r>
            <a:br>
              <a:rPr lang="en-US" dirty="0" smtClean="0"/>
            </a:br>
            <a:r>
              <a:rPr lang="en-US" sz="3200" dirty="0" smtClean="0"/>
              <a:t>Keep Meeting Participants Engaged</a:t>
            </a:r>
            <a:endParaRPr lang="en-US" sz="3200" dirty="0"/>
          </a:p>
        </p:txBody>
      </p:sp>
      <p:pic>
        <p:nvPicPr>
          <p:cNvPr id="4" name="Content Placeholder 3" descr="Too Easy To Get…? – The Chaotic Soul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2768"/>
            <a:ext cx="1814470" cy="1210358"/>
          </a:xfrm>
        </p:spPr>
      </p:pic>
      <p:pic>
        <p:nvPicPr>
          <p:cNvPr id="6" name="Picture 5" descr="Culture | Pursuing Verita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3464"/>
            <a:ext cx="1814470" cy="1360853"/>
          </a:xfrm>
          <a:prstGeom prst="rect">
            <a:avLst/>
          </a:prstGeom>
        </p:spPr>
      </p:pic>
      <p:pic>
        <p:nvPicPr>
          <p:cNvPr id="8" name="Picture 7" descr="Cookies Retarget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2282768"/>
            <a:ext cx="1869440" cy="1246293"/>
          </a:xfrm>
          <a:prstGeom prst="rect">
            <a:avLst/>
          </a:prstGeom>
        </p:spPr>
      </p:pic>
      <p:pic>
        <p:nvPicPr>
          <p:cNvPr id="9" name="Picture 8" descr="Um jeito manso: Depois da revolta dos leitões da Mealhada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3813464"/>
            <a:ext cx="1803400" cy="13603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3200" y="2282768"/>
            <a:ext cx="158496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 smtClean="0"/>
              <a:t>Make frequent eye contact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44640" y="2144269"/>
            <a:ext cx="2042160" cy="14773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 smtClean="0"/>
              <a:t>Bring snacks! (optional, but pretty-much guaranteed to engage people)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43200" y="3813464"/>
            <a:ext cx="1584960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 smtClean="0"/>
              <a:t>Ask for feedback or experiences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44640" y="3813464"/>
            <a:ext cx="1584960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 smtClean="0"/>
              <a:t>Incorporate some [appropriate] humor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3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to </a:t>
            </a:r>
            <a:r>
              <a:rPr lang="en-US" b="1" dirty="0" smtClean="0"/>
              <a:t>lead</a:t>
            </a:r>
            <a:r>
              <a:rPr lang="en-US" dirty="0" smtClean="0"/>
              <a:t> an effective meeting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7755"/>
            <a:ext cx="8229600" cy="353704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Enable leadership of team-members (literally – ask them to prepare and lead meetings!)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Don’t lecture!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Encourage participants to ask questions and share information</a:t>
            </a:r>
          </a:p>
        </p:txBody>
      </p:sp>
    </p:spTree>
    <p:extLst>
      <p:ext uri="{BB962C8B-B14F-4D97-AF65-F5344CB8AC3E}">
        <p14:creationId xmlns:p14="http://schemas.microsoft.com/office/powerpoint/2010/main" val="258582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to </a:t>
            </a:r>
            <a:r>
              <a:rPr lang="en-US" b="1" dirty="0" smtClean="0"/>
              <a:t>lead</a:t>
            </a:r>
            <a:r>
              <a:rPr lang="en-US" dirty="0" smtClean="0"/>
              <a:t> an effective meeting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0395"/>
            <a:ext cx="8229600" cy="4457697"/>
          </a:xfrm>
        </p:spPr>
        <p:txBody>
          <a:bodyPr>
            <a:normAutofit/>
          </a:bodyPr>
          <a:lstStyle/>
          <a:p>
            <a:r>
              <a:rPr lang="en-US" dirty="0" smtClean="0"/>
              <a:t>Allow some “open discussion” time</a:t>
            </a:r>
          </a:p>
          <a:p>
            <a:pPr lvl="1"/>
            <a:r>
              <a:rPr lang="en-US" dirty="0" smtClean="0"/>
              <a:t>After completing the agenda items, always ask if there are other items that need to be discussed.  Are there any questions or concerns about what we discussed?</a:t>
            </a:r>
          </a:p>
          <a:p>
            <a:pPr lvl="1"/>
            <a:r>
              <a:rPr lang="en-US" dirty="0"/>
              <a:t>"Address and resolve disagreements or tensions openly" (from </a:t>
            </a:r>
            <a:r>
              <a:rPr lang="en-US" dirty="0" err="1"/>
              <a:t>Taligens</a:t>
            </a:r>
            <a:r>
              <a:rPr lang="en-US" dirty="0"/>
              <a:t>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9312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to </a:t>
            </a:r>
            <a:r>
              <a:rPr lang="en-US" b="1" dirty="0" smtClean="0"/>
              <a:t>lead</a:t>
            </a:r>
            <a:r>
              <a:rPr lang="en-US" dirty="0" smtClean="0"/>
              <a:t> an effective meeting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0395"/>
            <a:ext cx="8229600" cy="4457697"/>
          </a:xfrm>
        </p:spPr>
        <p:txBody>
          <a:bodyPr>
            <a:normAutofit/>
          </a:bodyPr>
          <a:lstStyle/>
          <a:p>
            <a:r>
              <a:rPr lang="en-US" dirty="0" smtClean="0"/>
              <a:t>Spend the last few minutes doing a recap:</a:t>
            </a:r>
          </a:p>
          <a:p>
            <a:pPr lvl="1"/>
            <a:r>
              <a:rPr lang="en-US" dirty="0" smtClean="0"/>
              <a:t>Confirm decisions, next steps and action items (with </a:t>
            </a:r>
            <a:r>
              <a:rPr lang="en-US" i="1" dirty="0" smtClean="0"/>
              <a:t>specific</a:t>
            </a:r>
            <a:r>
              <a:rPr lang="en-US" dirty="0" smtClean="0"/>
              <a:t> owners, and promise dates)</a:t>
            </a:r>
          </a:p>
          <a:p>
            <a:r>
              <a:rPr lang="en-US" dirty="0" smtClean="0"/>
              <a:t>Everyone knows what is expected next!</a:t>
            </a:r>
          </a:p>
        </p:txBody>
      </p:sp>
      <p:pic>
        <p:nvPicPr>
          <p:cNvPr id="4" name="Picture 3" descr="File:Echo curation alt check mark.sv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3713480"/>
            <a:ext cx="2744372" cy="27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8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to </a:t>
            </a:r>
            <a:r>
              <a:rPr lang="en-US" b="1" dirty="0" smtClean="0"/>
              <a:t>lead</a:t>
            </a:r>
            <a:r>
              <a:rPr lang="en-US" dirty="0" smtClean="0"/>
              <a:t> an effective meeting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0395"/>
            <a:ext cx="8229600" cy="445769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Follow-up with electronic copy of meeting notes and/or action items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Documenting </a:t>
            </a:r>
            <a:r>
              <a:rPr lang="en-US" dirty="0"/>
              <a:t>and sharing helps with communication and </a:t>
            </a:r>
            <a:r>
              <a:rPr lang="en-US" dirty="0" smtClean="0"/>
              <a:t>accountability</a:t>
            </a:r>
            <a:endParaRPr lang="en-US" dirty="0"/>
          </a:p>
        </p:txBody>
      </p:sp>
      <p:pic>
        <p:nvPicPr>
          <p:cNvPr id="4" name="Picture 3" descr="Prendere appunti/Copertina - Wikibooks, manuali e libri di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3963035"/>
            <a:ext cx="2094230" cy="20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6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36856"/>
            <a:ext cx="8351520" cy="2106903"/>
          </a:xfrm>
        </p:spPr>
        <p:txBody>
          <a:bodyPr>
            <a:noAutofit/>
          </a:bodyPr>
          <a:lstStyle/>
          <a:p>
            <a:r>
              <a:rPr lang="en-US" sz="4800" dirty="0" smtClean="0"/>
              <a:t>What are </a:t>
            </a:r>
            <a:r>
              <a:rPr lang="en-US" sz="4800" i="1" dirty="0" smtClean="0"/>
              <a:t>your</a:t>
            </a:r>
            <a:r>
              <a:rPr lang="en-US" sz="4800" dirty="0" smtClean="0"/>
              <a:t> meeting “pet peeves”?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869839"/>
            <a:ext cx="6644640" cy="392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97"/>
            <a:ext cx="8310880" cy="1707144"/>
          </a:xfrm>
        </p:spPr>
        <p:txBody>
          <a:bodyPr>
            <a:normAutofit/>
          </a:bodyPr>
          <a:lstStyle/>
          <a:p>
            <a:r>
              <a:rPr lang="en-US" dirty="0" smtClean="0"/>
              <a:t>How to </a:t>
            </a:r>
            <a:r>
              <a:rPr lang="en-US" b="1" dirty="0" smtClean="0"/>
              <a:t>lead</a:t>
            </a:r>
            <a:r>
              <a:rPr lang="en-US" dirty="0" smtClean="0"/>
              <a:t> an effective meeting: </a:t>
            </a:r>
            <a:r>
              <a:rPr lang="en-US" b="1" i="1" dirty="0" smtClean="0"/>
              <a:t>Summary</a:t>
            </a:r>
            <a:endParaRPr lang="en-US" sz="24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395"/>
            <a:ext cx="8229600" cy="404504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Prepare a thoughtful </a:t>
            </a:r>
            <a:r>
              <a:rPr lang="en-US" dirty="0" smtClean="0">
                <a:solidFill>
                  <a:srgbClr val="FF0000"/>
                </a:solidFill>
              </a:rPr>
              <a:t>agenda</a:t>
            </a:r>
            <a:r>
              <a:rPr lang="en-US" dirty="0" smtClean="0"/>
              <a:t> and share it ahead of time</a:t>
            </a:r>
          </a:p>
          <a:p>
            <a:r>
              <a:rPr lang="en-US" dirty="0" smtClean="0"/>
              <a:t>Invite only those who can </a:t>
            </a:r>
            <a:r>
              <a:rPr lang="en-US" dirty="0" smtClean="0">
                <a:solidFill>
                  <a:srgbClr val="FF0000"/>
                </a:solidFill>
              </a:rPr>
              <a:t>contribute</a:t>
            </a:r>
          </a:p>
          <a:p>
            <a:r>
              <a:rPr lang="en-US" dirty="0" smtClean="0"/>
              <a:t>Keep meetings as </a:t>
            </a:r>
            <a:r>
              <a:rPr lang="en-US" dirty="0" smtClean="0">
                <a:solidFill>
                  <a:srgbClr val="FF0000"/>
                </a:solidFill>
              </a:rPr>
              <a:t>brief</a:t>
            </a:r>
            <a:r>
              <a:rPr lang="en-US" dirty="0" smtClean="0"/>
              <a:t> as possible</a:t>
            </a:r>
          </a:p>
          <a:p>
            <a:r>
              <a:rPr lang="en-US" dirty="0" smtClean="0"/>
              <a:t>Start </a:t>
            </a:r>
            <a:r>
              <a:rPr lang="en-US" dirty="0" smtClean="0">
                <a:solidFill>
                  <a:srgbClr val="FF0000"/>
                </a:solidFill>
              </a:rPr>
              <a:t>on-time</a:t>
            </a:r>
            <a:r>
              <a:rPr lang="en-US" dirty="0" smtClean="0"/>
              <a:t>, end on-time (or earlier)</a:t>
            </a:r>
          </a:p>
          <a:p>
            <a:r>
              <a:rPr lang="en-US" dirty="0" smtClean="0"/>
              <a:t>Keep participants </a:t>
            </a:r>
            <a:r>
              <a:rPr lang="en-US" dirty="0" smtClean="0">
                <a:solidFill>
                  <a:srgbClr val="FF0000"/>
                </a:solidFill>
              </a:rPr>
              <a:t>engaged</a:t>
            </a:r>
          </a:p>
          <a:p>
            <a:r>
              <a:rPr lang="en-US" dirty="0" smtClean="0"/>
              <a:t>Allow time for open </a:t>
            </a:r>
            <a:r>
              <a:rPr lang="en-US" dirty="0" smtClean="0">
                <a:solidFill>
                  <a:srgbClr val="FF0000"/>
                </a:solidFill>
              </a:rPr>
              <a:t>discussion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Document</a:t>
            </a:r>
            <a:r>
              <a:rPr lang="en-US" dirty="0" smtClean="0"/>
              <a:t> minutes and/or action items and share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2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13097"/>
            <a:ext cx="897128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</a:t>
            </a:r>
            <a:r>
              <a:rPr lang="en-US" b="1" i="1" dirty="0" smtClean="0"/>
              <a:t>participate</a:t>
            </a:r>
            <a:r>
              <a:rPr lang="en-US" dirty="0" smtClean="0"/>
              <a:t> effectively in meetings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0395"/>
            <a:ext cx="8229600" cy="445769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Eliminate distractions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Be courteous – No sidebar conversations</a:t>
            </a:r>
          </a:p>
          <a:p>
            <a:r>
              <a:rPr lang="en-US" dirty="0" smtClean="0"/>
              <a:t>Stay on-topic, follow the agenda</a:t>
            </a:r>
          </a:p>
          <a:p>
            <a:r>
              <a:rPr lang="en-US" dirty="0" smtClean="0"/>
              <a:t>“Address and resolve disagreements or tensions openly” (from </a:t>
            </a:r>
            <a:r>
              <a:rPr lang="en-US" dirty="0" err="1" smtClean="0"/>
              <a:t>Taligens</a:t>
            </a:r>
            <a:r>
              <a:rPr lang="en-US" dirty="0" smtClean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1871663"/>
            <a:ext cx="6457908" cy="200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5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13097"/>
            <a:ext cx="897128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Additional Communication Tools and Ideas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0395"/>
            <a:ext cx="8229600" cy="445769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Share </a:t>
            </a:r>
            <a:r>
              <a:rPr lang="en-US" b="1" dirty="0" smtClean="0"/>
              <a:t>weekly project status updates</a:t>
            </a:r>
            <a:r>
              <a:rPr lang="en-US" dirty="0" smtClean="0"/>
              <a:t> (email, project blog site, </a:t>
            </a:r>
            <a:r>
              <a:rPr lang="en-US" dirty="0" err="1" smtClean="0"/>
              <a:t>BaseCamp</a:t>
            </a:r>
            <a:r>
              <a:rPr lang="en-US" dirty="0" smtClean="0"/>
              <a:t> “discussion”)</a:t>
            </a:r>
          </a:p>
          <a:p>
            <a:endParaRPr lang="en-US" dirty="0" smtClean="0"/>
          </a:p>
          <a:p>
            <a:r>
              <a:rPr lang="en-US" b="1" dirty="0" smtClean="0"/>
              <a:t>Daily Scrum</a:t>
            </a:r>
            <a:r>
              <a:rPr lang="en-US" dirty="0" smtClean="0"/>
              <a:t> – 15’ Stand-Up Meeting to Discuss:</a:t>
            </a:r>
          </a:p>
          <a:p>
            <a:pPr lvl="1"/>
            <a:r>
              <a:rPr lang="en-US" dirty="0" smtClean="0"/>
              <a:t>What we accomplished yesterday</a:t>
            </a:r>
          </a:p>
          <a:p>
            <a:pPr lvl="1"/>
            <a:r>
              <a:rPr lang="en-US" dirty="0" smtClean="0"/>
              <a:t>What we are working on today</a:t>
            </a:r>
          </a:p>
          <a:p>
            <a:pPr lvl="1"/>
            <a:r>
              <a:rPr lang="en-US" dirty="0" smtClean="0"/>
              <a:t>Any roadblocks</a:t>
            </a:r>
          </a:p>
          <a:p>
            <a:endParaRPr lang="en-US" dirty="0" smtClean="0"/>
          </a:p>
          <a:p>
            <a:r>
              <a:rPr lang="en-US" dirty="0" smtClean="0"/>
              <a:t>To </a:t>
            </a:r>
            <a:r>
              <a:rPr lang="en-US" b="1" dirty="0" smtClean="0"/>
              <a:t>engage</a:t>
            </a:r>
            <a:r>
              <a:rPr lang="en-US" dirty="0" smtClean="0"/>
              <a:t> larger audiences or to provide an anonymous channel for instant feedback, use </a:t>
            </a:r>
            <a:r>
              <a:rPr lang="en-US" dirty="0" smtClean="0">
                <a:hlinkClick r:id="rId4"/>
              </a:rPr>
              <a:t>Poll Everywhere</a:t>
            </a:r>
            <a:r>
              <a:rPr lang="en-US" dirty="0" smtClean="0"/>
              <a:t> (also see Rice KB article </a:t>
            </a:r>
            <a:r>
              <a:rPr lang="en-US" dirty="0" smtClean="0">
                <a:hlinkClick r:id="rId5"/>
              </a:rPr>
              <a:t>84918</a:t>
            </a:r>
            <a:r>
              <a:rPr lang="en-US" dirty="0" smtClean="0"/>
              <a:t>)</a:t>
            </a:r>
          </a:p>
        </p:txBody>
      </p:sp>
      <p:pic>
        <p:nvPicPr>
          <p:cNvPr id="4" name="Picture 3" descr="The Book of Life: Bonus Episode: The 2017 Sydney Taylor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575" y="3013930"/>
            <a:ext cx="1617345" cy="16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4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13097"/>
            <a:ext cx="897128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Additional Communication Tools and Ideas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0395"/>
            <a:ext cx="8229600" cy="445769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Create a project org chart</a:t>
            </a:r>
          </a:p>
          <a:p>
            <a:endParaRPr lang="en-US" dirty="0"/>
          </a:p>
          <a:p>
            <a:r>
              <a:rPr lang="en-US" dirty="0" smtClean="0"/>
              <a:t>Create a project charter – Include project-specific definitions to ensure common understanding</a:t>
            </a:r>
          </a:p>
          <a:p>
            <a:endParaRPr lang="en-US" dirty="0"/>
          </a:p>
          <a:p>
            <a:r>
              <a:rPr lang="en-US" dirty="0" smtClean="0"/>
              <a:t>Create and share a Google Calendar for your project, include milestone dates (keep it updated!)</a:t>
            </a:r>
          </a:p>
        </p:txBody>
      </p:sp>
      <p:pic>
        <p:nvPicPr>
          <p:cNvPr id="4" name="Picture 3" descr="The Book of Life: Bonus Episode: The 2017 Sydney Taylor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2731990"/>
            <a:ext cx="1754505" cy="175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3327"/>
            <a:ext cx="7772400" cy="3517953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FFFF"/>
                </a:solidFill>
              </a:rPr>
              <a:t>Questions?</a:t>
            </a:r>
            <a:br>
              <a:rPr lang="en-US" sz="7200" b="1" dirty="0" smtClean="0">
                <a:solidFill>
                  <a:srgbClr val="FFFFFF"/>
                </a:solidFill>
              </a:rPr>
            </a:br>
            <a:r>
              <a:rPr lang="en-US" sz="7200" b="1" dirty="0" smtClean="0">
                <a:solidFill>
                  <a:srgbClr val="FFFFFF"/>
                </a:solidFill>
              </a:rPr>
              <a:t>Feedback?</a:t>
            </a:r>
            <a:endParaRPr lang="en-US" sz="7200" b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62045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Presented by Sheila Luttrell,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as part of the OIT PMO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“Community of Practice”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brown-bag lunch series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2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3327"/>
            <a:ext cx="7772400" cy="1470025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FFFF"/>
                </a:solidFill>
              </a:rPr>
              <a:t>Thank you!</a:t>
            </a:r>
            <a:endParaRPr lang="en-US" sz="7200" b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62045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Presented by Sheila Luttrell,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as part of the OIT PMO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“Community of Practice”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brown-bag lunch series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 descr="GIS @ HigherEd: Google Earth Lunchtime Demonstra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73" y="1686560"/>
            <a:ext cx="2037854" cy="221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13097"/>
            <a:ext cx="8971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Sources and Reference Links</a:t>
            </a:r>
            <a:endParaRPr lang="en-US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5978170"/>
              </p:ext>
            </p:extLst>
          </p:nvPr>
        </p:nvGraphicFramePr>
        <p:xfrm>
          <a:off x="233680" y="1264657"/>
          <a:ext cx="871728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6640">
                  <a:extLst>
                    <a:ext uri="{9D8B030D-6E8A-4147-A177-3AD203B41FA5}">
                      <a16:colId xmlns:a16="http://schemas.microsoft.com/office/drawing/2014/main" xmlns="" val="2333720185"/>
                    </a:ext>
                  </a:extLst>
                </a:gridCol>
                <a:gridCol w="6390640">
                  <a:extLst>
                    <a:ext uri="{9D8B030D-6E8A-4147-A177-3AD203B41FA5}">
                      <a16:colId xmlns:a16="http://schemas.microsoft.com/office/drawing/2014/main" xmlns="" val="78866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Source: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3084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4"/>
                        </a:rPr>
                        <a:t>CBS News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How much do useless meetings cost?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7021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5"/>
                        </a:rPr>
                        <a:t>Wolf Motivation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expense of ineffective meetings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1096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6"/>
                        </a:rPr>
                        <a:t>LinkedIn Pulse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science</a:t>
                      </a:r>
                      <a:r>
                        <a:rPr lang="en-US" baseline="0" dirty="0" smtClean="0"/>
                        <a:t> behind TED’s 18-minute rule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4282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7"/>
                        </a:rPr>
                        <a:t>Dallas Business</a:t>
                      </a:r>
                      <a:r>
                        <a:rPr lang="en-US" baseline="0" dirty="0" smtClean="0">
                          <a:hlinkClick r:id="rId7"/>
                        </a:rPr>
                        <a:t> Journal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How to run a meeting like the Secretary of Defense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3557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8"/>
                        </a:rPr>
                        <a:t>Fast 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science-backed methods for more productive meetings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4715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9"/>
                        </a:rPr>
                        <a:t>CIO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ways to make meetings more productive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0895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10"/>
                        </a:rPr>
                        <a:t>Buffer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science-backed methods</a:t>
                      </a:r>
                      <a:r>
                        <a:rPr lang="en-US" baseline="0" dirty="0" smtClean="0"/>
                        <a:t> for a happier, more productive meeting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4057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11"/>
                        </a:rPr>
                        <a:t>Forbes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Meeting hacks from Google, Virgin and Facebook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111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12"/>
                        </a:rPr>
                        <a:t>Business Insider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ways Steve Jobs made meetings insanely productive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3904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hlinkClick r:id="rId13"/>
                        </a:rPr>
                        <a:t>Key Organization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management statistics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621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hlinkClick r:id="rId14"/>
                        </a:rPr>
                        <a:t>Atlassian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You waste a lot of time at work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982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10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13097"/>
            <a:ext cx="8971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“The Expert”</a:t>
            </a:r>
            <a:endParaRPr lang="en-US" sz="2400" dirty="0"/>
          </a:p>
        </p:txBody>
      </p:sp>
      <p:pic>
        <p:nvPicPr>
          <p:cNvPr id="5" name="BKorP55Aqv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34534" y="1381760"/>
            <a:ext cx="7983502" cy="4490720"/>
          </a:xfrm>
          <a:prstGeom prst="rect">
            <a:avLst/>
          </a:prstGeom>
        </p:spPr>
      </p:pic>
      <p:pic>
        <p:nvPicPr>
          <p:cNvPr id="4" name="Picture 3" descr="The Book of Life: Bonus Episode: The 2017 Sydney Taylor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61" y="-75472"/>
            <a:ext cx="1603561" cy="16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2926080"/>
            <a:ext cx="8514080" cy="995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FF"/>
                </a:solidFill>
              </a:rPr>
              <a:t>What are people </a:t>
            </a:r>
            <a:r>
              <a:rPr lang="en-US" sz="3600" b="1" i="1" dirty="0" smtClean="0">
                <a:solidFill>
                  <a:srgbClr val="FFFFFF"/>
                </a:solidFill>
              </a:rPr>
              <a:t>really</a:t>
            </a:r>
            <a:r>
              <a:rPr lang="en-US" sz="3600" b="1" dirty="0" smtClean="0">
                <a:solidFill>
                  <a:srgbClr val="FFFFFF"/>
                </a:solidFill>
              </a:rPr>
              <a:t> doing in meetings?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4280" y="84583"/>
            <a:ext cx="4806163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gency FB" panose="020B0503020202020204" pitchFamily="34" charset="0"/>
                <a:cs typeface="MV Boli" panose="02000500030200090000" pitchFamily="2" charset="0"/>
              </a:rPr>
              <a:t>Feeling Overwhelmed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gency FB" panose="020B0503020202020204" pitchFamily="34" charset="0"/>
                <a:cs typeface="MV Boli" panose="02000500030200090000" pitchFamily="2" charset="0"/>
              </a:rPr>
              <a:t>45%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gency FB" panose="020B0503020202020204" pitchFamily="34" charset="0"/>
              <a:cs typeface="MV Boli" panose="0200050003020009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 rot="692633">
            <a:off x="3682056" y="1563582"/>
            <a:ext cx="2145651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rush Script MT" panose="03060802040406070304" pitchFamily="66" charset="0"/>
                <a:cs typeface="MV Boli" panose="02000500030200090000" pitchFamily="2" charset="0"/>
              </a:rPr>
              <a:t>Sleeping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rush Script MT" panose="03060802040406070304" pitchFamily="66" charset="0"/>
                <a:cs typeface="MV Boli" panose="02000500030200090000" pitchFamily="2" charset="0"/>
              </a:rPr>
              <a:t>39%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rush Script MT" panose="03060802040406070304" pitchFamily="66" charset="0"/>
              <a:cs typeface="MV Boli" panose="0200050003020009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 rot="20132951">
            <a:off x="133687" y="1016615"/>
            <a:ext cx="4690708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Jokerman" panose="04090605060D06020702" pitchFamily="82" charset="0"/>
                <a:cs typeface="MV Boli" panose="02000500030200090000" pitchFamily="2" charset="0"/>
              </a:rPr>
              <a:t>Daydreaming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Jokerman" panose="04090605060D06020702" pitchFamily="82" charset="0"/>
                <a:cs typeface="MV Boli" panose="02000500030200090000" pitchFamily="2" charset="0"/>
              </a:rPr>
              <a:t>91%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Jokerman" panose="04090605060D06020702" pitchFamily="82" charset="0"/>
              <a:cs typeface="MV Boli" panose="0200050003020009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 rot="21003803">
            <a:off x="4164839" y="4139530"/>
            <a:ext cx="4806163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  <a:cs typeface="MV Boli" panose="02000500030200090000" pitchFamily="2" charset="0"/>
              </a:rPr>
              <a:t>Other Work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  <a:cs typeface="MV Boli" panose="02000500030200090000" pitchFamily="2" charset="0"/>
              </a:rPr>
              <a:t>73%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oper Black" panose="0208090404030B020404" pitchFamily="18" charset="0"/>
              <a:cs typeface="MV Boli" panose="0200050003020009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 rot="692633">
            <a:off x="263585" y="4278029"/>
            <a:ext cx="35354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howcard Gothic" panose="04020904020102020604" pitchFamily="82" charset="0"/>
                <a:cs typeface="MV Boli" panose="02000500030200090000" pitchFamily="2" charset="0"/>
              </a:rPr>
              <a:t>Complaining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howcard Gothic" panose="04020904020102020604" pitchFamily="82" charset="0"/>
                <a:cs typeface="MV Boli" panose="02000500030200090000" pitchFamily="2" charset="0"/>
              </a:rPr>
              <a:t>47%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Showcard Gothic" panose="04020904020102020604" pitchFamily="8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4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0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much do ineffective meetings cost?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5280"/>
            <a:ext cx="8229600" cy="4259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An estimated </a:t>
            </a:r>
            <a:r>
              <a:rPr lang="en-US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$37 BILLION dollars</a:t>
            </a:r>
            <a:r>
              <a:rPr lang="en-US" sz="2400" dirty="0" smtClean="0"/>
              <a:t> per year in the U.S.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The average manager attends </a:t>
            </a:r>
            <a:r>
              <a:rPr lang="en-US" dirty="0" smtClean="0">
                <a:latin typeface="Berlin Sans FB Demi" panose="020E0802020502020306" pitchFamily="34" charset="0"/>
              </a:rPr>
              <a:t>61</a:t>
            </a:r>
            <a:r>
              <a:rPr lang="en-US" sz="2400" dirty="0" smtClean="0"/>
              <a:t> meetings per month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Employees report </a:t>
            </a:r>
            <a:r>
              <a:rPr lang="en-US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50%</a:t>
            </a:r>
            <a:r>
              <a:rPr lang="en-US" sz="2400" dirty="0" smtClean="0"/>
              <a:t> of all meeting time is </a:t>
            </a:r>
            <a:r>
              <a:rPr lang="en-US" sz="2400" i="1" dirty="0" smtClean="0"/>
              <a:t>wasted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Average of </a:t>
            </a:r>
            <a:r>
              <a:rPr lang="en-US" dirty="0" smtClean="0">
                <a:latin typeface="Berlin Sans FB Demi" panose="020E0802020502020306" pitchFamily="34" charset="0"/>
              </a:rPr>
              <a:t>31 hours</a:t>
            </a:r>
            <a:r>
              <a:rPr lang="en-US" sz="2400" dirty="0" smtClean="0"/>
              <a:t> per month lost by professionals in unproductive meetings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165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ney PNG Transparent Images | PNG A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" y="1619791"/>
            <a:ext cx="3942079" cy="1992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0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much might ineffective meetings cost Rice OIT?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9145"/>
            <a:ext cx="8229600" cy="214532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$</a:t>
            </a:r>
            <a:r>
              <a:rPr lang="en-US" dirty="0" smtClean="0"/>
              <a:t>40/hour </a:t>
            </a:r>
            <a:r>
              <a:rPr lang="en-US" dirty="0"/>
              <a:t>x 31 hours = $1,240 per month </a:t>
            </a:r>
            <a:r>
              <a:rPr lang="en-US" dirty="0" smtClean="0"/>
              <a:t>loss per employee</a:t>
            </a:r>
          </a:p>
          <a:p>
            <a:endParaRPr lang="en-US" dirty="0"/>
          </a:p>
          <a:p>
            <a:r>
              <a:rPr lang="en-US" dirty="0"/>
              <a:t>$1,240 per month per employee x </a:t>
            </a:r>
            <a:r>
              <a:rPr lang="en-US" dirty="0" smtClean="0"/>
              <a:t>150 </a:t>
            </a:r>
            <a:r>
              <a:rPr lang="en-US" dirty="0"/>
              <a:t>employees = $</a:t>
            </a:r>
            <a:r>
              <a:rPr lang="en-US" dirty="0" smtClean="0"/>
              <a:t>186,000 </a:t>
            </a:r>
            <a:r>
              <a:rPr lang="en-US" dirty="0"/>
              <a:t>OIT monthly loss due to ineffective </a:t>
            </a:r>
            <a:r>
              <a:rPr lang="en-US" dirty="0" smtClean="0"/>
              <a:t>meetings</a:t>
            </a:r>
          </a:p>
          <a:p>
            <a:endParaRPr lang="en-US" dirty="0"/>
          </a:p>
          <a:p>
            <a:r>
              <a:rPr lang="en-US" dirty="0"/>
              <a:t>$</a:t>
            </a:r>
            <a:r>
              <a:rPr lang="en-US" dirty="0" smtClean="0"/>
              <a:t>186,000 </a:t>
            </a:r>
            <a:r>
              <a:rPr lang="en-US" dirty="0"/>
              <a:t>per month x 12 months = </a:t>
            </a:r>
            <a:r>
              <a:rPr lang="en-US" dirty="0" smtClean="0"/>
              <a:t>$2,232,000 </a:t>
            </a:r>
            <a:r>
              <a:rPr lang="en-US" dirty="0"/>
              <a:t>OIT annual loss due to ineffective </a:t>
            </a:r>
            <a:r>
              <a:rPr lang="en-US" dirty="0" smtClean="0"/>
              <a:t>meetings!!!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 descr="Money PNG Transparent Images | PNG A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367" y="1478123"/>
            <a:ext cx="4407874" cy="222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017"/>
            <a:ext cx="8229600" cy="1143000"/>
          </a:xfrm>
        </p:spPr>
        <p:txBody>
          <a:bodyPr/>
          <a:lstStyle/>
          <a:p>
            <a:r>
              <a:rPr lang="en-US" dirty="0" smtClean="0"/>
              <a:t>Do we even NEED a meeting?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9145"/>
            <a:ext cx="8229600" cy="214532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do you (the meeting organizer) want to achieve?  What is your goal?  </a:t>
            </a:r>
          </a:p>
          <a:p>
            <a:r>
              <a:rPr lang="en-US" dirty="0" smtClean="0"/>
              <a:t>Jot down an agenda – If it’s small or if one person can provide updates/answers, you </a:t>
            </a:r>
            <a:r>
              <a:rPr lang="en-US" i="1" dirty="0" smtClean="0"/>
              <a:t>probably</a:t>
            </a:r>
            <a:r>
              <a:rPr lang="en-US" dirty="0" smtClean="0"/>
              <a:t> don’t need a meeting!</a:t>
            </a:r>
          </a:p>
        </p:txBody>
      </p:sp>
      <p:pic>
        <p:nvPicPr>
          <p:cNvPr id="4" name="Picture 3" descr="Clipart - Light Bulb Li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700" y="1368213"/>
            <a:ext cx="2029154" cy="214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2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1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 we even NEED a meeting? </a:t>
            </a:r>
            <a:r>
              <a:rPr lang="en-US" sz="2700" dirty="0" smtClean="0"/>
              <a:t>(cont.)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91702"/>
            <a:ext cx="8229600" cy="214532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Sometimes the fastest, most effective way to get information is to pick up the phone and call!  If the subject is truly sensitive and you need documentation…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18" y="1103433"/>
            <a:ext cx="3640020" cy="291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5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 we even NEED a meeting? </a:t>
            </a:r>
            <a:r>
              <a:rPr lang="en-US" sz="2400" dirty="0" smtClean="0"/>
              <a:t>(cont.)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9145"/>
            <a:ext cx="8229600" cy="214532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 email </a:t>
            </a:r>
            <a:r>
              <a:rPr lang="en-US" i="1" dirty="0" smtClean="0"/>
              <a:t>may</a:t>
            </a:r>
            <a:r>
              <a:rPr lang="en-US" dirty="0" smtClean="0"/>
              <a:t> suffice, as long as it is </a:t>
            </a:r>
            <a:r>
              <a:rPr lang="en-US" b="1" dirty="0" smtClean="0"/>
              <a:t>specific</a:t>
            </a:r>
            <a:r>
              <a:rPr lang="en-US" dirty="0" smtClean="0"/>
              <a:t> and </a:t>
            </a:r>
            <a:r>
              <a:rPr lang="en-US" b="1" dirty="0" smtClean="0"/>
              <a:t>directed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If you plan to CC more than one person, “reply-all” messages may get out of control…  In this case you probably </a:t>
            </a:r>
            <a:r>
              <a:rPr lang="en-US" b="1" dirty="0" smtClean="0"/>
              <a:t>DO</a:t>
            </a:r>
            <a:r>
              <a:rPr lang="en-US" dirty="0" smtClean="0"/>
              <a:t> need a meeting!</a:t>
            </a:r>
          </a:p>
        </p:txBody>
      </p:sp>
      <p:pic>
        <p:nvPicPr>
          <p:cNvPr id="5" name="Picture 4" descr="File:Mail-reply-all.sv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39" y="1002322"/>
            <a:ext cx="2716823" cy="271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to </a:t>
            </a:r>
            <a:r>
              <a:rPr lang="en-US" b="1" dirty="0" smtClean="0"/>
              <a:t>lead</a:t>
            </a:r>
            <a:r>
              <a:rPr lang="en-US" dirty="0" smtClean="0"/>
              <a:t> an effective meeting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0395"/>
            <a:ext cx="8229600" cy="4457697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smtClean="0"/>
              <a:t>Prepare a clear agenda, include it in the meeting invitation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sz="3800" dirty="0" smtClean="0"/>
              <a:t>“The purpose of this meeting…”</a:t>
            </a:r>
          </a:p>
          <a:p>
            <a:pPr lvl="1"/>
            <a:r>
              <a:rPr lang="en-US" sz="3800" dirty="0" smtClean="0"/>
              <a:t>Desired output – Does a specific decision need to be made IN this meeting?  State your goal.</a:t>
            </a:r>
          </a:p>
          <a:p>
            <a:pPr lvl="1"/>
            <a:r>
              <a:rPr lang="en-US" sz="3800" dirty="0" smtClean="0"/>
              <a:t>Do participants need to read something </a:t>
            </a:r>
            <a:r>
              <a:rPr lang="en-US" sz="3800" i="1" dirty="0" smtClean="0"/>
              <a:t>before</a:t>
            </a:r>
            <a:r>
              <a:rPr lang="en-US" sz="3800" dirty="0" smtClean="0"/>
              <a:t> the meeting?  </a:t>
            </a:r>
          </a:p>
          <a:p>
            <a:pPr lvl="1"/>
            <a:r>
              <a:rPr lang="en-US" sz="3800" dirty="0" smtClean="0"/>
              <a:t>Do participants need to be prepared to share any materials or information?</a:t>
            </a:r>
          </a:p>
          <a:p>
            <a:pPr lvl="1"/>
            <a:r>
              <a:rPr lang="en-US" sz="3800" dirty="0" smtClean="0"/>
              <a:t>List agenda topics as questions, to keep participants focused on decision-making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sz="2200" i="1" dirty="0" smtClean="0"/>
              <a:t>“Decide ahead of time what you need a decision on and practice wording it until it’s clear and succinct.” – </a:t>
            </a:r>
            <a:r>
              <a:rPr lang="en-US" sz="2200" dirty="0" smtClean="0"/>
              <a:t>Shawn Rhodes, Dallas Business Journal</a:t>
            </a:r>
          </a:p>
        </p:txBody>
      </p:sp>
    </p:spTree>
    <p:extLst>
      <p:ext uri="{BB962C8B-B14F-4D97-AF65-F5344CB8AC3E}">
        <p14:creationId xmlns:p14="http://schemas.microsoft.com/office/powerpoint/2010/main" val="13886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10065</TotalTime>
  <Words>2060</Words>
  <Application>Microsoft Macintosh PowerPoint</Application>
  <PresentationFormat>On-screen Show (4:3)</PresentationFormat>
  <Paragraphs>260</Paragraphs>
  <Slides>27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Agency FB</vt:lpstr>
      <vt:lpstr>Berlin Sans FB Demi</vt:lpstr>
      <vt:lpstr>Brush Script MT</vt:lpstr>
      <vt:lpstr>Calibri</vt:lpstr>
      <vt:lpstr>Cooper Black</vt:lpstr>
      <vt:lpstr>Jokerman</vt:lpstr>
      <vt:lpstr>MV Boli</vt:lpstr>
      <vt:lpstr>Showcard Gothic</vt:lpstr>
      <vt:lpstr>Stencil</vt:lpstr>
      <vt:lpstr>Arial</vt:lpstr>
      <vt:lpstr>Office Theme</vt:lpstr>
      <vt:lpstr>Effective Communication: Meetings</vt:lpstr>
      <vt:lpstr>What are your meeting “pet peeves”?</vt:lpstr>
      <vt:lpstr>PowerPoint Presentation</vt:lpstr>
      <vt:lpstr>How much do ineffective meetings cost?</vt:lpstr>
      <vt:lpstr>How much might ineffective meetings cost Rice OIT?</vt:lpstr>
      <vt:lpstr>Do we even NEED a meeting?</vt:lpstr>
      <vt:lpstr>Do we even NEED a meeting? (cont.)</vt:lpstr>
      <vt:lpstr>Do we even NEED a meeting? (cont.)</vt:lpstr>
      <vt:lpstr>How to lead an effective meeting</vt:lpstr>
      <vt:lpstr>How to lead an effective meeting</vt:lpstr>
      <vt:lpstr>How to lead an effective meeting</vt:lpstr>
      <vt:lpstr>PowerPoint Presentation</vt:lpstr>
      <vt:lpstr>PRO TIP: Google Calendar Event Settings – “Speedy Meetings”</vt:lpstr>
      <vt:lpstr>How to lead an effective meeting</vt:lpstr>
      <vt:lpstr>How to lead an effective meeting Keep Meeting Participants Engaged</vt:lpstr>
      <vt:lpstr>How to lead an effective meeting</vt:lpstr>
      <vt:lpstr>How to lead an effective meeting</vt:lpstr>
      <vt:lpstr>How to lead an effective meeting</vt:lpstr>
      <vt:lpstr>How to lead an effective meeting</vt:lpstr>
      <vt:lpstr>How to lead an effective meeting: Summary</vt:lpstr>
      <vt:lpstr>How to participate effectively in meetings</vt:lpstr>
      <vt:lpstr>Additional Communication Tools and Ideas</vt:lpstr>
      <vt:lpstr>Additional Communication Tools and Ideas</vt:lpstr>
      <vt:lpstr>Questions? Feedback?</vt:lpstr>
      <vt:lpstr>Thank you!</vt:lpstr>
      <vt:lpstr>Sources and Reference Links</vt:lpstr>
      <vt:lpstr>“The Expert”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</dc:creator>
  <cp:lastModifiedBy>Microsoft Office User</cp:lastModifiedBy>
  <cp:revision>92</cp:revision>
  <dcterms:created xsi:type="dcterms:W3CDTF">2015-04-13T17:19:29Z</dcterms:created>
  <dcterms:modified xsi:type="dcterms:W3CDTF">2019-04-29T17:17:55Z</dcterms:modified>
</cp:coreProperties>
</file>